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4" r:id="rId3"/>
    <p:sldId id="275" r:id="rId4"/>
    <p:sldId id="257" r:id="rId5"/>
    <p:sldId id="258" r:id="rId6"/>
    <p:sldId id="274" r:id="rId7"/>
    <p:sldId id="260" r:id="rId8"/>
    <p:sldId id="278" r:id="rId9"/>
    <p:sldId id="277"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73" r:id="rId2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956" autoAdjust="0"/>
    <p:restoredTop sz="94660"/>
  </p:normalViewPr>
  <p:slideViewPr>
    <p:cSldViewPr>
      <p:cViewPr>
        <p:scale>
          <a:sx n="51" d="100"/>
          <a:sy n="51" d="100"/>
        </p:scale>
        <p:origin x="-1692" y="-4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022C9D9-6221-4941-A52C-8F78205B571A}" type="datetimeFigureOut">
              <a:rPr lang="uk-UA" smtClean="0"/>
              <a:pPr/>
              <a:t>21.04.2020</a:t>
            </a:fld>
            <a:endParaRPr lang="uk-UA"/>
          </a:p>
        </p:txBody>
      </p:sp>
      <p:sp>
        <p:nvSpPr>
          <p:cNvPr id="17" name="Нижний колонтитул 16"/>
          <p:cNvSpPr>
            <a:spLocks noGrp="1"/>
          </p:cNvSpPr>
          <p:nvPr>
            <p:ph type="ftr" sz="quarter" idx="11"/>
          </p:nvPr>
        </p:nvSpPr>
        <p:spPr/>
        <p:txBody>
          <a:bodyPr/>
          <a:lstStyle/>
          <a:p>
            <a:endParaRPr lang="uk-UA"/>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5E230F6-CA49-4C6C-8157-84593EBCA412}" type="slidenum">
              <a:rPr lang="uk-UA" smtClean="0"/>
              <a:pPr/>
              <a:t>‹#›</a:t>
            </a:fld>
            <a:endParaRPr lang="uk-UA"/>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022C9D9-6221-4941-A52C-8F78205B571A}" type="datetimeFigureOut">
              <a:rPr lang="uk-UA" smtClean="0"/>
              <a:pPr/>
              <a:t>21.04.2020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5E230F6-CA49-4C6C-8157-84593EBCA412}"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95E230F6-CA49-4C6C-8157-84593EBCA412}" type="slidenum">
              <a:rPr lang="uk-UA" smtClean="0"/>
              <a:pPr/>
              <a:t>‹#›</a:t>
            </a:fld>
            <a:endParaRPr lang="uk-UA"/>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022C9D9-6221-4941-A52C-8F78205B571A}" type="datetimeFigureOut">
              <a:rPr lang="uk-UA" smtClean="0"/>
              <a:pPr/>
              <a:t>21.04.2020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022C9D9-6221-4941-A52C-8F78205B571A}" type="datetimeFigureOut">
              <a:rPr lang="uk-UA" smtClean="0"/>
              <a:pPr/>
              <a:t>21.04.2020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a:xfrm>
            <a:off x="4361688" y="1026372"/>
            <a:ext cx="457200" cy="441325"/>
          </a:xfrm>
        </p:spPr>
        <p:txBody>
          <a:bodyPr/>
          <a:lstStyle/>
          <a:p>
            <a:fld id="{95E230F6-CA49-4C6C-8157-84593EBCA412}" type="slidenum">
              <a:rPr lang="uk-UA" smtClean="0"/>
              <a:pPr/>
              <a:t>‹#›</a:t>
            </a:fld>
            <a:endParaRPr lang="uk-UA"/>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uk-UA"/>
          </a:p>
        </p:txBody>
      </p:sp>
      <p:sp>
        <p:nvSpPr>
          <p:cNvPr id="4" name="Дата 3"/>
          <p:cNvSpPr>
            <a:spLocks noGrp="1"/>
          </p:cNvSpPr>
          <p:nvPr>
            <p:ph type="dt" sz="half" idx="10"/>
          </p:nvPr>
        </p:nvSpPr>
        <p:spPr/>
        <p:txBody>
          <a:bodyPr/>
          <a:lstStyle/>
          <a:p>
            <a:fld id="{5022C9D9-6221-4941-A52C-8F78205B571A}" type="datetimeFigureOut">
              <a:rPr lang="uk-UA" smtClean="0"/>
              <a:pPr/>
              <a:t>21.04.2020</a:t>
            </a:fld>
            <a:endParaRPr lang="uk-UA"/>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5E230F6-CA49-4C6C-8157-84593EBCA412}" type="slidenum">
              <a:rPr lang="uk-UA" smtClean="0"/>
              <a:pPr/>
              <a:t>‹#›</a:t>
            </a:fld>
            <a:endParaRPr lang="uk-UA"/>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022C9D9-6221-4941-A52C-8F78205B571A}" type="datetimeFigureOut">
              <a:rPr lang="uk-UA" smtClean="0"/>
              <a:pPr/>
              <a:t>21.04.2020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5E230F6-CA49-4C6C-8157-84593EBCA412}" type="slidenum">
              <a:rPr lang="uk-UA" smtClean="0"/>
              <a:pPr/>
              <a:t>‹#›</a:t>
            </a:fld>
            <a:endParaRPr lang="uk-UA"/>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022C9D9-6221-4941-A52C-8F78205B571A}" type="datetimeFigureOut">
              <a:rPr lang="uk-UA" smtClean="0"/>
              <a:pPr/>
              <a:t>21.04.2020</a:t>
            </a:fld>
            <a:endParaRPr lang="uk-UA"/>
          </a:p>
        </p:txBody>
      </p:sp>
      <p:sp>
        <p:nvSpPr>
          <p:cNvPr id="8" name="Нижний колонтитул 7"/>
          <p:cNvSpPr>
            <a:spLocks noGrp="1"/>
          </p:cNvSpPr>
          <p:nvPr>
            <p:ph type="ftr" sz="quarter" idx="11"/>
          </p:nvPr>
        </p:nvSpPr>
        <p:spPr>
          <a:xfrm>
            <a:off x="304800" y="6409944"/>
            <a:ext cx="3581400" cy="365760"/>
          </a:xfrm>
        </p:spPr>
        <p:txBody>
          <a:bodyPr/>
          <a:lstStyle/>
          <a:p>
            <a:endParaRPr lang="uk-UA"/>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95E230F6-CA49-4C6C-8157-84593EBCA412}" type="slidenum">
              <a:rPr lang="uk-UA" smtClean="0"/>
              <a:pPr/>
              <a:t>‹#›</a:t>
            </a:fld>
            <a:endParaRPr lang="uk-UA"/>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022C9D9-6221-4941-A52C-8F78205B571A}" type="datetimeFigureOut">
              <a:rPr lang="uk-UA" smtClean="0"/>
              <a:pPr/>
              <a:t>21.04.2020</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a:xfrm>
            <a:off x="4343400" y="1036020"/>
            <a:ext cx="457200" cy="441325"/>
          </a:xfrm>
        </p:spPr>
        <p:txBody>
          <a:bodyPr/>
          <a:lstStyle/>
          <a:p>
            <a:fld id="{95E230F6-CA49-4C6C-8157-84593EBCA412}"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022C9D9-6221-4941-A52C-8F78205B571A}" type="datetimeFigureOut">
              <a:rPr lang="uk-UA" smtClean="0"/>
              <a:pPr/>
              <a:t>21.04.2020</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5E230F6-CA49-4C6C-8157-84593EBCA412}"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5E230F6-CA49-4C6C-8157-84593EBCA412}" type="slidenum">
              <a:rPr lang="uk-UA" smtClean="0"/>
              <a:pPr/>
              <a:t>‹#›</a:t>
            </a:fld>
            <a:endParaRPr lang="uk-UA"/>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022C9D9-6221-4941-A52C-8F78205B571A}" type="datetimeFigureOut">
              <a:rPr lang="uk-UA" smtClean="0"/>
              <a:pPr/>
              <a:t>21.04.2020</a:t>
            </a:fld>
            <a:endParaRPr lang="uk-UA"/>
          </a:p>
        </p:txBody>
      </p:sp>
      <p:sp>
        <p:nvSpPr>
          <p:cNvPr id="6" name="Нижний колонтитул 5"/>
          <p:cNvSpPr>
            <a:spLocks noGrp="1"/>
          </p:cNvSpPr>
          <p:nvPr>
            <p:ph type="ftr" sz="quarter" idx="11"/>
          </p:nvPr>
        </p:nvSpPr>
        <p:spPr>
          <a:xfrm>
            <a:off x="301752" y="6410848"/>
            <a:ext cx="3383280" cy="365760"/>
          </a:xfrm>
        </p:spPr>
        <p:txBody>
          <a:bodyPr/>
          <a:lstStyle/>
          <a:p>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95E230F6-CA49-4C6C-8157-84593EBCA412}" type="slidenum">
              <a:rPr lang="uk-UA" smtClean="0"/>
              <a:pPr/>
              <a:t>‹#›</a:t>
            </a:fld>
            <a:endParaRPr lang="uk-UA"/>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022C9D9-6221-4941-A52C-8F78205B571A}" type="datetimeFigureOut">
              <a:rPr lang="uk-UA" smtClean="0"/>
              <a:pPr/>
              <a:t>21.04.2020</a:t>
            </a:fld>
            <a:endParaRPr lang="uk-UA"/>
          </a:p>
        </p:txBody>
      </p:sp>
      <p:sp>
        <p:nvSpPr>
          <p:cNvPr id="6" name="Нижний колонтитул 5"/>
          <p:cNvSpPr>
            <a:spLocks noGrp="1"/>
          </p:cNvSpPr>
          <p:nvPr>
            <p:ph type="ftr" sz="quarter" idx="11"/>
          </p:nvPr>
        </p:nvSpPr>
        <p:spPr>
          <a:xfrm>
            <a:off x="301752" y="6410848"/>
            <a:ext cx="3584448" cy="365760"/>
          </a:xfrm>
        </p:spPr>
        <p:txBody>
          <a:bodyPr/>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022C9D9-6221-4941-A52C-8F78205B571A}" type="datetimeFigureOut">
              <a:rPr lang="uk-UA" smtClean="0"/>
              <a:pPr/>
              <a:t>21.04.2020</a:t>
            </a:fld>
            <a:endParaRPr lang="uk-UA"/>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uk-UA"/>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5E230F6-CA49-4C6C-8157-84593EBCA412}" type="slidenum">
              <a:rPr lang="uk-UA" smtClean="0"/>
              <a:pPr/>
              <a:t>‹#›</a:t>
            </a:fld>
            <a:endParaRPr lang="uk-UA"/>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43042" y="285728"/>
            <a:ext cx="5957902" cy="1752600"/>
          </a:xfrm>
        </p:spPr>
        <p:txBody>
          <a:bodyPr>
            <a:normAutofit/>
          </a:bodyPr>
          <a:lstStyle/>
          <a:p>
            <a:r>
              <a:rPr lang="de-DE" sz="8800" b="1" i="1" dirty="0" smtClean="0"/>
              <a:t>Wien</a:t>
            </a:r>
            <a:endParaRPr lang="uk-UA" sz="8800" dirty="0"/>
          </a:p>
        </p:txBody>
      </p:sp>
      <p:pic>
        <p:nvPicPr>
          <p:cNvPr id="5" name="Picture 2" descr="Servus« and a warm welcome to Hotel Mozart Wien: Central. Personal ..."/>
          <p:cNvPicPr>
            <a:picLocks noChangeAspect="1" noChangeArrowheads="1"/>
          </p:cNvPicPr>
          <p:nvPr/>
        </p:nvPicPr>
        <p:blipFill>
          <a:blip r:embed="rId2"/>
          <a:srcRect/>
          <a:stretch>
            <a:fillRect/>
          </a:stretch>
        </p:blipFill>
        <p:spPr bwMode="auto">
          <a:xfrm>
            <a:off x="357158" y="2786058"/>
            <a:ext cx="8358246" cy="321471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88066" name="Picture 2"/>
          <p:cNvPicPr>
            <a:picLocks noChangeAspect="1" noChangeArrowheads="1"/>
          </p:cNvPicPr>
          <p:nvPr/>
        </p:nvPicPr>
        <p:blipFill>
          <a:blip r:embed="rId2"/>
          <a:srcRect/>
          <a:stretch>
            <a:fillRect/>
          </a:stretch>
        </p:blipFill>
        <p:spPr bwMode="auto">
          <a:xfrm>
            <a:off x="0" y="-1"/>
            <a:ext cx="9144000" cy="69005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89090" name="Picture 2"/>
          <p:cNvPicPr>
            <a:picLocks noGrp="1" noChangeAspect="1" noChangeArrowheads="1"/>
          </p:cNvPicPr>
          <p:nvPr>
            <p:ph sz="quarter" idx="1"/>
          </p:nvPr>
        </p:nvPicPr>
        <p:blipFill>
          <a:blip r:embed="rId2"/>
          <a:srcRect/>
          <a:stretch>
            <a:fillRect/>
          </a:stretch>
        </p:blipFill>
        <p:spPr bwMode="auto">
          <a:xfrm>
            <a:off x="0" y="0"/>
            <a:ext cx="9144000" cy="6767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90114" name="Picture 2"/>
          <p:cNvPicPr>
            <a:picLocks noGrp="1" noChangeAspect="1" noChangeArrowheads="1"/>
          </p:cNvPicPr>
          <p:nvPr>
            <p:ph sz="quarter" idx="1"/>
          </p:nvPr>
        </p:nvPicPr>
        <p:blipFill>
          <a:blip r:embed="rId2"/>
          <a:srcRect/>
          <a:stretch>
            <a:fillRect/>
          </a:stretch>
        </p:blipFill>
        <p:spPr bwMode="auto">
          <a:xfrm>
            <a:off x="0" y="0"/>
            <a:ext cx="9144000" cy="69223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sz="quarter" idx="1"/>
          </p:nvPr>
        </p:nvSpPr>
        <p:spPr/>
        <p:txBody>
          <a:bodyPr/>
          <a:lstStyle/>
          <a:p>
            <a:endParaRPr lang="uk-UA"/>
          </a:p>
        </p:txBody>
      </p:sp>
      <p:pic>
        <p:nvPicPr>
          <p:cNvPr id="91138" name="Picture 2"/>
          <p:cNvPicPr>
            <a:picLocks noChangeAspect="1" noChangeArrowheads="1"/>
          </p:cNvPicPr>
          <p:nvPr/>
        </p:nvPicPr>
        <p:blipFill>
          <a:blip r:embed="rId2"/>
          <a:srcRect/>
          <a:stretch>
            <a:fillRect/>
          </a:stretch>
        </p:blipFill>
        <p:spPr bwMode="auto">
          <a:xfrm>
            <a:off x="0" y="-1"/>
            <a:ext cx="9144000" cy="6858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92162" name="Picture 2"/>
          <p:cNvPicPr>
            <a:picLocks noChangeAspect="1" noChangeArrowheads="1"/>
          </p:cNvPicPr>
          <p:nvPr/>
        </p:nvPicPr>
        <p:blipFill>
          <a:blip r:embed="rId2"/>
          <a:srcRect/>
          <a:stretch>
            <a:fillRect/>
          </a:stretch>
        </p:blipFill>
        <p:spPr bwMode="auto">
          <a:xfrm>
            <a:off x="0" y="0"/>
            <a:ext cx="9144000" cy="69151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93186" name="Picture 2"/>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94210" name="Picture 2"/>
          <p:cNvPicPr>
            <a:picLocks noGrp="1" noChangeAspect="1" noChangeArrowheads="1"/>
          </p:cNvPicPr>
          <p:nvPr>
            <p:ph sz="quarter" idx="1"/>
          </p:nvPr>
        </p:nvPicPr>
        <p:blipFill>
          <a:blip r:embed="rId2"/>
          <a:srcRect/>
          <a:stretch>
            <a:fillRect/>
          </a:stretch>
        </p:blipFill>
        <p:spPr bwMode="auto">
          <a:xfrm>
            <a:off x="-1" y="-1"/>
            <a:ext cx="9144001" cy="6858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sz="quarter" idx="1"/>
          </p:nvPr>
        </p:nvSpPr>
        <p:spPr/>
        <p:txBody>
          <a:bodyPr/>
          <a:lstStyle/>
          <a:p>
            <a:endParaRPr lang="uk-UA"/>
          </a:p>
        </p:txBody>
      </p:sp>
      <p:pic>
        <p:nvPicPr>
          <p:cNvPr id="95234" name="Picture 2"/>
          <p:cNvPicPr>
            <a:picLocks noChangeAspect="1" noChangeArrowheads="1"/>
          </p:cNvPicPr>
          <p:nvPr/>
        </p:nvPicPr>
        <p:blipFill>
          <a:blip r:embed="rId2"/>
          <a:srcRect/>
          <a:stretch>
            <a:fillRect/>
          </a:stretch>
        </p:blipFill>
        <p:spPr bwMode="auto">
          <a:xfrm>
            <a:off x="0" y="-1"/>
            <a:ext cx="9144000" cy="6858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96258" name="Picture 2"/>
          <p:cNvPicPr>
            <a:picLocks noGrp="1" noChangeAspect="1" noChangeArrowheads="1"/>
          </p:cNvPicPr>
          <p:nvPr>
            <p:ph sz="quarter" idx="1"/>
          </p:nvPr>
        </p:nvPicPr>
        <p:blipFill>
          <a:blip r:embed="rId2"/>
          <a:srcRect/>
          <a:stretch>
            <a:fillRect/>
          </a:stretch>
        </p:blipFill>
        <p:spPr bwMode="auto">
          <a:xfrm>
            <a:off x="-1" y="0"/>
            <a:ext cx="914400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97282" name="Picture 2"/>
          <p:cNvPicPr>
            <a:picLocks noGrp="1" noChangeAspect="1" noChangeArrowheads="1"/>
          </p:cNvPicPr>
          <p:nvPr>
            <p:ph sz="quarter" idx="1"/>
          </p:nvPr>
        </p:nvPicPr>
        <p:blipFill>
          <a:blip r:embed="rId2"/>
          <a:srcRect/>
          <a:stretch>
            <a:fillRect/>
          </a:stretch>
        </p:blipFill>
        <p:spPr bwMode="auto">
          <a:xfrm>
            <a:off x="-1" y="0"/>
            <a:ext cx="914400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sz="quarter" idx="1"/>
          </p:nvPr>
        </p:nvSpPr>
        <p:spPr/>
        <p:txBody>
          <a:bodyPr/>
          <a:lstStyle/>
          <a:p>
            <a:endParaRPr lang="uk-UA"/>
          </a:p>
        </p:txBody>
      </p:sp>
      <p:pic>
        <p:nvPicPr>
          <p:cNvPr id="4" name="Picture 2" descr="Вена — Википедия"/>
          <p:cNvPicPr>
            <a:picLocks noChangeAspect="1" noChangeArrowheads="1"/>
          </p:cNvPicPr>
          <p:nvPr/>
        </p:nvPicPr>
        <p:blipFill>
          <a:blip r:embed="rId2"/>
          <a:srcRect/>
          <a:stretch>
            <a:fillRect/>
          </a:stretch>
        </p:blipFill>
        <p:spPr bwMode="auto">
          <a:xfrm>
            <a:off x="1643042" y="785794"/>
            <a:ext cx="5643602" cy="564360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9830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9933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100354" name="Picture 2"/>
          <p:cNvPicPr>
            <a:picLocks noGrp="1" noChangeAspect="1" noChangeArrowheads="1"/>
          </p:cNvPicPr>
          <p:nvPr>
            <p:ph sz="quarter" idx="1"/>
          </p:nvPr>
        </p:nvPicPr>
        <p:blipFill>
          <a:blip r:embed="rId2"/>
          <a:srcRect/>
          <a:stretch>
            <a:fillRect/>
          </a:stretch>
        </p:blipFill>
        <p:spPr bwMode="auto">
          <a:xfrm>
            <a:off x="-1" y="0"/>
            <a:ext cx="914400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101378" name="Picture 2"/>
          <p:cNvPicPr>
            <a:picLocks noGrp="1" noChangeAspect="1" noChangeArrowheads="1"/>
          </p:cNvPicPr>
          <p:nvPr>
            <p:ph sz="quarter" idx="1"/>
          </p:nvPr>
        </p:nvPicPr>
        <p:blipFill>
          <a:blip r:embed="rId2"/>
          <a:srcRect/>
          <a:stretch>
            <a:fillRect/>
          </a:stretch>
        </p:blipFill>
        <p:spPr bwMode="auto">
          <a:xfrm>
            <a:off x="-1" y="0"/>
            <a:ext cx="914400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sz="quarter" idx="1"/>
          </p:nvPr>
        </p:nvSpPr>
        <p:spPr/>
        <p:txBody>
          <a:bodyPr/>
          <a:lstStyle/>
          <a:p>
            <a:endParaRPr lang="uk-UA"/>
          </a:p>
        </p:txBody>
      </p:sp>
      <p:pic>
        <p:nvPicPr>
          <p:cNvPr id="102402" name="Picture 2"/>
          <p:cNvPicPr>
            <a:picLocks noChangeAspect="1" noChangeArrowheads="1"/>
          </p:cNvPicPr>
          <p:nvPr/>
        </p:nvPicPr>
        <p:blipFill>
          <a:blip r:embed="rId2"/>
          <a:srcRect/>
          <a:stretch>
            <a:fillRect/>
          </a:stretch>
        </p:blipFill>
        <p:spPr bwMode="auto">
          <a:xfrm>
            <a:off x="-1" y="0"/>
            <a:ext cx="914400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3984496" cy="758952"/>
          </a:xfrm>
        </p:spPr>
        <p:txBody>
          <a:bodyPr/>
          <a:lstStyle/>
          <a:p>
            <a:r>
              <a:rPr lang="en-US" dirty="0" err="1" smtClean="0"/>
              <a:t>Hausaufgaben</a:t>
            </a:r>
            <a:r>
              <a:rPr lang="en-US" dirty="0" smtClean="0"/>
              <a:t> </a:t>
            </a:r>
            <a:endParaRPr lang="uk-UA" dirty="0"/>
          </a:p>
        </p:txBody>
      </p:sp>
      <p:sp>
        <p:nvSpPr>
          <p:cNvPr id="3" name="Содержимое 2"/>
          <p:cNvSpPr>
            <a:spLocks noGrp="1"/>
          </p:cNvSpPr>
          <p:nvPr>
            <p:ph sz="quarter" idx="1"/>
          </p:nvPr>
        </p:nvSpPr>
        <p:spPr>
          <a:xfrm>
            <a:off x="214282" y="1000108"/>
            <a:ext cx="4071966" cy="857256"/>
          </a:xfrm>
        </p:spPr>
        <p:txBody>
          <a:bodyPr>
            <a:normAutofit lnSpcReduction="10000"/>
          </a:bodyPr>
          <a:lstStyle/>
          <a:p>
            <a:r>
              <a:rPr lang="en-US" dirty="0" smtClean="0"/>
              <a:t>1</a:t>
            </a:r>
            <a:r>
              <a:rPr lang="en-US" sz="2000" dirty="0" smtClean="0"/>
              <a:t>. </a:t>
            </a:r>
            <a:r>
              <a:rPr lang="uk-UA" sz="2000" dirty="0" smtClean="0"/>
              <a:t>Вивчити слова</a:t>
            </a:r>
            <a:r>
              <a:rPr lang="uk-UA" sz="2000" dirty="0" smtClean="0"/>
              <a:t>.</a:t>
            </a:r>
            <a:endParaRPr lang="pl-PL" sz="2000" dirty="0" smtClean="0"/>
          </a:p>
          <a:p>
            <a:r>
              <a:rPr lang="pl-PL" sz="2000" dirty="0" smtClean="0"/>
              <a:t>2. </a:t>
            </a:r>
            <a:r>
              <a:rPr lang="uk-UA" sz="2000" dirty="0" smtClean="0"/>
              <a:t>Виконати тест </a:t>
            </a:r>
            <a:endParaRPr lang="uk-UA" sz="2000" dirty="0" smtClean="0"/>
          </a:p>
          <a:p>
            <a:endParaRPr lang="uk-U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84994" name="Picture 2" descr="9_Bundesländer-Österreich-Austria-L. | Bundesland, Österreich ..."/>
          <p:cNvPicPr>
            <a:picLocks noChangeAspect="1" noChangeArrowheads="1"/>
          </p:cNvPicPr>
          <p:nvPr/>
        </p:nvPicPr>
        <p:blipFill>
          <a:blip r:embed="rId2"/>
          <a:srcRect/>
          <a:stretch>
            <a:fillRect/>
          </a:stretch>
        </p:blipFill>
        <p:spPr bwMode="auto">
          <a:xfrm>
            <a:off x="714348" y="1285860"/>
            <a:ext cx="7486650" cy="50482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de-DE" b="1" i="1" dirty="0" smtClean="0"/>
              <a:t>Wörter und Wendungen zum Thema Wien</a:t>
            </a:r>
            <a:endParaRPr lang="uk-UA" dirty="0"/>
          </a:p>
        </p:txBody>
      </p:sp>
      <p:sp>
        <p:nvSpPr>
          <p:cNvPr id="5" name="Содержимое 4"/>
          <p:cNvSpPr>
            <a:spLocks noGrp="1"/>
          </p:cNvSpPr>
          <p:nvPr>
            <p:ph sz="quarter" idx="1"/>
          </p:nvPr>
        </p:nvSpPr>
        <p:spPr/>
        <p:txBody>
          <a:bodyPr>
            <a:normAutofit fontScale="92500" lnSpcReduction="20000"/>
          </a:bodyPr>
          <a:lstStyle/>
          <a:p>
            <a:r>
              <a:rPr lang="de-DE" dirty="0" smtClean="0"/>
              <a:t>entstehen (a, a) — </a:t>
            </a:r>
            <a:r>
              <a:rPr lang="uk-UA" dirty="0" smtClean="0"/>
              <a:t>з</a:t>
            </a:r>
            <a:r>
              <a:rPr lang="de-DE" dirty="0" smtClean="0"/>
              <a:t>'</a:t>
            </a:r>
            <a:r>
              <a:rPr lang="uk-UA" dirty="0" smtClean="0"/>
              <a:t>являтися</a:t>
            </a:r>
            <a:r>
              <a:rPr lang="de-DE" dirty="0" smtClean="0"/>
              <a:t>, </a:t>
            </a:r>
            <a:r>
              <a:rPr lang="uk-UA" dirty="0" smtClean="0"/>
              <a:t>виникати</a:t>
            </a:r>
            <a:r>
              <a:rPr lang="de-DE" dirty="0" smtClean="0"/>
              <a:t>          der Eroberer — </a:t>
            </a:r>
            <a:r>
              <a:rPr lang="uk-UA" dirty="0" smtClean="0"/>
              <a:t>завойовник </a:t>
            </a:r>
          </a:p>
          <a:p>
            <a:r>
              <a:rPr lang="de-DE" dirty="0" smtClean="0"/>
              <a:t>die Festung (-en) — </a:t>
            </a:r>
            <a:r>
              <a:rPr lang="uk-UA" dirty="0" smtClean="0"/>
              <a:t>фортеця</a:t>
            </a:r>
            <a:r>
              <a:rPr lang="de-DE" dirty="0" smtClean="0"/>
              <a:t>                               erwähnen (</a:t>
            </a:r>
            <a:r>
              <a:rPr lang="de-DE" dirty="0" err="1" smtClean="0"/>
              <a:t>te</a:t>
            </a:r>
            <a:r>
              <a:rPr lang="de-DE" dirty="0" smtClean="0"/>
              <a:t>, t) — </a:t>
            </a:r>
            <a:r>
              <a:rPr lang="uk-UA" dirty="0" smtClean="0"/>
              <a:t>згадувати</a:t>
            </a:r>
          </a:p>
          <a:p>
            <a:r>
              <a:rPr lang="de-DE" dirty="0" smtClean="0"/>
              <a:t>die Wasserstraße (-n) — </a:t>
            </a:r>
            <a:r>
              <a:rPr lang="uk-UA" dirty="0" smtClean="0"/>
              <a:t>суднохідна ріка</a:t>
            </a:r>
            <a:r>
              <a:rPr lang="de-DE" dirty="0" smtClean="0"/>
              <a:t>       </a:t>
            </a:r>
            <a:endParaRPr lang="uk-UA" dirty="0" smtClean="0"/>
          </a:p>
          <a:p>
            <a:r>
              <a:rPr lang="de-DE" dirty="0" smtClean="0"/>
              <a:t>die Landstraße (-n) —</a:t>
            </a:r>
            <a:r>
              <a:rPr lang="uk-UA" dirty="0" smtClean="0"/>
              <a:t> сухопутний шлях</a:t>
            </a:r>
            <a:r>
              <a:rPr lang="de-DE" dirty="0" smtClean="0"/>
              <a:t>           die Innere Stadt — </a:t>
            </a:r>
            <a:r>
              <a:rPr lang="uk-UA" dirty="0" smtClean="0"/>
              <a:t>внутрішнє місто</a:t>
            </a:r>
          </a:p>
          <a:p>
            <a:r>
              <a:rPr lang="de-DE" dirty="0" smtClean="0"/>
              <a:t>das Museum der Volkerkunde — </a:t>
            </a:r>
            <a:r>
              <a:rPr lang="uk-UA" dirty="0" smtClean="0"/>
              <a:t>етнографічний музей</a:t>
            </a:r>
          </a:p>
          <a:p>
            <a:r>
              <a:rPr lang="de-DE" dirty="0" smtClean="0"/>
              <a:t>der Dom — </a:t>
            </a:r>
            <a:r>
              <a:rPr lang="uk-UA" dirty="0" smtClean="0"/>
              <a:t>собор</a:t>
            </a:r>
            <a:r>
              <a:rPr lang="de-DE" dirty="0" smtClean="0"/>
              <a:t>                             </a:t>
            </a:r>
            <a:endParaRPr lang="uk-UA" dirty="0" smtClean="0"/>
          </a:p>
          <a:p>
            <a:r>
              <a:rPr lang="de-DE" dirty="0" smtClean="0"/>
              <a:t>erhalten bleiben (</a:t>
            </a:r>
            <a:r>
              <a:rPr lang="de-DE" dirty="0" err="1" smtClean="0"/>
              <a:t>ie</a:t>
            </a:r>
            <a:r>
              <a:rPr lang="de-DE" dirty="0" smtClean="0"/>
              <a:t>, </a:t>
            </a:r>
            <a:r>
              <a:rPr lang="de-DE" dirty="0" err="1" smtClean="0"/>
              <a:t>ie</a:t>
            </a:r>
            <a:r>
              <a:rPr lang="de-DE" dirty="0" smtClean="0"/>
              <a:t>) — </a:t>
            </a:r>
            <a:r>
              <a:rPr lang="uk-UA" dirty="0" smtClean="0"/>
              <a:t>берегтися, зберігати</a:t>
            </a:r>
          </a:p>
          <a:p>
            <a:r>
              <a:rPr lang="de-DE" dirty="0" smtClean="0"/>
              <a:t>umgeben (a, e) — </a:t>
            </a:r>
            <a:r>
              <a:rPr lang="uk-UA" dirty="0" smtClean="0"/>
              <a:t>оточувати</a:t>
            </a:r>
          </a:p>
          <a:p>
            <a:r>
              <a:rPr lang="de-DE" dirty="0" smtClean="0"/>
              <a:t>prachtvoll — </a:t>
            </a:r>
            <a:r>
              <a:rPr lang="uk-UA" dirty="0" smtClean="0"/>
              <a:t>пишний, розкішний</a:t>
            </a:r>
            <a:endParaRPr lang="uk-U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de-DE" b="1" i="1" dirty="0" smtClean="0"/>
              <a:t>Wien</a:t>
            </a:r>
            <a:endParaRPr lang="uk-UA" dirty="0" smtClean="0"/>
          </a:p>
        </p:txBody>
      </p:sp>
      <p:sp>
        <p:nvSpPr>
          <p:cNvPr id="6" name="Содержимое 5"/>
          <p:cNvSpPr>
            <a:spLocks noGrp="1"/>
          </p:cNvSpPr>
          <p:nvPr>
            <p:ph sz="quarter" idx="1"/>
          </p:nvPr>
        </p:nvSpPr>
        <p:spPr/>
        <p:txBody>
          <a:bodyPr>
            <a:normAutofit fontScale="77500" lnSpcReduction="20000"/>
          </a:bodyPr>
          <a:lstStyle/>
          <a:p>
            <a:r>
              <a:rPr lang="de-DE" dirty="0" smtClean="0"/>
              <a:t>Wien ist die Hauptstadt Österreichs. Hier wohnen mehr als 1,6 Millionen Menschen. Die Stadt entstand am rechten Ufer der Donau am berühmten Wienerwald. In 90-er Jahren bauten hier die römischen Eroberer eine Festung. Im 9.—11. Jahrhundert wird Wien wieder in den historischen Chroniken erwähnt und in der Mitte des 12. Jahrhunderts wurde es zur Hauptstadt des österreichischen Staates.</a:t>
            </a:r>
            <a:endParaRPr lang="uk-UA" dirty="0" smtClean="0"/>
          </a:p>
          <a:p>
            <a:r>
              <a:rPr lang="de-DE" dirty="0" smtClean="0"/>
              <a:t>Wien liegt an der Kreuzung der Donauwasserstraße und Landstraßen aus Osteuropäischen Ländern. Das spielte eine große Rolle in der Entwicklung der Stadt. Heute ist Wien das größte Industrie-, </a:t>
            </a:r>
            <a:r>
              <a:rPr lang="de-DE" dirty="0" err="1" smtClean="0"/>
              <a:t>Wissenschafts</a:t>
            </a:r>
            <a:r>
              <a:rPr lang="de-DE" dirty="0" smtClean="0"/>
              <a:t>— und Kulturzentrum des Landes. Im südlichen und östlichen Stadtteilen ist fast die ganze moderne Industrie konzertiert. Wien liefert dem Lande ein Drittel der gesamten Industrieproduktion. Von großer Bedeutung sind hier Maschinenbau, Metallbearbeitung und besonders Elektrotechnik. Es gibt hier auch viele Betriebe der chemischen Industrie.</a:t>
            </a:r>
            <a:endParaRPr lang="uk-UA" dirty="0" smtClean="0"/>
          </a:p>
          <a:p>
            <a:endParaRPr lang="uk-U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b="1" i="1" dirty="0" smtClean="0"/>
              <a:t>Wien</a:t>
            </a:r>
            <a:endParaRPr lang="uk-UA" dirty="0" smtClean="0"/>
          </a:p>
        </p:txBody>
      </p:sp>
      <p:sp>
        <p:nvSpPr>
          <p:cNvPr id="3" name="Содержимое 2"/>
          <p:cNvSpPr>
            <a:spLocks noGrp="1"/>
          </p:cNvSpPr>
          <p:nvPr>
            <p:ph sz="quarter" idx="1"/>
          </p:nvPr>
        </p:nvSpPr>
        <p:spPr>
          <a:xfrm>
            <a:off x="301752" y="1357298"/>
            <a:ext cx="8503920" cy="5072098"/>
          </a:xfrm>
        </p:spPr>
        <p:txBody>
          <a:bodyPr>
            <a:noAutofit/>
          </a:bodyPr>
          <a:lstStyle/>
          <a:p>
            <a:r>
              <a:rPr lang="de-DE" sz="1800" dirty="0" smtClean="0"/>
              <a:t>Wien ist die Stadt der Parks, Platze und Springbrunnen. Im Zentrum — in der Inneren Stadt — sind die berühmtesten architektonischen Denkmäler. Hier befindet sich Hofburg — der ehemalige Kaiserpalast, wo heute berühmte Museen sind: das Museum der Österreichischen Kultur, die Gemäldegalerie, das Museum der Völkerkunde und auch die Nationalbibliothek und ein Konzertsaal. Nicht weit von hier erhebt sich der weltberühmte Stephan-Dom. Hier sind auch einige antike Kirchen und Gebäude erhalten geblieben, darunter das Gebäude der Universität. Fast von allen Seiten ist die Innere Stadt von der Ringstraße umgeben. Hier wurden viele prachtvolle Gebäude gebaut: die Staatsoper, das Parlament, das Rathaus, das Gebäude der neuen Universität und das berühmte Burg-Theater. In der Ringstraße gibt es auch einige Museen und große Kaufhäuser.</a:t>
            </a:r>
            <a:endParaRPr lang="uk-UA" sz="1800" dirty="0" smtClean="0"/>
          </a:p>
          <a:p>
            <a:r>
              <a:rPr lang="de-DE" sz="1800" dirty="0" smtClean="0"/>
              <a:t>Wien ist auch als Musikstadt bekannt. Hier lebten und schufen ihre unsterblichen Werke J. Strauß, F. Schubert, W. Mozart, J. Haydn und andere. J. Strauß wird in der ganzen Welt "Walzerkönig" genannt.</a:t>
            </a:r>
            <a:endParaRPr lang="uk-UA" sz="1800" dirty="0" smtClean="0"/>
          </a:p>
          <a:p>
            <a:r>
              <a:rPr lang="de-DE" sz="1800" dirty="0" smtClean="0"/>
              <a:t>Als neutraler Staat wurde Österreich zur Residenz vieler internationaler Organisationen. Hier finden internationale Konferenzen, Kongresse, Verhandlungen und wissenschaftliche Symposien statt.</a:t>
            </a:r>
            <a:endParaRPr lang="uk-UA" sz="1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b="1" i="1" dirty="0" smtClean="0"/>
              <a:t>Fragen zum Text</a:t>
            </a:r>
            <a:endParaRPr lang="uk-UA" dirty="0"/>
          </a:p>
        </p:txBody>
      </p:sp>
      <p:sp>
        <p:nvSpPr>
          <p:cNvPr id="3" name="Содержимое 2"/>
          <p:cNvSpPr>
            <a:spLocks noGrp="1"/>
          </p:cNvSpPr>
          <p:nvPr>
            <p:ph sz="quarter" idx="1"/>
          </p:nvPr>
        </p:nvSpPr>
        <p:spPr>
          <a:xfrm>
            <a:off x="301752" y="1527048"/>
            <a:ext cx="8503920" cy="5116662"/>
          </a:xfrm>
        </p:spPr>
        <p:txBody>
          <a:bodyPr>
            <a:normAutofit/>
          </a:bodyPr>
          <a:lstStyle/>
          <a:p>
            <a:r>
              <a:rPr lang="de-DE" b="1" i="1" dirty="0" smtClean="0"/>
              <a:t>1. </a:t>
            </a:r>
            <a:r>
              <a:rPr lang="de-DE" dirty="0" smtClean="0"/>
              <a:t>Wo entstand die Stadt Wien? </a:t>
            </a:r>
          </a:p>
          <a:p>
            <a:r>
              <a:rPr lang="de-DE" dirty="0" smtClean="0"/>
              <a:t>2. Wann wurde es zur Hauptstadt des Landes? </a:t>
            </a:r>
          </a:p>
          <a:p>
            <a:r>
              <a:rPr lang="de-DE" dirty="0" smtClean="0"/>
              <a:t>3.Was für eine Stadt ist Wien heute? </a:t>
            </a:r>
          </a:p>
          <a:p>
            <a:r>
              <a:rPr lang="de-DE" dirty="0" smtClean="0"/>
              <a:t>4. Welche Straße Wiens ist besonders berühmt?</a:t>
            </a:r>
          </a:p>
          <a:p>
            <a:r>
              <a:rPr lang="de-DE" dirty="0" smtClean="0"/>
              <a:t> 5. Welche Sehenswürdigkeiten gibt es in Wien? </a:t>
            </a:r>
          </a:p>
          <a:p>
            <a:r>
              <a:rPr lang="de-DE" dirty="0" smtClean="0"/>
              <a:t>6. Wer von den großen Komponisten lebte und schuf in Wien seine Werke? </a:t>
            </a:r>
          </a:p>
          <a:p>
            <a:r>
              <a:rPr lang="de-DE" dirty="0" smtClean="0"/>
              <a:t>7.</a:t>
            </a:r>
            <a:r>
              <a:rPr lang="en-US" dirty="0" err="1" smtClean="0"/>
              <a:t>Wessen</a:t>
            </a:r>
            <a:r>
              <a:rPr lang="en-US" dirty="0" smtClean="0"/>
              <a:t> </a:t>
            </a:r>
            <a:r>
              <a:rPr lang="en-US" dirty="0" err="1" smtClean="0"/>
              <a:t>Residenz</a:t>
            </a:r>
            <a:r>
              <a:rPr lang="en-US" dirty="0" smtClean="0"/>
              <a:t> </a:t>
            </a:r>
            <a:r>
              <a:rPr lang="en-US" dirty="0" err="1" smtClean="0"/>
              <a:t>ist</a:t>
            </a:r>
            <a:r>
              <a:rPr lang="en-US" dirty="0" smtClean="0"/>
              <a:t> Wien?</a:t>
            </a:r>
            <a:endParaRPr lang="uk-U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b="1" dirty="0" smtClean="0"/>
              <a:t>Finden Sie die Endung des Satzes.</a:t>
            </a:r>
            <a:endParaRPr lang="uk-UA" dirty="0"/>
          </a:p>
        </p:txBody>
      </p:sp>
      <p:sp>
        <p:nvSpPr>
          <p:cNvPr id="3" name="Содержимое 2"/>
          <p:cNvSpPr>
            <a:spLocks noGrp="1"/>
          </p:cNvSpPr>
          <p:nvPr>
            <p:ph sz="quarter" idx="1"/>
          </p:nvPr>
        </p:nvSpPr>
        <p:spPr/>
        <p:txBody>
          <a:bodyPr>
            <a:normAutofit fontScale="62500" lnSpcReduction="20000"/>
          </a:bodyPr>
          <a:lstStyle/>
          <a:p>
            <a:pPr lvl="0"/>
            <a:r>
              <a:rPr lang="de-DE" dirty="0" smtClean="0"/>
              <a:t>Wien ist …</a:t>
            </a:r>
            <a:endParaRPr lang="uk-UA" dirty="0" smtClean="0"/>
          </a:p>
          <a:p>
            <a:pPr lvl="0"/>
            <a:r>
              <a:rPr lang="de-DE" dirty="0" smtClean="0"/>
              <a:t>Hier wohnen mehr als …</a:t>
            </a:r>
            <a:endParaRPr lang="uk-UA" dirty="0" smtClean="0"/>
          </a:p>
          <a:p>
            <a:pPr lvl="0"/>
            <a:r>
              <a:rPr lang="de-DE" dirty="0" smtClean="0"/>
              <a:t> Die Stadt entstand …</a:t>
            </a:r>
            <a:endParaRPr lang="uk-UA" dirty="0" smtClean="0"/>
          </a:p>
          <a:p>
            <a:pPr lvl="0"/>
            <a:r>
              <a:rPr lang="de-DE" dirty="0" smtClean="0"/>
              <a:t>Im 9.-11. Jahrhundert wird Wien…</a:t>
            </a:r>
            <a:endParaRPr lang="uk-UA" dirty="0" smtClean="0"/>
          </a:p>
          <a:p>
            <a:pPr lvl="0"/>
            <a:r>
              <a:rPr lang="de-DE" dirty="0" smtClean="0"/>
              <a:t>Wien liegt …</a:t>
            </a:r>
            <a:endParaRPr lang="uk-UA" dirty="0" smtClean="0"/>
          </a:p>
          <a:p>
            <a:pPr lvl="0"/>
            <a:r>
              <a:rPr lang="de-DE" dirty="0" smtClean="0"/>
              <a:t>Heute ist Wien das größte Industrie-, …</a:t>
            </a:r>
            <a:endParaRPr lang="uk-UA" dirty="0" smtClean="0"/>
          </a:p>
          <a:p>
            <a:pPr lvl="0"/>
            <a:r>
              <a:rPr lang="de-DE" dirty="0" smtClean="0"/>
              <a:t>Von großer Bedeutung sind hier … </a:t>
            </a:r>
            <a:endParaRPr lang="uk-UA" dirty="0" smtClean="0"/>
          </a:p>
          <a:p>
            <a:pPr lvl="0"/>
            <a:r>
              <a:rPr lang="de-DE" dirty="0" smtClean="0"/>
              <a:t>Wien ist die Stadt der Parks, …</a:t>
            </a:r>
            <a:endParaRPr lang="uk-UA" dirty="0" smtClean="0"/>
          </a:p>
          <a:p>
            <a:pPr lvl="0"/>
            <a:r>
              <a:rPr lang="de-DE" dirty="0" smtClean="0"/>
              <a:t>Im Zentrum — in der Inneren Stadt — sind …</a:t>
            </a:r>
            <a:endParaRPr lang="uk-UA" dirty="0" smtClean="0"/>
          </a:p>
          <a:p>
            <a:pPr lvl="0"/>
            <a:r>
              <a:rPr lang="de-DE" dirty="0" smtClean="0"/>
              <a:t>Hier befindet sich Hofburg — …</a:t>
            </a:r>
            <a:endParaRPr lang="uk-UA" dirty="0" smtClean="0"/>
          </a:p>
          <a:p>
            <a:pPr lvl="0"/>
            <a:r>
              <a:rPr lang="de-DE" dirty="0" smtClean="0"/>
              <a:t>Nicht weit von hier …</a:t>
            </a:r>
            <a:endParaRPr lang="uk-UA" dirty="0" smtClean="0"/>
          </a:p>
          <a:p>
            <a:pPr lvl="0"/>
            <a:r>
              <a:rPr lang="de-DE" dirty="0" smtClean="0"/>
              <a:t>Hier sind auch …</a:t>
            </a:r>
            <a:endParaRPr lang="uk-UA" dirty="0" smtClean="0"/>
          </a:p>
          <a:p>
            <a:pPr lvl="0"/>
            <a:r>
              <a:rPr lang="de-DE" dirty="0" smtClean="0"/>
              <a:t>Hier wurden viele prachtvolle Gebäude gebaut: … </a:t>
            </a:r>
            <a:endParaRPr lang="uk-UA" dirty="0" smtClean="0"/>
          </a:p>
          <a:p>
            <a:pPr lvl="0"/>
            <a:r>
              <a:rPr lang="de-DE" dirty="0" smtClean="0"/>
              <a:t>Wien ist auch als …</a:t>
            </a:r>
            <a:endParaRPr lang="uk-UA" dirty="0" smtClean="0"/>
          </a:p>
          <a:p>
            <a:pPr lvl="0"/>
            <a:r>
              <a:rPr lang="de-DE" dirty="0" smtClean="0"/>
              <a:t> Hier lebten und schufen ihre unsterblichen Werke … </a:t>
            </a:r>
            <a:endParaRPr lang="uk-UA" dirty="0" smtClean="0"/>
          </a:p>
          <a:p>
            <a:pPr lvl="0"/>
            <a:r>
              <a:rPr lang="de-DE" dirty="0" smtClean="0"/>
              <a:t>Als neutraler Staat wurde Österreich zur Residenz …</a:t>
            </a:r>
            <a:endParaRPr lang="uk-UA" dirty="0" smtClean="0"/>
          </a:p>
          <a:p>
            <a:endParaRPr lang="uk-U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87042" name="Picture 2"/>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245</TotalTime>
  <Words>579</Words>
  <Application>Microsoft Office PowerPoint</Application>
  <PresentationFormat>Экран (4:3)</PresentationFormat>
  <Paragraphs>46</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Официальная</vt:lpstr>
      <vt:lpstr>Wien</vt:lpstr>
      <vt:lpstr>Слайд 2</vt:lpstr>
      <vt:lpstr>Слайд 3</vt:lpstr>
      <vt:lpstr>Wörter und Wendungen zum Thema Wien</vt:lpstr>
      <vt:lpstr>Wien</vt:lpstr>
      <vt:lpstr>Wien</vt:lpstr>
      <vt:lpstr>Fragen zum Text</vt:lpstr>
      <vt:lpstr>Finden Sie die Endung des Satzes.</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Hausaufgaben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BRD und ihre Sehenswürdigkeiten</dc:title>
  <dc:creator>User</dc:creator>
  <cp:lastModifiedBy>User</cp:lastModifiedBy>
  <cp:revision>15</cp:revision>
  <dcterms:created xsi:type="dcterms:W3CDTF">2020-03-26T08:47:34Z</dcterms:created>
  <dcterms:modified xsi:type="dcterms:W3CDTF">2020-04-21T11:08:57Z</dcterms:modified>
</cp:coreProperties>
</file>