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5" r:id="rId3"/>
    <p:sldId id="276" r:id="rId4"/>
    <p:sldId id="257" r:id="rId5"/>
    <p:sldId id="258" r:id="rId6"/>
    <p:sldId id="274" r:id="rId7"/>
    <p:sldId id="260" r:id="rId8"/>
    <p:sldId id="261" r:id="rId9"/>
    <p:sldId id="273" r:id="rId10"/>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5022C9D9-6221-4941-A52C-8F78205B571A}" type="datetimeFigureOut">
              <a:rPr lang="uk-UA" smtClean="0"/>
              <a:pPr/>
              <a:t>13.04.2020</a:t>
            </a:fld>
            <a:endParaRPr lang="uk-UA"/>
          </a:p>
        </p:txBody>
      </p:sp>
      <p:sp>
        <p:nvSpPr>
          <p:cNvPr id="17" name="Нижний колонтитул 16"/>
          <p:cNvSpPr>
            <a:spLocks noGrp="1"/>
          </p:cNvSpPr>
          <p:nvPr>
            <p:ph type="ftr" sz="quarter" idx="11"/>
          </p:nvPr>
        </p:nvSpPr>
        <p:spPr/>
        <p:txBody>
          <a:bodyPr/>
          <a:lstStyle/>
          <a:p>
            <a:endParaRPr lang="uk-UA"/>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5E230F6-CA49-4C6C-8157-84593EBCA412}" type="slidenum">
              <a:rPr lang="uk-UA" smtClean="0"/>
              <a:pPr/>
              <a:t>‹#›</a:t>
            </a:fld>
            <a:endParaRPr lang="uk-UA"/>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022C9D9-6221-4941-A52C-8F78205B571A}" type="datetimeFigureOut">
              <a:rPr lang="uk-UA" smtClean="0"/>
              <a:pPr/>
              <a:t>13.04.2020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95E230F6-CA49-4C6C-8157-84593EBCA412}" type="slidenum">
              <a:rPr lang="uk-UA" smtClean="0"/>
              <a:pPr/>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95E230F6-CA49-4C6C-8157-84593EBCA412}" type="slidenum">
              <a:rPr lang="uk-UA" smtClean="0"/>
              <a:pPr/>
              <a:t>‹#›</a:t>
            </a:fld>
            <a:endParaRPr lang="uk-UA"/>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022C9D9-6221-4941-A52C-8F78205B571A}" type="datetimeFigureOut">
              <a:rPr lang="uk-UA" smtClean="0"/>
              <a:pPr/>
              <a:t>13.04.2020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022C9D9-6221-4941-A52C-8F78205B571A}" type="datetimeFigureOut">
              <a:rPr lang="uk-UA" smtClean="0"/>
              <a:pPr/>
              <a:t>13.04.2020</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a:xfrm>
            <a:off x="4361688" y="1026372"/>
            <a:ext cx="457200" cy="441325"/>
          </a:xfrm>
        </p:spPr>
        <p:txBody>
          <a:bodyPr/>
          <a:lstStyle/>
          <a:p>
            <a:fld id="{95E230F6-CA49-4C6C-8157-84593EBCA412}" type="slidenum">
              <a:rPr lang="uk-UA" smtClean="0"/>
              <a:pPr/>
              <a:t>‹#›</a:t>
            </a:fld>
            <a:endParaRPr lang="uk-UA"/>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uk-UA"/>
          </a:p>
        </p:txBody>
      </p:sp>
      <p:sp>
        <p:nvSpPr>
          <p:cNvPr id="4" name="Дата 3"/>
          <p:cNvSpPr>
            <a:spLocks noGrp="1"/>
          </p:cNvSpPr>
          <p:nvPr>
            <p:ph type="dt" sz="half" idx="10"/>
          </p:nvPr>
        </p:nvSpPr>
        <p:spPr/>
        <p:txBody>
          <a:bodyPr/>
          <a:lstStyle/>
          <a:p>
            <a:fld id="{5022C9D9-6221-4941-A52C-8F78205B571A}" type="datetimeFigureOut">
              <a:rPr lang="uk-UA" smtClean="0"/>
              <a:pPr/>
              <a:t>13.04.2020</a:t>
            </a:fld>
            <a:endParaRPr lang="uk-UA"/>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5E230F6-CA49-4C6C-8157-84593EBCA412}" type="slidenum">
              <a:rPr lang="uk-UA" smtClean="0"/>
              <a:pPr/>
              <a:t>‹#›</a:t>
            </a:fld>
            <a:endParaRPr lang="uk-UA"/>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5022C9D9-6221-4941-A52C-8F78205B571A}" type="datetimeFigureOut">
              <a:rPr lang="uk-UA" smtClean="0"/>
              <a:pPr/>
              <a:t>13.04.2020</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95E230F6-CA49-4C6C-8157-84593EBCA412}" type="slidenum">
              <a:rPr lang="uk-UA" smtClean="0"/>
              <a:pPr/>
              <a:t>‹#›</a:t>
            </a:fld>
            <a:endParaRPr lang="uk-UA"/>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5022C9D9-6221-4941-A52C-8F78205B571A}" type="datetimeFigureOut">
              <a:rPr lang="uk-UA" smtClean="0"/>
              <a:pPr/>
              <a:t>13.04.2020</a:t>
            </a:fld>
            <a:endParaRPr lang="uk-UA"/>
          </a:p>
        </p:txBody>
      </p:sp>
      <p:sp>
        <p:nvSpPr>
          <p:cNvPr id="8" name="Нижний колонтитул 7"/>
          <p:cNvSpPr>
            <a:spLocks noGrp="1"/>
          </p:cNvSpPr>
          <p:nvPr>
            <p:ph type="ftr" sz="quarter" idx="11"/>
          </p:nvPr>
        </p:nvSpPr>
        <p:spPr>
          <a:xfrm>
            <a:off x="304800" y="6409944"/>
            <a:ext cx="3581400" cy="365760"/>
          </a:xfrm>
        </p:spPr>
        <p:txBody>
          <a:bodyPr/>
          <a:lstStyle/>
          <a:p>
            <a:endParaRPr lang="uk-UA"/>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95E230F6-CA49-4C6C-8157-84593EBCA412}" type="slidenum">
              <a:rPr lang="uk-UA" smtClean="0"/>
              <a:pPr/>
              <a:t>‹#›</a:t>
            </a:fld>
            <a:endParaRPr lang="uk-UA"/>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022C9D9-6221-4941-A52C-8F78205B571A}" type="datetimeFigureOut">
              <a:rPr lang="uk-UA" smtClean="0"/>
              <a:pPr/>
              <a:t>13.04.2020</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a:xfrm>
            <a:off x="4343400" y="1036020"/>
            <a:ext cx="457200" cy="441325"/>
          </a:xfrm>
        </p:spPr>
        <p:txBody>
          <a:bodyPr/>
          <a:lstStyle/>
          <a:p>
            <a:fld id="{95E230F6-CA49-4C6C-8157-84593EBCA412}"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5022C9D9-6221-4941-A52C-8F78205B571A}" type="datetimeFigureOut">
              <a:rPr lang="uk-UA" smtClean="0"/>
              <a:pPr/>
              <a:t>13.04.2020</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5E230F6-CA49-4C6C-8157-84593EBCA412}"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5E230F6-CA49-4C6C-8157-84593EBCA412}" type="slidenum">
              <a:rPr lang="uk-UA" smtClean="0"/>
              <a:pPr/>
              <a:t>‹#›</a:t>
            </a:fld>
            <a:endParaRPr lang="uk-UA"/>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5022C9D9-6221-4941-A52C-8F78205B571A}" type="datetimeFigureOut">
              <a:rPr lang="uk-UA" smtClean="0"/>
              <a:pPr/>
              <a:t>13.04.2020</a:t>
            </a:fld>
            <a:endParaRPr lang="uk-UA"/>
          </a:p>
        </p:txBody>
      </p:sp>
      <p:sp>
        <p:nvSpPr>
          <p:cNvPr id="6" name="Нижний колонтитул 5"/>
          <p:cNvSpPr>
            <a:spLocks noGrp="1"/>
          </p:cNvSpPr>
          <p:nvPr>
            <p:ph type="ftr" sz="quarter" idx="11"/>
          </p:nvPr>
        </p:nvSpPr>
        <p:spPr>
          <a:xfrm>
            <a:off x="301752" y="6410848"/>
            <a:ext cx="3383280" cy="365760"/>
          </a:xfrm>
        </p:spPr>
        <p:txBody>
          <a:bodyPr/>
          <a:lstStyle/>
          <a:p>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95E230F6-CA49-4C6C-8157-84593EBCA412}" type="slidenum">
              <a:rPr lang="uk-UA" smtClean="0"/>
              <a:pPr/>
              <a:t>‹#›</a:t>
            </a:fld>
            <a:endParaRPr lang="uk-UA"/>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5022C9D9-6221-4941-A52C-8F78205B571A}" type="datetimeFigureOut">
              <a:rPr lang="uk-UA" smtClean="0"/>
              <a:pPr/>
              <a:t>13.04.2020</a:t>
            </a:fld>
            <a:endParaRPr lang="uk-UA"/>
          </a:p>
        </p:txBody>
      </p:sp>
      <p:sp>
        <p:nvSpPr>
          <p:cNvPr id="6" name="Нижний колонтитул 5"/>
          <p:cNvSpPr>
            <a:spLocks noGrp="1"/>
          </p:cNvSpPr>
          <p:nvPr>
            <p:ph type="ftr" sz="quarter" idx="11"/>
          </p:nvPr>
        </p:nvSpPr>
        <p:spPr>
          <a:xfrm>
            <a:off x="301752" y="6410848"/>
            <a:ext cx="3584448" cy="365760"/>
          </a:xfrm>
        </p:spPr>
        <p:txBody>
          <a:bodyPr/>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022C9D9-6221-4941-A52C-8F78205B571A}" type="datetimeFigureOut">
              <a:rPr lang="uk-UA" smtClean="0"/>
              <a:pPr/>
              <a:t>13.04.2020</a:t>
            </a:fld>
            <a:endParaRPr lang="uk-UA"/>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uk-UA"/>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5E230F6-CA49-4C6C-8157-84593EBCA412}" type="slidenum">
              <a:rPr lang="uk-UA" smtClean="0"/>
              <a:pPr/>
              <a:t>‹#›</a:t>
            </a:fld>
            <a:endParaRPr lang="uk-UA"/>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de-DE" b="1" i="1" dirty="0" smtClean="0"/>
              <a:t>Österreich</a:t>
            </a:r>
            <a:endParaRPr lang="uk-UA" dirty="0"/>
          </a:p>
        </p:txBody>
      </p:sp>
      <p:pic>
        <p:nvPicPr>
          <p:cNvPr id="69634" name="Picture 2" descr="Gralsbewegung in Österreich - gralsbewegung.net"/>
          <p:cNvPicPr>
            <a:picLocks noChangeAspect="1" noChangeArrowheads="1"/>
          </p:cNvPicPr>
          <p:nvPr/>
        </p:nvPicPr>
        <p:blipFill>
          <a:blip r:embed="rId2"/>
          <a:srcRect/>
          <a:stretch>
            <a:fillRect/>
          </a:stretch>
        </p:blipFill>
        <p:spPr bwMode="auto">
          <a:xfrm>
            <a:off x="2000232" y="2571744"/>
            <a:ext cx="5643570" cy="358785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pic>
        <p:nvPicPr>
          <p:cNvPr id="84994" name="Picture 2" descr="9_Bundesländer-Österreich-Austria-L. | Bundesland, Österreich ..."/>
          <p:cNvPicPr>
            <a:picLocks noChangeAspect="1" noChangeArrowheads="1"/>
          </p:cNvPicPr>
          <p:nvPr/>
        </p:nvPicPr>
        <p:blipFill>
          <a:blip r:embed="rId2"/>
          <a:srcRect/>
          <a:stretch>
            <a:fillRect/>
          </a:stretch>
        </p:blipFill>
        <p:spPr bwMode="auto">
          <a:xfrm>
            <a:off x="0" y="0"/>
            <a:ext cx="9005196"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pic>
        <p:nvPicPr>
          <p:cNvPr id="86018" name="Picture 2" descr="Österreich-Reisetipps: Die schönsten Regionen und Städte"/>
          <p:cNvPicPr>
            <a:picLocks noChangeAspect="1" noChangeArrowheads="1"/>
          </p:cNvPicPr>
          <p:nvPr/>
        </p:nvPicPr>
        <p:blipFill>
          <a:blip r:embed="rId2"/>
          <a:srcRect/>
          <a:stretch>
            <a:fillRect/>
          </a:stretch>
        </p:blipFill>
        <p:spPr bwMode="auto">
          <a:xfrm>
            <a:off x="214282" y="1428736"/>
            <a:ext cx="8382000" cy="47625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r>
              <a:rPr lang="de-DE" b="1" i="1" dirty="0" smtClean="0"/>
              <a:t>Wörter und Wendungen zum Thema Österreich</a:t>
            </a:r>
            <a:endParaRPr lang="uk-UA" dirty="0"/>
          </a:p>
        </p:txBody>
      </p:sp>
      <p:sp>
        <p:nvSpPr>
          <p:cNvPr id="5" name="Содержимое 4"/>
          <p:cNvSpPr>
            <a:spLocks noGrp="1"/>
          </p:cNvSpPr>
          <p:nvPr>
            <p:ph sz="quarter" idx="1"/>
          </p:nvPr>
        </p:nvSpPr>
        <p:spPr/>
        <p:txBody>
          <a:bodyPr>
            <a:normAutofit fontScale="92500"/>
          </a:bodyPr>
          <a:lstStyle/>
          <a:p>
            <a:r>
              <a:rPr lang="de-DE" dirty="0" smtClean="0"/>
              <a:t>der Bundesstaat, -en — </a:t>
            </a:r>
            <a:r>
              <a:rPr lang="uk-UA" dirty="0" smtClean="0"/>
              <a:t>федеральна держава</a:t>
            </a:r>
          </a:p>
          <a:p>
            <a:r>
              <a:rPr lang="de-DE" dirty="0" smtClean="0"/>
              <a:t>das Gesetz annehmen (a, o) — </a:t>
            </a:r>
            <a:r>
              <a:rPr lang="uk-UA" dirty="0" smtClean="0"/>
              <a:t>приймати закон</a:t>
            </a:r>
          </a:p>
          <a:p>
            <a:r>
              <a:rPr lang="de-DE" dirty="0" smtClean="0"/>
              <a:t>eine besondere Bedeutung gewinnen (</a:t>
            </a:r>
            <a:r>
              <a:rPr lang="uk-UA" dirty="0" smtClean="0"/>
              <a:t>а</a:t>
            </a:r>
            <a:r>
              <a:rPr lang="de-DE" dirty="0" smtClean="0"/>
              <a:t>, </a:t>
            </a:r>
            <a:r>
              <a:rPr lang="uk-UA" dirty="0" smtClean="0"/>
              <a:t>о</a:t>
            </a:r>
            <a:r>
              <a:rPr lang="de-DE" dirty="0" smtClean="0"/>
              <a:t>) — </a:t>
            </a:r>
            <a:r>
              <a:rPr lang="uk-UA" dirty="0" smtClean="0"/>
              <a:t>набувати особливого значення</a:t>
            </a:r>
          </a:p>
          <a:p>
            <a:r>
              <a:rPr lang="de-DE" dirty="0" smtClean="0"/>
              <a:t>die Stadt von Weltformat</a:t>
            </a:r>
            <a:r>
              <a:rPr lang="uk-UA" dirty="0" smtClean="0"/>
              <a:t> – місто світового масштабу</a:t>
            </a:r>
          </a:p>
          <a:p>
            <a:r>
              <a:rPr lang="de-DE" dirty="0" smtClean="0"/>
              <a:t>das Reiseziel, -e — </a:t>
            </a:r>
            <a:r>
              <a:rPr lang="uk-UA" dirty="0" smtClean="0"/>
              <a:t>мета подорожі</a:t>
            </a:r>
          </a:p>
          <a:p>
            <a:r>
              <a:rPr lang="de-DE" dirty="0" smtClean="0"/>
              <a:t>bewundern (</a:t>
            </a:r>
            <a:r>
              <a:rPr lang="de-DE" dirty="0" err="1" smtClean="0"/>
              <a:t>te</a:t>
            </a:r>
            <a:r>
              <a:rPr lang="de-DE" dirty="0" smtClean="0"/>
              <a:t>, t) — </a:t>
            </a:r>
            <a:r>
              <a:rPr lang="uk-UA" dirty="0" smtClean="0"/>
              <a:t>милуватися</a:t>
            </a:r>
          </a:p>
          <a:p>
            <a:r>
              <a:rPr lang="de-DE" dirty="0" smtClean="0"/>
              <a:t>Beitrag leisten zu (Dat.)— </a:t>
            </a:r>
            <a:r>
              <a:rPr lang="uk-UA" dirty="0" smtClean="0"/>
              <a:t>робити внесок в</a:t>
            </a:r>
            <a:r>
              <a:rPr lang="de-DE" dirty="0" smtClean="0"/>
              <a:t>...</a:t>
            </a:r>
            <a:endParaRPr lang="uk-UA" dirty="0" smtClean="0"/>
          </a:p>
          <a:p>
            <a:r>
              <a:rPr lang="de-DE" dirty="0" smtClean="0"/>
              <a:t>die Wiege, -n — </a:t>
            </a:r>
            <a:r>
              <a:rPr lang="uk-UA" dirty="0" smtClean="0"/>
              <a:t>колиска</a:t>
            </a:r>
          </a:p>
          <a:p>
            <a:r>
              <a:rPr lang="de-DE" dirty="0" smtClean="0"/>
              <a:t>schaffen (u, a) — </a:t>
            </a:r>
            <a:r>
              <a:rPr lang="uk-UA" dirty="0" smtClean="0"/>
              <a:t>створювати</a:t>
            </a:r>
            <a:r>
              <a:rPr lang="de-DE" dirty="0" smtClean="0"/>
              <a:t>, </a:t>
            </a:r>
            <a:r>
              <a:rPr lang="uk-UA" dirty="0" smtClean="0"/>
              <a:t>творити</a:t>
            </a:r>
          </a:p>
          <a:p>
            <a:endParaRPr lang="uk-U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a:bodyPr>
          <a:lstStyle/>
          <a:p>
            <a:r>
              <a:rPr lang="de-DE" b="1" i="1" dirty="0" smtClean="0"/>
              <a:t>Österreich</a:t>
            </a:r>
            <a:endParaRPr lang="uk-UA" dirty="0"/>
          </a:p>
        </p:txBody>
      </p:sp>
      <p:sp>
        <p:nvSpPr>
          <p:cNvPr id="6" name="Содержимое 5"/>
          <p:cNvSpPr>
            <a:spLocks noGrp="1"/>
          </p:cNvSpPr>
          <p:nvPr>
            <p:ph sz="quarter" idx="1"/>
          </p:nvPr>
        </p:nvSpPr>
        <p:spPr/>
        <p:txBody>
          <a:bodyPr>
            <a:normAutofit lnSpcReduction="10000"/>
          </a:bodyPr>
          <a:lstStyle/>
          <a:p>
            <a:r>
              <a:rPr lang="de-DE" dirty="0" smtClean="0"/>
              <a:t>Österreich liegt im südlichen Mitteleuropa. Die Republik Österreich ist ein Bundesstaat. Der Bundesstaat wird aus neun Bundesländern gebildet. 1955 wurde das Gesetz über die Neutralität Österreichs angenommen.</a:t>
            </a:r>
            <a:endParaRPr lang="uk-UA" dirty="0" smtClean="0"/>
          </a:p>
          <a:p>
            <a:r>
              <a:rPr lang="de-DE" dirty="0" smtClean="0"/>
              <a:t>Die Österreichische Hauptstadt ist Wien. Eine besondere Bedeutung gewann Wien als Stadt der Musik und als eine Kongressstadt von Weltformat. Wunderschöne Baudenkmaler, Museen und Galerien machen diese Stadt zu einem der beliebtesten Reiseziele der Welt. </a:t>
            </a:r>
            <a:endParaRPr lang="uk-UA" dirty="0" smtClean="0"/>
          </a:p>
          <a:p>
            <a:endParaRPr lang="uk-U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de-DE" b="1" i="1" dirty="0" smtClean="0"/>
              <a:t>Österreich</a:t>
            </a:r>
            <a:endParaRPr lang="uk-UA" dirty="0"/>
          </a:p>
        </p:txBody>
      </p:sp>
      <p:sp>
        <p:nvSpPr>
          <p:cNvPr id="3" name="Содержимое 2"/>
          <p:cNvSpPr>
            <a:spLocks noGrp="1"/>
          </p:cNvSpPr>
          <p:nvPr>
            <p:ph sz="quarter" idx="1"/>
          </p:nvPr>
        </p:nvSpPr>
        <p:spPr/>
        <p:txBody>
          <a:bodyPr>
            <a:normAutofit fontScale="92500" lnSpcReduction="10000"/>
          </a:bodyPr>
          <a:lstStyle/>
          <a:p>
            <a:r>
              <a:rPr lang="de-DE" dirty="0" smtClean="0"/>
              <a:t>Österreich ist ein Alpenland. Viele Touristen besuchen dieses Land und bewundern seine Sehenswürdigkeiten. In Innsbruck haben 1964 und 1976 die Olympischen Winterspiele stattgefunden.</a:t>
            </a:r>
            <a:endParaRPr lang="uk-UA" dirty="0" smtClean="0"/>
          </a:p>
          <a:p>
            <a:r>
              <a:rPr lang="de-DE" dirty="0" smtClean="0"/>
              <a:t>Österreich hat große Beitrage zur Entwicklung der Weltkultur geleistet. Die Namen der Schriftsteller Arthur Schnitzler, Rainer Maria Rilke und Stefan Zweig werden mit Stolz genannt. Österreichische Musik ist in der ganzen Welt bekannt und beliebt. Mozart, Schubert, Strauß, Bruckner, Maler sind berühmte Komponisten, die in Osterreich gelebt und geschaffen haben. Osterreich wurde auch zur Wiege der klassischen Operette.</a:t>
            </a:r>
            <a:endParaRPr lang="uk-UA" dirty="0" smtClean="0"/>
          </a:p>
          <a:p>
            <a:pPr>
              <a:buNone/>
            </a:pPr>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de-DE" b="1" i="1" dirty="0" smtClean="0"/>
              <a:t>Fragen zum Text</a:t>
            </a:r>
            <a:r>
              <a:rPr lang="uk-UA" dirty="0" smtClean="0"/>
              <a:t/>
            </a:r>
            <a:br>
              <a:rPr lang="uk-UA" dirty="0" smtClean="0"/>
            </a:br>
            <a:endParaRPr lang="uk-UA" dirty="0"/>
          </a:p>
        </p:txBody>
      </p:sp>
      <p:sp>
        <p:nvSpPr>
          <p:cNvPr id="3" name="Содержимое 2"/>
          <p:cNvSpPr>
            <a:spLocks noGrp="1"/>
          </p:cNvSpPr>
          <p:nvPr>
            <p:ph sz="quarter" idx="1"/>
          </p:nvPr>
        </p:nvSpPr>
        <p:spPr>
          <a:xfrm>
            <a:off x="301752" y="1527048"/>
            <a:ext cx="8503920" cy="5116662"/>
          </a:xfrm>
        </p:spPr>
        <p:txBody>
          <a:bodyPr>
            <a:normAutofit/>
          </a:bodyPr>
          <a:lstStyle/>
          <a:p>
            <a:pPr>
              <a:lnSpc>
                <a:spcPct val="150000"/>
              </a:lnSpc>
            </a:pPr>
            <a:r>
              <a:rPr lang="de-DE" dirty="0" smtClean="0"/>
              <a:t>1. Wo liegt Österreich?</a:t>
            </a:r>
          </a:p>
          <a:p>
            <a:pPr>
              <a:lnSpc>
                <a:spcPct val="150000"/>
              </a:lnSpc>
            </a:pPr>
            <a:r>
              <a:rPr lang="de-DE" dirty="0" smtClean="0"/>
              <a:t>2. Was für ein Staat ist Österreich?   </a:t>
            </a:r>
          </a:p>
          <a:p>
            <a:pPr>
              <a:lnSpc>
                <a:spcPct val="150000"/>
              </a:lnSpc>
            </a:pPr>
            <a:r>
              <a:rPr lang="de-DE" dirty="0" smtClean="0"/>
              <a:t>3.Warum besuchen viele Touristen Österreich?</a:t>
            </a:r>
          </a:p>
          <a:p>
            <a:pPr>
              <a:lnSpc>
                <a:spcPct val="150000"/>
              </a:lnSpc>
            </a:pPr>
            <a:r>
              <a:rPr lang="de-DE" dirty="0" smtClean="0"/>
              <a:t> 4.Welche Ereignisse fanden in Österreich statt? </a:t>
            </a:r>
          </a:p>
          <a:p>
            <a:pPr>
              <a:lnSpc>
                <a:spcPct val="150000"/>
              </a:lnSpc>
            </a:pPr>
            <a:r>
              <a:rPr lang="de-DE" dirty="0" smtClean="0"/>
              <a:t>5.Wodurch ist Österreich besonders berühmt?</a:t>
            </a:r>
            <a:endParaRPr lang="uk-UA" dirty="0" smtClean="0"/>
          </a:p>
          <a:p>
            <a:endParaRPr lang="uk-U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de-DE" sz="3600" b="1" i="1" dirty="0" smtClean="0">
                <a:solidFill>
                  <a:srgbClr val="000000"/>
                </a:solidFill>
                <a:latin typeface="Arial" pitchFamily="34" charset="0"/>
                <a:ea typeface="Times New Roman" pitchFamily="18" charset="0"/>
                <a:cs typeface="Arial" pitchFamily="34" charset="0"/>
              </a:rPr>
              <a:t>Falsch oder richtig</a:t>
            </a:r>
            <a:endParaRPr lang="uk-UA" dirty="0"/>
          </a:p>
        </p:txBody>
      </p:sp>
      <p:graphicFrame>
        <p:nvGraphicFramePr>
          <p:cNvPr id="4" name="Таблица 3"/>
          <p:cNvGraphicFramePr>
            <a:graphicFrameLocks noGrp="1"/>
          </p:cNvGraphicFramePr>
          <p:nvPr/>
        </p:nvGraphicFramePr>
        <p:xfrm>
          <a:off x="285720" y="1325880"/>
          <a:ext cx="8643998" cy="5572127"/>
        </p:xfrm>
        <a:graphic>
          <a:graphicData uri="http://schemas.openxmlformats.org/drawingml/2006/table">
            <a:tbl>
              <a:tblPr/>
              <a:tblGrid>
                <a:gridCol w="6882867"/>
                <a:gridCol w="895919"/>
                <a:gridCol w="865212"/>
              </a:tblGrid>
              <a:tr h="262320">
                <a:tc>
                  <a:txBody>
                    <a:bodyPr/>
                    <a:lstStyle/>
                    <a:p>
                      <a:pPr>
                        <a:lnSpc>
                          <a:spcPct val="115000"/>
                        </a:lnSpc>
                        <a:spcAft>
                          <a:spcPts val="0"/>
                        </a:spcAft>
                      </a:pPr>
                      <a:r>
                        <a:rPr lang="de-DE" sz="1600">
                          <a:solidFill>
                            <a:srgbClr val="000000"/>
                          </a:solidFill>
                          <a:latin typeface="Times New Roman"/>
                          <a:ea typeface="Times New Roman"/>
                        </a:rPr>
                        <a:t>Österreich liegt im östlichen Mitteleuropa.</a:t>
                      </a:r>
                      <a:endParaRPr lang="uk-UA" sz="18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320">
                <a:tc>
                  <a:txBody>
                    <a:bodyPr/>
                    <a:lstStyle/>
                    <a:p>
                      <a:pPr>
                        <a:lnSpc>
                          <a:spcPct val="115000"/>
                        </a:lnSpc>
                        <a:spcAft>
                          <a:spcPts val="0"/>
                        </a:spcAft>
                      </a:pPr>
                      <a:r>
                        <a:rPr lang="de-DE" sz="1600">
                          <a:solidFill>
                            <a:srgbClr val="000000"/>
                          </a:solidFill>
                          <a:latin typeface="Times New Roman"/>
                          <a:ea typeface="Times New Roman"/>
                        </a:rPr>
                        <a:t>Die Republik Österreich ist ein Bundesstaat.</a:t>
                      </a:r>
                      <a:endParaRPr lang="uk-UA" sz="18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320">
                <a:tc>
                  <a:txBody>
                    <a:bodyPr/>
                    <a:lstStyle/>
                    <a:p>
                      <a:pPr>
                        <a:lnSpc>
                          <a:spcPct val="115000"/>
                        </a:lnSpc>
                        <a:spcAft>
                          <a:spcPts val="0"/>
                        </a:spcAft>
                      </a:pPr>
                      <a:r>
                        <a:rPr lang="de-DE" sz="1600">
                          <a:solidFill>
                            <a:srgbClr val="000000"/>
                          </a:solidFill>
                          <a:latin typeface="Times New Roman"/>
                          <a:ea typeface="Times New Roman"/>
                        </a:rPr>
                        <a:t>Der Bundesstaat wird aus zehn Bundesländern gebildet.</a:t>
                      </a:r>
                      <a:endParaRPr lang="uk-UA" sz="18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320">
                <a:tc>
                  <a:txBody>
                    <a:bodyPr/>
                    <a:lstStyle/>
                    <a:p>
                      <a:pPr marR="68580" algn="just">
                        <a:lnSpc>
                          <a:spcPct val="115000"/>
                        </a:lnSpc>
                        <a:spcAft>
                          <a:spcPts val="0"/>
                        </a:spcAft>
                      </a:pPr>
                      <a:r>
                        <a:rPr lang="de-DE" sz="1600">
                          <a:solidFill>
                            <a:srgbClr val="000000"/>
                          </a:solidFill>
                          <a:latin typeface="Times New Roman"/>
                          <a:ea typeface="Times New Roman"/>
                        </a:rPr>
                        <a:t>1955 wurde das Gesetz über die Neutralität Österreichs angenommen.</a:t>
                      </a:r>
                      <a:endParaRPr lang="uk-UA" sz="18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320">
                <a:tc>
                  <a:txBody>
                    <a:bodyPr/>
                    <a:lstStyle/>
                    <a:p>
                      <a:pPr>
                        <a:lnSpc>
                          <a:spcPct val="115000"/>
                        </a:lnSpc>
                        <a:spcAft>
                          <a:spcPts val="0"/>
                        </a:spcAft>
                      </a:pPr>
                      <a:r>
                        <a:rPr lang="de-DE" sz="1600">
                          <a:solidFill>
                            <a:srgbClr val="000000"/>
                          </a:solidFill>
                          <a:latin typeface="Times New Roman"/>
                          <a:ea typeface="Times New Roman"/>
                        </a:rPr>
                        <a:t>Die Österreichische Hauptstadt ist Wien.</a:t>
                      </a:r>
                      <a:endParaRPr lang="uk-UA" sz="18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4639">
                <a:tc>
                  <a:txBody>
                    <a:bodyPr/>
                    <a:lstStyle/>
                    <a:p>
                      <a:pPr>
                        <a:lnSpc>
                          <a:spcPct val="115000"/>
                        </a:lnSpc>
                        <a:spcAft>
                          <a:spcPts val="0"/>
                        </a:spcAft>
                      </a:pPr>
                      <a:r>
                        <a:rPr lang="de-DE" sz="1600">
                          <a:solidFill>
                            <a:srgbClr val="000000"/>
                          </a:solidFill>
                          <a:latin typeface="Times New Roman"/>
                          <a:ea typeface="Times New Roman"/>
                        </a:rPr>
                        <a:t>Eine besondere Bedeutung gewann Wien als Stadt des Essens und als eine Kongressstadt von Weltformat.</a:t>
                      </a:r>
                      <a:endParaRPr lang="uk-UA" sz="18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4639">
                <a:tc>
                  <a:txBody>
                    <a:bodyPr/>
                    <a:lstStyle/>
                    <a:p>
                      <a:pPr marR="50165" algn="just">
                        <a:lnSpc>
                          <a:spcPct val="115000"/>
                        </a:lnSpc>
                        <a:spcAft>
                          <a:spcPts val="0"/>
                        </a:spcAft>
                      </a:pPr>
                      <a:r>
                        <a:rPr lang="de-DE" sz="1600">
                          <a:solidFill>
                            <a:srgbClr val="000000"/>
                          </a:solidFill>
                          <a:latin typeface="Times New Roman"/>
                          <a:ea typeface="Times New Roman"/>
                        </a:rPr>
                        <a:t>Wunderschöne Baudenkmaler, Museen und Galerien machen diese Stadt zu einem der beliebtesten Reiseziele der Welt. </a:t>
                      </a:r>
                      <a:endParaRPr lang="uk-UA" sz="18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4639">
                <a:tc>
                  <a:txBody>
                    <a:bodyPr/>
                    <a:lstStyle/>
                    <a:p>
                      <a:pPr>
                        <a:lnSpc>
                          <a:spcPct val="115000"/>
                        </a:lnSpc>
                        <a:spcAft>
                          <a:spcPts val="0"/>
                        </a:spcAft>
                      </a:pPr>
                      <a:r>
                        <a:rPr lang="de-DE" sz="1600">
                          <a:solidFill>
                            <a:srgbClr val="000000"/>
                          </a:solidFill>
                          <a:latin typeface="Times New Roman"/>
                          <a:ea typeface="Times New Roman"/>
                        </a:rPr>
                        <a:t>Österreich ist ein Alpenland. Viele Touristen besuchen dieses Land und bewundern seine Sehenswürdigkeiten.</a:t>
                      </a:r>
                      <a:endParaRPr lang="uk-UA" sz="18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4639">
                <a:tc>
                  <a:txBody>
                    <a:bodyPr/>
                    <a:lstStyle/>
                    <a:p>
                      <a:pPr marR="50165" algn="just">
                        <a:lnSpc>
                          <a:spcPct val="115000"/>
                        </a:lnSpc>
                        <a:spcAft>
                          <a:spcPts val="0"/>
                        </a:spcAft>
                      </a:pPr>
                      <a:r>
                        <a:rPr lang="de-DE" sz="1600">
                          <a:solidFill>
                            <a:srgbClr val="000000"/>
                          </a:solidFill>
                          <a:latin typeface="Times New Roman"/>
                          <a:ea typeface="Times New Roman"/>
                        </a:rPr>
                        <a:t>In Innsbruck haben 1974 und 1967 die Olympischen Winterspiele stattgefunden.</a:t>
                      </a:r>
                      <a:endParaRPr lang="uk-UA" sz="18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6958">
                <a:tc>
                  <a:txBody>
                    <a:bodyPr/>
                    <a:lstStyle/>
                    <a:p>
                      <a:pPr>
                        <a:lnSpc>
                          <a:spcPct val="115000"/>
                        </a:lnSpc>
                        <a:spcAft>
                          <a:spcPts val="0"/>
                        </a:spcAft>
                      </a:pPr>
                      <a:r>
                        <a:rPr lang="de-DE" sz="1600">
                          <a:solidFill>
                            <a:srgbClr val="000000"/>
                          </a:solidFill>
                          <a:latin typeface="Times New Roman"/>
                          <a:ea typeface="Times New Roman"/>
                        </a:rPr>
                        <a:t>Österreichische Musik ist in der ganzen Welt bekannt und beliebt. Mozart, Schubert, Strauß, Bruckner, Maler sind berühmte Komponisten, die in Osterreich gelebt und geschaffen haben.</a:t>
                      </a:r>
                      <a:endParaRPr lang="uk-UA" sz="18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320">
                <a:tc>
                  <a:txBody>
                    <a:bodyPr/>
                    <a:lstStyle/>
                    <a:p>
                      <a:pPr>
                        <a:lnSpc>
                          <a:spcPct val="115000"/>
                        </a:lnSpc>
                        <a:spcAft>
                          <a:spcPts val="0"/>
                        </a:spcAft>
                      </a:pPr>
                      <a:r>
                        <a:rPr lang="de-DE" sz="1600">
                          <a:latin typeface="Times New Roman"/>
                          <a:ea typeface="Times New Roman"/>
                        </a:rPr>
                        <a:t>Ö</a:t>
                      </a:r>
                      <a:r>
                        <a:rPr lang="de-DE" sz="1600">
                          <a:solidFill>
                            <a:srgbClr val="000000"/>
                          </a:solidFill>
                          <a:latin typeface="Times New Roman"/>
                          <a:ea typeface="Times New Roman"/>
                        </a:rPr>
                        <a:t>sterreich hat kleine Beitrage zur Entwicklung der Weltkultur geleistet.</a:t>
                      </a:r>
                      <a:endParaRPr lang="uk-UA" sz="18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320">
                <a:tc>
                  <a:txBody>
                    <a:bodyPr/>
                    <a:lstStyle/>
                    <a:p>
                      <a:pPr>
                        <a:lnSpc>
                          <a:spcPct val="115000"/>
                        </a:lnSpc>
                        <a:spcAft>
                          <a:spcPts val="0"/>
                        </a:spcAft>
                      </a:pPr>
                      <a:r>
                        <a:rPr lang="de-DE" sz="1600">
                          <a:solidFill>
                            <a:srgbClr val="000000"/>
                          </a:solidFill>
                          <a:latin typeface="Times New Roman"/>
                          <a:ea typeface="Times New Roman"/>
                        </a:rPr>
                        <a:t>Osterreich wurde auch zur Wiege der klassischen Kunst.</a:t>
                      </a:r>
                      <a:endParaRPr lang="uk-UA" sz="18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4639">
                <a:tc>
                  <a:txBody>
                    <a:bodyPr/>
                    <a:lstStyle/>
                    <a:p>
                      <a:pPr marR="50165" algn="just">
                        <a:lnSpc>
                          <a:spcPct val="115000"/>
                        </a:lnSpc>
                        <a:spcAft>
                          <a:spcPts val="0"/>
                        </a:spcAft>
                      </a:pPr>
                      <a:r>
                        <a:rPr lang="de-DE" sz="1600">
                          <a:solidFill>
                            <a:srgbClr val="000000"/>
                          </a:solidFill>
                          <a:latin typeface="Times New Roman"/>
                          <a:ea typeface="Times New Roman"/>
                        </a:rPr>
                        <a:t>Die Namen der Schriftsteller Arthur Schnitzler, Rainer Maria Rilke und Stefan Zweig werden mit Stolz genannt.</a:t>
                      </a:r>
                      <a:endParaRPr lang="uk-UA" sz="18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de-DE" sz="1600" dirty="0">
                        <a:latin typeface="Times New Roman"/>
                        <a:ea typeface="Times New Roman"/>
                      </a:endParaRPr>
                    </a:p>
                  </a:txBody>
                  <a:tcPr marL="66261" marR="66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3984496" cy="758952"/>
          </a:xfrm>
        </p:spPr>
        <p:txBody>
          <a:bodyPr/>
          <a:lstStyle/>
          <a:p>
            <a:r>
              <a:rPr lang="en-US" dirty="0" err="1" smtClean="0"/>
              <a:t>Hausaufgaben</a:t>
            </a:r>
            <a:r>
              <a:rPr lang="en-US" dirty="0" smtClean="0"/>
              <a:t> </a:t>
            </a:r>
            <a:endParaRPr lang="uk-UA" dirty="0"/>
          </a:p>
        </p:txBody>
      </p:sp>
      <p:sp>
        <p:nvSpPr>
          <p:cNvPr id="3" name="Содержимое 2"/>
          <p:cNvSpPr>
            <a:spLocks noGrp="1"/>
          </p:cNvSpPr>
          <p:nvPr>
            <p:ph sz="quarter" idx="1"/>
          </p:nvPr>
        </p:nvSpPr>
        <p:spPr>
          <a:xfrm>
            <a:off x="214282" y="1000108"/>
            <a:ext cx="4055934" cy="4857752"/>
          </a:xfrm>
        </p:spPr>
        <p:txBody>
          <a:bodyPr/>
          <a:lstStyle/>
          <a:p>
            <a:r>
              <a:rPr lang="en-US" dirty="0" smtClean="0"/>
              <a:t>1</a:t>
            </a:r>
            <a:r>
              <a:rPr lang="en-US" sz="2000" dirty="0" smtClean="0"/>
              <a:t>. </a:t>
            </a:r>
            <a:r>
              <a:rPr lang="uk-UA" sz="2000" dirty="0" smtClean="0"/>
              <a:t>Вивчити слова</a:t>
            </a:r>
            <a:r>
              <a:rPr lang="uk-UA" sz="2000" dirty="0" smtClean="0"/>
              <a:t>.</a:t>
            </a:r>
          </a:p>
          <a:p>
            <a:r>
              <a:rPr lang="uk-UA" sz="2000" dirty="0" smtClean="0"/>
              <a:t>2. </a:t>
            </a:r>
            <a:r>
              <a:rPr lang="uk-UA" sz="2000" smtClean="0"/>
              <a:t>Виконати тест.</a:t>
            </a:r>
            <a:endParaRPr lang="uk-UA" sz="2000" dirty="0" smtClean="0"/>
          </a:p>
          <a:p>
            <a:endParaRPr lang="uk-U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167</TotalTime>
  <Words>474</Words>
  <Application>Microsoft Office PowerPoint</Application>
  <PresentationFormat>Экран (4:3)</PresentationFormat>
  <Paragraphs>40</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Официальная</vt:lpstr>
      <vt:lpstr>Österreich</vt:lpstr>
      <vt:lpstr>Слайд 2</vt:lpstr>
      <vt:lpstr>Слайд 3</vt:lpstr>
      <vt:lpstr>Wörter und Wendungen zum Thema Österreich</vt:lpstr>
      <vt:lpstr>Österreich</vt:lpstr>
      <vt:lpstr>Österreich</vt:lpstr>
      <vt:lpstr>Fragen zum Text </vt:lpstr>
      <vt:lpstr>Falsch oder richtig</vt:lpstr>
      <vt:lpstr>Hausaufgaben </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BRD und ihre Sehenswürdigkeiten</dc:title>
  <dc:creator>User</dc:creator>
  <cp:lastModifiedBy>User</cp:lastModifiedBy>
  <cp:revision>10</cp:revision>
  <dcterms:created xsi:type="dcterms:W3CDTF">2020-03-26T08:47:34Z</dcterms:created>
  <dcterms:modified xsi:type="dcterms:W3CDTF">2020-04-13T08:24:43Z</dcterms:modified>
</cp:coreProperties>
</file>