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81" r:id="rId6"/>
    <p:sldId id="267" r:id="rId7"/>
    <p:sldId id="276" r:id="rId8"/>
    <p:sldId id="282" r:id="rId9"/>
    <p:sldId id="280" r:id="rId10"/>
    <p:sldId id="279" r:id="rId11"/>
    <p:sldId id="290" r:id="rId12"/>
    <p:sldId id="277" r:id="rId13"/>
    <p:sldId id="278" r:id="rId14"/>
    <p:sldId id="291" r:id="rId15"/>
    <p:sldId id="283" r:id="rId16"/>
    <p:sldId id="268" r:id="rId17"/>
    <p:sldId id="284" r:id="rId18"/>
    <p:sldId id="285" r:id="rId19"/>
    <p:sldId id="286" r:id="rId20"/>
    <p:sldId id="269" r:id="rId21"/>
    <p:sldId id="270" r:id="rId22"/>
    <p:sldId id="271" r:id="rId23"/>
    <p:sldId id="273" r:id="rId24"/>
    <p:sldId id="275" r:id="rId25"/>
    <p:sldId id="274" r:id="rId26"/>
    <p:sldId id="287" r:id="rId27"/>
    <p:sldId id="288" r:id="rId28"/>
    <p:sldId id="292" r:id="rId29"/>
    <p:sldId id="293" r:id="rId3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6F86"/>
    <a:srgbClr val="6897B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0"/>
    <p:restoredTop sz="94651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текст, вешалка, лампа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0F558159-12CC-636A-B792-E4EBD16F42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23CC98-C3A6-E950-D2D3-0EC9C4F91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181" y="1122363"/>
            <a:ext cx="10086109" cy="2387600"/>
          </a:xfrm>
        </p:spPr>
        <p:txBody>
          <a:bodyPr anchor="b">
            <a:normAutofit/>
          </a:bodyPr>
          <a:lstStyle>
            <a:lvl1pPr algn="ctr">
              <a:defRPr sz="7200" b="1"/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B28AD64-502D-1A66-A6DF-C94D88D8D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181" y="3602038"/>
            <a:ext cx="10086109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466F8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96CEA51-FD97-BC97-271A-84471772D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pPr/>
              <a:t>02.04.2023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B0808E5-B408-E027-89DA-7BEF7744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95C4EFD-353C-9557-83F4-BB375913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909426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5CE3AF-915D-7F7C-1F46-232EA572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DC17D87-C6EE-A6CA-F0C9-B234941F3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99FA61-8E70-33DA-298B-9520D0C4F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pPr/>
              <a:t>02.04.2023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C14BE0B-3AEB-58CE-C766-AE833EF08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AAF53B-AFDF-AA28-0A2A-263AF1667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80030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1752C52-C95F-E025-D8DB-9648B13CAD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AED4AC1-2B4A-E82B-EA27-5A9A3109F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8E9098C-94D9-EE4B-CBE8-122906BC9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pPr/>
              <a:t>02.04.2023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8FA2A01-705D-994C-8EE6-13C217DE2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81AEC40-BCA5-6754-727F-A433B3C9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38385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35A8B7-4E30-6ACC-F31D-DF4485F1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C019B5-2824-9901-D5DA-6910D6B83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3ACC1BE-F97D-64C7-2634-15ADD3CD2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pPr/>
              <a:t>02.04.2023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77FC68-B75F-6860-ACAA-41B750B07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999BE66-B5BE-2CFF-21C6-AE5C2E213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930455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661E3A-50EC-FCCE-8CAB-A455237F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B5FBFE2-2C14-0FDB-FA46-01A5E5A55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57FF3AB-547D-9C41-1356-E38B8C01F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pPr/>
              <a:t>02.04.2023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6E4CC6-8DB4-F67E-10FF-3AB0F8CF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30A6EA4-21EE-59A5-7C6B-2FD52FEBF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689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9E9CBB-ED9D-F516-0701-BCE0E509D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13EBBD-6B98-7644-3A90-0C62EF19F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E970D5F-60D6-0F7F-6922-74325B1A5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25D9E6E-4BDA-0299-C546-1A195BED1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pPr/>
              <a:t>02.04.2023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86C2084-3520-2341-31CD-419C52468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E4B1F19-EC94-573C-8E3D-8EF7F6877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682508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0B461B-408B-9DC3-B8CD-880C28C49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FA92494-6FFF-69D5-13F6-4BD1BFA11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A65975E-F327-C7A4-6E72-E9D98799B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46B474C-B76C-F92D-E6BC-F5F1A00AA8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3AD327E-9243-5CC6-2D52-1B66C34289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DDA96B3-0E84-3218-B845-C4D731897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pPr/>
              <a:t>02.04.2023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A5355A0-85F1-77DE-972B-383021BBE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AAC1579-66CF-3BED-3EEF-42498DBE2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864870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E8DD77-8C21-9C59-7009-26353637D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348DD61-06D0-45B2-C21F-41928F124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pPr/>
              <a:t>02.04.2023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ECEBA6C-507B-8EB7-901B-74A04F53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85E2274-DB90-75DA-1628-23F38840E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06010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4C919BB-1B40-A963-4C3D-7815E2EF6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pPr/>
              <a:t>02.04.2023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373C9C7-0B4B-E862-5058-00C5AB73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513C4EF-F317-BDB3-B32F-B791BF04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5404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7C6C11-80FB-1693-D39B-1B41292C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9BAAC6-3F5B-EDB6-1DDA-C946702AF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5AC7EF8-474E-9A5F-9140-4FF2CC605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7C88D75-C1CF-A3E1-8489-D9CE30FAA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pPr/>
              <a:t>02.04.2023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9E23BA9-C0B8-592F-535F-ED679CDD4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B42AE91-46D7-B3EB-B3DD-EE7D0668E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7570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44E61D-473A-5A88-AB7E-A4D731C84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9F59467-E984-F792-D51E-956D5B58B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1646EF-5FE9-6899-BF66-B1D0E4086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3EA2E40-7D1E-5D5A-6D75-FF9CFD4A5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pPr/>
              <a:t>02.04.2023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1E64D46-361E-A89C-4A8B-2C5374C3C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792A4DD-2897-2131-DE71-9ECB9AA9D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727880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E7900A5-ABF7-1EF0-A50D-EECBDE3546C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4A7245-B35D-9689-9B76-36BAEA7CC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27" y="173469"/>
            <a:ext cx="10515600" cy="540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68F38FE-181F-4CB0-92A0-67F1B4FCD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CF08460-893B-F56D-678C-168A558DAC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72E9D-0DA1-462D-ADB3-D4E8934D88E0}" type="datetimeFigureOut">
              <a:rPr lang="x-none" smtClean="0"/>
              <a:pPr/>
              <a:t>02.04.2023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C281E1-8B1C-DED6-BF4D-5399D7C12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A7FEC4-5E77-D2D7-D114-6AC10392E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A7DC2-A2E3-4F5B-BB48-E72879F28D6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18011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091A63-6CAA-EED9-EB43-2C34CAA333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Das ist mein Freund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17191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33467" y="1285860"/>
          <a:ext cx="9112285" cy="853440"/>
        </p:xfrm>
        <a:graphic>
          <a:graphicData uri="http://schemas.openxmlformats.org/drawingml/2006/table">
            <a:tbl>
              <a:tblPr/>
              <a:tblGrid>
                <a:gridCol w="1822457"/>
                <a:gridCol w="1822457"/>
                <a:gridCol w="1822457"/>
                <a:gridCol w="1822457"/>
                <a:gridCol w="1822457"/>
              </a:tblGrid>
              <a:tr h="158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 kern="150"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79405" marR="79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 kern="150"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79405" marR="79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 kern="150"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79405" marR="79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 kern="150"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79405" marR="79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 kern="150"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79405" marR="79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i="1" kern="150">
                          <a:latin typeface="Times New Roman"/>
                          <a:ea typeface="Arial Unicode MS"/>
                          <a:cs typeface="Arial Unicode MS"/>
                        </a:rPr>
                        <a:t>schwarz</a:t>
                      </a:r>
                      <a:endParaRPr lang="uk-UA" sz="2800" kern="150"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79405" marR="79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i="1" kern="150">
                          <a:latin typeface="Times New Roman"/>
                          <a:ea typeface="Arial Unicode MS"/>
                          <a:cs typeface="Arial Unicode MS"/>
                        </a:rPr>
                        <a:t>braun</a:t>
                      </a:r>
                      <a:endParaRPr lang="uk-UA" sz="2800" kern="150"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79405" marR="79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i="1" kern="150">
                          <a:latin typeface="Times New Roman"/>
                          <a:ea typeface="Arial Unicode MS"/>
                          <a:cs typeface="Arial Unicode MS"/>
                        </a:rPr>
                        <a:t>blau</a:t>
                      </a:r>
                      <a:endParaRPr lang="uk-UA" sz="2800" kern="150"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79405" marR="79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i="1" kern="150">
                          <a:latin typeface="Times New Roman"/>
                          <a:ea typeface="Arial Unicode MS"/>
                          <a:cs typeface="Arial Unicode MS"/>
                        </a:rPr>
                        <a:t>grün</a:t>
                      </a:r>
                      <a:endParaRPr lang="uk-UA" sz="2800" kern="150"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79405" marR="79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i="1" kern="150" dirty="0">
                          <a:latin typeface="Times New Roman"/>
                          <a:ea typeface="Arial Unicode MS"/>
                          <a:cs typeface="Arial Unicode MS"/>
                        </a:rPr>
                        <a:t>grau</a:t>
                      </a:r>
                      <a:endParaRPr lang="uk-UA" sz="2800" kern="150" dirty="0"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79405" marR="79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/>
          <a:srcRect l="9735" r="15929" b="10976"/>
          <a:stretch>
            <a:fillRect/>
          </a:stretch>
        </p:blipFill>
        <p:spPr bwMode="auto">
          <a:xfrm>
            <a:off x="8572517" y="2500307"/>
            <a:ext cx="1066800" cy="542925"/>
          </a:xfrm>
          <a:prstGeom prst="rect">
            <a:avLst/>
          </a:prstGeom>
          <a:noFill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 l="9735" r="15929" b="10976"/>
          <a:stretch>
            <a:fillRect/>
          </a:stretch>
        </p:blipFill>
        <p:spPr bwMode="auto">
          <a:xfrm>
            <a:off x="6858005" y="2500307"/>
            <a:ext cx="1066800" cy="542925"/>
          </a:xfrm>
          <a:prstGeom prst="rect">
            <a:avLst/>
          </a:prstGeom>
          <a:noFill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 l="9735" r="15929" b="10976"/>
          <a:stretch>
            <a:fillRect/>
          </a:stretch>
        </p:blipFill>
        <p:spPr bwMode="auto">
          <a:xfrm>
            <a:off x="5238744" y="2500307"/>
            <a:ext cx="1066800" cy="542925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9735" r="15929" b="10976"/>
          <a:stretch>
            <a:fillRect/>
          </a:stretch>
        </p:blipFill>
        <p:spPr bwMode="auto">
          <a:xfrm>
            <a:off x="3524232" y="2500307"/>
            <a:ext cx="1066800" cy="542925"/>
          </a:xfrm>
          <a:prstGeom prst="rect">
            <a:avLst/>
          </a:prstGeom>
          <a:noFill/>
        </p:spPr>
      </p:pic>
      <p:pic>
        <p:nvPicPr>
          <p:cNvPr id="21505" name="images10"/>
          <p:cNvPicPr>
            <a:picLocks noChangeAspect="1" noChangeArrowheads="1"/>
          </p:cNvPicPr>
          <p:nvPr/>
        </p:nvPicPr>
        <p:blipFill>
          <a:blip r:embed="rId2"/>
          <a:srcRect l="9735" r="15929" b="10976"/>
          <a:stretch>
            <a:fillRect/>
          </a:stretch>
        </p:blipFill>
        <p:spPr bwMode="auto">
          <a:xfrm>
            <a:off x="1809720" y="2571745"/>
            <a:ext cx="1066800" cy="542925"/>
          </a:xfrm>
          <a:prstGeom prst="rect">
            <a:avLst/>
          </a:prstGeom>
          <a:noFill/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" y="500043"/>
            <a:ext cx="811023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meine Augen sind :</a:t>
            </a:r>
            <a:r>
              <a:rPr kumimoji="0" lang="fr-FR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(</a:t>
            </a: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bemale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 die </a:t>
            </a: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Augen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mit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Farbstiften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 !)</a:t>
            </a:r>
            <a:endParaRPr kumimoji="0" lang="uk-UA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zh-C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107154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61963" y="5500702"/>
          <a:ext cx="10763327" cy="822960"/>
        </p:xfrm>
        <a:graphic>
          <a:graphicData uri="http://schemas.openxmlformats.org/drawingml/2006/table">
            <a:tbl>
              <a:tblPr/>
              <a:tblGrid>
                <a:gridCol w="3958263"/>
                <a:gridCol w="3626168"/>
                <a:gridCol w="3178896"/>
              </a:tblGrid>
              <a:tr h="521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b="1" i="1" kern="150" dirty="0">
                          <a:latin typeface="+mj-lt"/>
                          <a:ea typeface="Arial Unicode MS"/>
                          <a:cs typeface="Arial Unicode MS"/>
                        </a:rPr>
                        <a:t>3)- </a:t>
                      </a:r>
                      <a:r>
                        <a:rPr lang="fr-FR" sz="1800" b="1" i="1" u="sng" kern="150" dirty="0">
                          <a:latin typeface="+mj-lt"/>
                          <a:ea typeface="Arial Unicode MS"/>
                          <a:cs typeface="Arial Unicode MS"/>
                        </a:rPr>
                        <a:t>mein Mund ist:</a:t>
                      </a:r>
                      <a:endParaRPr lang="uk-UA" sz="1800" kern="150" dirty="0">
                        <a:latin typeface="+mj-lt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kern="150" dirty="0">
                          <a:latin typeface="+mj-lt"/>
                          <a:ea typeface="Times New Roman"/>
                          <a:cs typeface="Times New Roman"/>
                        </a:rPr>
                        <a:t>≠</a:t>
                      </a:r>
                      <a:r>
                        <a:rPr lang="uk-UA" sz="1800" kern="150" dirty="0">
                          <a:latin typeface="+mj-lt"/>
                          <a:ea typeface="Arial Unicode MS"/>
                          <a:cs typeface="Arial Unicode MS"/>
                        </a:rPr>
                        <a:t>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800" kern="150" dirty="0">
                          <a:latin typeface="+mj-lt"/>
                          <a:ea typeface="Arial Unicode MS"/>
                          <a:cs typeface="Arial Unicode MS"/>
                        </a:rPr>
                        <a:t>groß</a:t>
                      </a:r>
                      <a:r>
                        <a:rPr lang="fr-FR" sz="1800" kern="150" dirty="0">
                          <a:latin typeface="+mj-lt"/>
                          <a:ea typeface="Times New Roman"/>
                          <a:cs typeface="Times New Roman"/>
                        </a:rPr>
                        <a:t>         ≠      klein</a:t>
                      </a:r>
                      <a:endParaRPr lang="uk-UA" sz="1800" kern="150" dirty="0"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8279" marR="782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b="1" i="1" kern="150">
                          <a:latin typeface="+mj-lt"/>
                          <a:ea typeface="Arial Unicode MS"/>
                          <a:cs typeface="Arial Unicode MS"/>
                        </a:rPr>
                        <a:t>4)- </a:t>
                      </a:r>
                      <a:r>
                        <a:rPr lang="fr-FR" sz="1800" b="1" i="1" u="sng" kern="150">
                          <a:latin typeface="+mj-lt"/>
                          <a:ea typeface="Arial Unicode MS"/>
                          <a:cs typeface="Arial Unicode MS"/>
                        </a:rPr>
                        <a:t>meine Nase ist:</a:t>
                      </a:r>
                      <a:endParaRPr lang="uk-UA" sz="1800" kern="150">
                        <a:latin typeface="+mj-lt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kern="150">
                          <a:latin typeface="+mj-lt"/>
                          <a:ea typeface="Times New Roman"/>
                          <a:cs typeface="Times New Roman"/>
                        </a:rPr>
                        <a:t>  ≠   </a:t>
                      </a:r>
                      <a:endParaRPr lang="uk-UA" sz="1800" kern="150">
                        <a:latin typeface="+mj-lt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kern="150">
                          <a:latin typeface="+mj-lt"/>
                          <a:ea typeface="Arial Unicode MS"/>
                          <a:cs typeface="Arial Unicode MS"/>
                        </a:rPr>
                        <a:t>lang</a:t>
                      </a:r>
                      <a:r>
                        <a:rPr lang="fr-FR" sz="1800" kern="150">
                          <a:latin typeface="+mj-lt"/>
                          <a:ea typeface="Times New Roman"/>
                          <a:cs typeface="Times New Roman"/>
                        </a:rPr>
                        <a:t>   ≠   kurz</a:t>
                      </a:r>
                      <a:endParaRPr lang="uk-UA" sz="1800" kern="150"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8279" marR="782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b="1" i="1" kern="150" dirty="0">
                          <a:latin typeface="+mj-lt"/>
                          <a:ea typeface="Arial Unicode MS"/>
                          <a:cs typeface="Arial Unicode MS"/>
                        </a:rPr>
                        <a:t>5)- </a:t>
                      </a:r>
                      <a:r>
                        <a:rPr lang="fr-FR" sz="1800" b="1" i="1" u="sng" kern="150" dirty="0">
                          <a:latin typeface="+mj-lt"/>
                          <a:ea typeface="Arial Unicode MS"/>
                          <a:cs typeface="Arial Unicode MS"/>
                        </a:rPr>
                        <a:t>mein Gesicht ist:</a:t>
                      </a:r>
                      <a:endParaRPr lang="uk-UA" sz="1800" kern="150" dirty="0">
                        <a:latin typeface="+mj-lt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kern="150" dirty="0">
                          <a:latin typeface="+mj-lt"/>
                          <a:ea typeface="Times New Roman"/>
                          <a:cs typeface="Times New Roman"/>
                        </a:rPr>
                        <a:t>     ≠     </a:t>
                      </a:r>
                      <a:endParaRPr lang="uk-UA" sz="1800" kern="150" dirty="0">
                        <a:latin typeface="+mj-lt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kern="150" dirty="0">
                          <a:latin typeface="+mj-lt"/>
                          <a:ea typeface="Arial Unicode MS"/>
                          <a:cs typeface="Arial Unicode MS"/>
                        </a:rPr>
                        <a:t>rund      </a:t>
                      </a:r>
                      <a:r>
                        <a:rPr lang="fr-FR" sz="1800" kern="150" dirty="0">
                          <a:latin typeface="+mj-lt"/>
                          <a:ea typeface="Times New Roman"/>
                          <a:cs typeface="Times New Roman"/>
                        </a:rPr>
                        <a:t>≠     oval</a:t>
                      </a:r>
                      <a:endParaRPr lang="uk-UA" sz="1800" kern="150" dirty="0"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8279" marR="782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1517" name="Picture 6"/>
          <p:cNvPicPr>
            <a:picLocks noChangeAspect="1" noChangeArrowheads="1"/>
          </p:cNvPicPr>
          <p:nvPr/>
        </p:nvPicPr>
        <p:blipFill>
          <a:blip r:embed="rId3"/>
          <a:srcRect t="23553" b="24432"/>
          <a:stretch>
            <a:fillRect/>
          </a:stretch>
        </p:blipFill>
        <p:spPr bwMode="auto">
          <a:xfrm>
            <a:off x="1904971" y="3929066"/>
            <a:ext cx="3008688" cy="461964"/>
          </a:xfrm>
          <a:prstGeom prst="rect">
            <a:avLst/>
          </a:prstGeom>
          <a:noFill/>
        </p:spPr>
      </p:pic>
      <p:pic>
        <p:nvPicPr>
          <p:cNvPr id="21516" name="Picture 4"/>
          <p:cNvPicPr>
            <a:picLocks noChangeAspect="1" noChangeArrowheads="1"/>
          </p:cNvPicPr>
          <p:nvPr/>
        </p:nvPicPr>
        <p:blipFill>
          <a:blip r:embed="rId4"/>
          <a:srcRect l="68333" t="37946" r="2086" b="54079"/>
          <a:stretch>
            <a:fillRect/>
          </a:stretch>
        </p:blipFill>
        <p:spPr bwMode="auto">
          <a:xfrm>
            <a:off x="1238216" y="4795252"/>
            <a:ext cx="1384304" cy="324446"/>
          </a:xfrm>
          <a:prstGeom prst="rect">
            <a:avLst/>
          </a:prstGeom>
          <a:noFill/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5"/>
          <a:srcRect l="54253" t="74312" r="29425" b="9174"/>
          <a:stretch>
            <a:fillRect/>
          </a:stretch>
        </p:blipFill>
        <p:spPr bwMode="auto">
          <a:xfrm flipH="1">
            <a:off x="4417112" y="4500570"/>
            <a:ext cx="1628081" cy="928694"/>
          </a:xfrm>
          <a:prstGeom prst="rect">
            <a:avLst/>
          </a:prstGeom>
          <a:noFill/>
        </p:spPr>
      </p:pic>
      <p:pic>
        <p:nvPicPr>
          <p:cNvPr id="21514" name="Image 2"/>
          <p:cNvPicPr>
            <a:picLocks noChangeAspect="1" noChangeArrowheads="1"/>
          </p:cNvPicPr>
          <p:nvPr/>
        </p:nvPicPr>
        <p:blipFill>
          <a:blip r:embed="rId5"/>
          <a:srcRect l="82529" t="74312" r="5087" b="8563"/>
          <a:stretch>
            <a:fillRect/>
          </a:stretch>
        </p:blipFill>
        <p:spPr bwMode="auto">
          <a:xfrm>
            <a:off x="6381753" y="3929066"/>
            <a:ext cx="1053196" cy="819152"/>
          </a:xfrm>
          <a:prstGeom prst="rect">
            <a:avLst/>
          </a:prstGeom>
          <a:noFill/>
        </p:spPr>
      </p:pic>
      <p:pic>
        <p:nvPicPr>
          <p:cNvPr id="21513" name="Image 42" descr="face_21.jpg"/>
          <p:cNvPicPr>
            <a:picLocks noChangeAspect="1" noChangeArrowheads="1"/>
          </p:cNvPicPr>
          <p:nvPr/>
        </p:nvPicPr>
        <p:blipFill>
          <a:blip r:embed="rId6"/>
          <a:srcRect l="11200" t="5804" r="10329" b="25446"/>
          <a:stretch>
            <a:fillRect/>
          </a:stretch>
        </p:blipFill>
        <p:spPr bwMode="auto">
          <a:xfrm>
            <a:off x="7905763" y="4286256"/>
            <a:ext cx="1336852" cy="1143008"/>
          </a:xfrm>
          <a:prstGeom prst="rect">
            <a:avLst/>
          </a:prstGeom>
          <a:noFill/>
        </p:spPr>
      </p:pic>
      <p:pic>
        <p:nvPicPr>
          <p:cNvPr id="21512" name="Image 43" descr="face_5.jpg"/>
          <p:cNvPicPr>
            <a:picLocks noChangeAspect="1" noChangeArrowheads="1"/>
          </p:cNvPicPr>
          <p:nvPr/>
        </p:nvPicPr>
        <p:blipFill>
          <a:blip r:embed="rId7"/>
          <a:srcRect l="12984" t="4240" r="10846" b="23438"/>
          <a:stretch>
            <a:fillRect/>
          </a:stretch>
        </p:blipFill>
        <p:spPr bwMode="auto">
          <a:xfrm>
            <a:off x="9810776" y="3214687"/>
            <a:ext cx="1583496" cy="1471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b="1" dirty="0" smtClean="0"/>
              <a:t>MUND</a:t>
            </a:r>
            <a:r>
              <a:rPr lang="uk-UA" sz="3200" b="1" dirty="0" smtClean="0"/>
              <a:t> (рот)</a:t>
            </a:r>
            <a:r>
              <a:rPr lang="de-DE" sz="3200" b="1" dirty="0" smtClean="0"/>
              <a:t> – NASE</a:t>
            </a:r>
            <a:r>
              <a:rPr lang="uk-UA" sz="3200" b="1" dirty="0" smtClean="0"/>
              <a:t> (ніс)</a:t>
            </a:r>
            <a:r>
              <a:rPr lang="de-DE" sz="3200" b="1" dirty="0" smtClean="0"/>
              <a:t> - GESICHT </a:t>
            </a:r>
            <a:r>
              <a:rPr lang="uk-UA" sz="3200" b="1" dirty="0" smtClean="0"/>
              <a:t>(обличчя) </a:t>
            </a:r>
            <a:r>
              <a:rPr lang="de-DE" sz="3200" b="1" dirty="0" smtClean="0"/>
              <a:t>– AUGEN</a:t>
            </a:r>
            <a:r>
              <a:rPr lang="uk-UA" sz="3200" b="1" dirty="0" smtClean="0"/>
              <a:t> (очі)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Sie hat einen großen</a:t>
            </a:r>
            <a:r>
              <a:rPr lang="uk-UA" dirty="0" smtClean="0"/>
              <a:t> (великий)</a:t>
            </a:r>
            <a:r>
              <a:rPr lang="de-DE" dirty="0" smtClean="0"/>
              <a:t> / normalen</a:t>
            </a:r>
            <a:r>
              <a:rPr lang="uk-UA" dirty="0" smtClean="0"/>
              <a:t> (нормальний)</a:t>
            </a:r>
            <a:r>
              <a:rPr lang="de-DE" dirty="0" smtClean="0"/>
              <a:t> / kleinen</a:t>
            </a:r>
            <a:r>
              <a:rPr lang="uk-UA" dirty="0" smtClean="0"/>
              <a:t> (маленький)</a:t>
            </a:r>
            <a:r>
              <a:rPr lang="de-DE" dirty="0" smtClean="0"/>
              <a:t> / lustigen </a:t>
            </a:r>
            <a:r>
              <a:rPr lang="uk-UA" dirty="0" smtClean="0"/>
              <a:t>(усміхнений) </a:t>
            </a:r>
            <a:r>
              <a:rPr lang="de-DE" dirty="0" smtClean="0"/>
              <a:t>Mund</a:t>
            </a:r>
            <a:endParaRPr lang="uk-UA" dirty="0" smtClean="0"/>
          </a:p>
          <a:p>
            <a:r>
              <a:rPr lang="de-DE" dirty="0" smtClean="0"/>
              <a:t>Sie hat eine große / normale / kleine / schöne </a:t>
            </a:r>
            <a:r>
              <a:rPr lang="uk-UA" dirty="0" smtClean="0"/>
              <a:t>(красивий) </a:t>
            </a:r>
            <a:r>
              <a:rPr lang="de-DE" dirty="0" smtClean="0"/>
              <a:t>/ hässliche </a:t>
            </a:r>
            <a:r>
              <a:rPr lang="uk-UA" dirty="0" smtClean="0"/>
              <a:t>(потворний)</a:t>
            </a:r>
            <a:r>
              <a:rPr lang="de-DE" dirty="0" smtClean="0"/>
              <a:t>Nase</a:t>
            </a:r>
            <a:endParaRPr lang="uk-UA" dirty="0" smtClean="0"/>
          </a:p>
          <a:p>
            <a:r>
              <a:rPr lang="de-DE" dirty="0" smtClean="0"/>
              <a:t>Sie hat ein rundes</a:t>
            </a:r>
            <a:r>
              <a:rPr lang="uk-UA" dirty="0" smtClean="0"/>
              <a:t> (кругле) </a:t>
            </a:r>
            <a:r>
              <a:rPr lang="de-DE" dirty="0" smtClean="0"/>
              <a:t>/ langes</a:t>
            </a:r>
            <a:r>
              <a:rPr lang="uk-UA" dirty="0" smtClean="0"/>
              <a:t> (довге)</a:t>
            </a:r>
            <a:r>
              <a:rPr lang="de-DE" dirty="0" smtClean="0"/>
              <a:t> / ovales </a:t>
            </a:r>
            <a:r>
              <a:rPr lang="uk-UA" dirty="0" smtClean="0"/>
              <a:t>(овальне) </a:t>
            </a:r>
            <a:r>
              <a:rPr lang="de-DE" dirty="0" smtClean="0"/>
              <a:t>Gesicht</a:t>
            </a:r>
            <a:endParaRPr lang="uk-UA" dirty="0" smtClean="0"/>
          </a:p>
          <a:p>
            <a:r>
              <a:rPr lang="de-DE" dirty="0" smtClean="0"/>
              <a:t>Sie hat blaue </a:t>
            </a:r>
            <a:r>
              <a:rPr lang="uk-UA" dirty="0" smtClean="0"/>
              <a:t>(блакитні) </a:t>
            </a:r>
            <a:r>
              <a:rPr lang="de-DE" dirty="0" smtClean="0"/>
              <a:t>/ braune </a:t>
            </a:r>
            <a:r>
              <a:rPr lang="uk-UA" dirty="0" smtClean="0"/>
              <a:t>(коричневі) </a:t>
            </a:r>
            <a:r>
              <a:rPr lang="de-DE" dirty="0" smtClean="0"/>
              <a:t>/ schwarze</a:t>
            </a:r>
            <a:r>
              <a:rPr lang="uk-UA" dirty="0" smtClean="0"/>
              <a:t> (чорні)</a:t>
            </a:r>
            <a:r>
              <a:rPr lang="de-DE" dirty="0" smtClean="0"/>
              <a:t> / grüne </a:t>
            </a:r>
            <a:r>
              <a:rPr lang="uk-UA" dirty="0" smtClean="0"/>
              <a:t>(зелені) </a:t>
            </a:r>
            <a:r>
              <a:rPr lang="de-DE" dirty="0" smtClean="0"/>
              <a:t>/ lustige </a:t>
            </a:r>
            <a:r>
              <a:rPr lang="uk-UA" dirty="0" smtClean="0"/>
              <a:t>(веселі) </a:t>
            </a:r>
            <a:r>
              <a:rPr lang="de-DE" dirty="0" smtClean="0"/>
              <a:t>/ traurige </a:t>
            </a:r>
            <a:r>
              <a:rPr lang="uk-UA" dirty="0" smtClean="0"/>
              <a:t>(сумні) </a:t>
            </a:r>
            <a:r>
              <a:rPr lang="de-DE" dirty="0" smtClean="0"/>
              <a:t>Augen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61" y="3714752"/>
          <a:ext cx="11239580" cy="928694"/>
        </p:xfrm>
        <a:graphic>
          <a:graphicData uri="http://schemas.openxmlformats.org/drawingml/2006/table">
            <a:tbl>
              <a:tblPr/>
              <a:tblGrid>
                <a:gridCol w="2247916"/>
                <a:gridCol w="2247916"/>
                <a:gridCol w="2247916"/>
                <a:gridCol w="2247916"/>
                <a:gridCol w="2247916"/>
              </a:tblGrid>
              <a:tr h="4643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400" kern="150" dirty="0"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9405" marR="79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400" kern="150" dirty="0"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9405" marR="79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400" kern="150"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9405" marR="79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400" kern="150"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9405" marR="79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400" kern="150"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9405" marR="79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3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 kern="150" dirty="0" err="1">
                          <a:latin typeface="+mj-lt"/>
                          <a:ea typeface="Arial Unicode MS"/>
                          <a:cs typeface="Arial Unicode MS"/>
                        </a:rPr>
                        <a:t>schwarz</a:t>
                      </a:r>
                      <a:endParaRPr lang="uk-UA" sz="2400" kern="150" dirty="0"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9405" marR="79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i="1" kern="15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/>
                          <a:cs typeface="Arial Unicode MS"/>
                        </a:rPr>
                        <a:t>grau</a:t>
                      </a:r>
                      <a:endParaRPr lang="uk-UA" sz="2400" kern="1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9405" marR="79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i="1" kern="15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Arial Unicode MS"/>
                          <a:cs typeface="Arial Unicode MS"/>
                        </a:rPr>
                        <a:t>braun</a:t>
                      </a:r>
                      <a:endParaRPr lang="uk-UA" sz="2400" kern="15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9405" marR="79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i="1" kern="150" dirty="0">
                          <a:solidFill>
                            <a:srgbClr val="FFFF00"/>
                          </a:solidFill>
                          <a:latin typeface="+mj-lt"/>
                          <a:ea typeface="Arial Unicode MS"/>
                          <a:cs typeface="Arial Unicode MS"/>
                        </a:rPr>
                        <a:t>blond</a:t>
                      </a:r>
                      <a:endParaRPr lang="uk-UA" sz="2400" kern="150" dirty="0">
                        <a:solidFill>
                          <a:srgbClr val="FFFF00"/>
                        </a:solid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9405" marR="79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i="1" kern="150" dirty="0">
                          <a:solidFill>
                            <a:srgbClr val="FF0000"/>
                          </a:solidFill>
                          <a:latin typeface="+mj-lt"/>
                          <a:ea typeface="Arial Unicode MS"/>
                          <a:cs typeface="Arial Unicode MS"/>
                        </a:rPr>
                        <a:t>rot</a:t>
                      </a:r>
                      <a:endParaRPr lang="uk-UA" sz="2400" kern="150" dirty="0">
                        <a:solidFill>
                          <a:srgbClr val="FF0000"/>
                        </a:solid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9405" marR="79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5333995" y="214290"/>
            <a:ext cx="6216668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2000" kern="10" spc="400" dirty="0" err="1" smtClean="0">
                <a:ln w="9525">
                  <a:solidFill>
                    <a:srgbClr val="7F7F7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Wie</a:t>
            </a:r>
            <a:r>
              <a:rPr lang="en-US" sz="2000" kern="10" spc="400" dirty="0" smtClean="0">
                <a:ln w="9525">
                  <a:solidFill>
                    <a:srgbClr val="7F7F7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sz="2000" kern="10" spc="400" dirty="0" err="1" smtClean="0">
                <a:ln w="9525">
                  <a:solidFill>
                    <a:srgbClr val="7F7F7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siehst</a:t>
            </a:r>
            <a:r>
              <a:rPr lang="en-US" sz="2000" kern="10" spc="400" dirty="0" smtClean="0">
                <a:ln w="9525">
                  <a:solidFill>
                    <a:srgbClr val="7F7F7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du </a:t>
            </a:r>
            <a:r>
              <a:rPr lang="en-US" sz="2000" kern="10" spc="400" dirty="0" err="1" smtClean="0">
                <a:ln w="9525">
                  <a:solidFill>
                    <a:srgbClr val="7F7F7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aus</a:t>
            </a:r>
            <a:r>
              <a:rPr lang="en-US" sz="2000" kern="10" spc="400" dirty="0" smtClean="0">
                <a:ln w="9525">
                  <a:solidFill>
                    <a:srgbClr val="7F7F7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?</a:t>
            </a:r>
            <a:endParaRPr lang="uk-UA" sz="2000" kern="10" spc="400" dirty="0">
              <a:ln w="9525">
                <a:solidFill>
                  <a:srgbClr val="7F7F7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6149" name="image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15" y="3143248"/>
            <a:ext cx="1104900" cy="723900"/>
          </a:xfrm>
          <a:prstGeom prst="rect">
            <a:avLst/>
          </a:prstGeom>
          <a:noFill/>
        </p:spPr>
      </p:pic>
      <p:pic>
        <p:nvPicPr>
          <p:cNvPr id="6148" name="image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31" y="3143248"/>
            <a:ext cx="1104900" cy="723900"/>
          </a:xfrm>
          <a:prstGeom prst="rect">
            <a:avLst/>
          </a:prstGeom>
          <a:noFill/>
        </p:spPr>
      </p:pic>
      <p:pic>
        <p:nvPicPr>
          <p:cNvPr id="6147" name="images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47" y="3143248"/>
            <a:ext cx="1104900" cy="723900"/>
          </a:xfrm>
          <a:prstGeom prst="rect">
            <a:avLst/>
          </a:prstGeom>
          <a:noFill/>
        </p:spPr>
      </p:pic>
      <p:pic>
        <p:nvPicPr>
          <p:cNvPr id="6146" name="images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513" y="3071810"/>
            <a:ext cx="1104900" cy="723900"/>
          </a:xfrm>
          <a:prstGeom prst="rect">
            <a:avLst/>
          </a:prstGeom>
          <a:noFill/>
        </p:spPr>
      </p:pic>
      <p:pic>
        <p:nvPicPr>
          <p:cNvPr id="6145" name="images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78" y="3071810"/>
            <a:ext cx="1104900" cy="723900"/>
          </a:xfrm>
          <a:prstGeom prst="rect">
            <a:avLst/>
          </a:prstGeom>
          <a:noFill/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362797" y="1384334"/>
            <a:ext cx="694600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1)- </a:t>
            </a:r>
            <a:r>
              <a:rPr kumimoji="0" lang="en-US" altLang="zh-CN" sz="28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meine</a:t>
            </a:r>
            <a:r>
              <a:rPr kumimoji="0" lang="en-US" altLang="zh-CN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altLang="zh-CN" sz="28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Haare</a:t>
            </a:r>
            <a:r>
              <a:rPr kumimoji="0" lang="en-US" altLang="zh-CN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altLang="zh-CN" sz="28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sind</a:t>
            </a:r>
            <a:r>
              <a:rPr kumimoji="0" lang="en-US" altLang="zh-CN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 :</a:t>
            </a:r>
            <a:endParaRPr kumimoji="0" lang="uk-UA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Die </a:t>
            </a:r>
            <a:r>
              <a:rPr kumimoji="0" lang="en-US" altLang="zh-CN" sz="2800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Farbe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 : (</a:t>
            </a: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bemale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 die </a:t>
            </a: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Haare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mit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Farbstiften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 !)</a:t>
            </a:r>
            <a:endParaRPr kumimoji="0" lang="uk-UA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9945" y="984738"/>
            <a:ext cx="39811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HAARE</a:t>
            </a:r>
            <a:r>
              <a:rPr lang="uk-UA" b="1" dirty="0" smtClean="0"/>
              <a:t> (волосся)</a:t>
            </a:r>
            <a:endParaRPr lang="uk-UA" dirty="0" smtClean="0"/>
          </a:p>
          <a:p>
            <a:r>
              <a:rPr lang="de-DE" dirty="0" smtClean="0"/>
              <a:t>Sie </a:t>
            </a:r>
            <a:r>
              <a:rPr lang="de-DE" b="1" dirty="0" smtClean="0"/>
              <a:t>ist</a:t>
            </a:r>
            <a:r>
              <a:rPr lang="de-DE" dirty="0" smtClean="0"/>
              <a:t> blond / schwarzhaarig / braunhaarig / dunkelhaarig / rothaarig </a:t>
            </a:r>
            <a:endParaRPr lang="uk-UA" dirty="0" smtClean="0"/>
          </a:p>
          <a:p>
            <a:r>
              <a:rPr lang="de-DE" dirty="0" smtClean="0"/>
              <a:t>ODER</a:t>
            </a:r>
            <a:endParaRPr lang="uk-UA" dirty="0" smtClean="0"/>
          </a:p>
          <a:p>
            <a:r>
              <a:rPr lang="de-DE" dirty="0" smtClean="0"/>
              <a:t>Sie </a:t>
            </a:r>
            <a:r>
              <a:rPr lang="de-DE" b="1" dirty="0" smtClean="0"/>
              <a:t>hat</a:t>
            </a:r>
            <a:r>
              <a:rPr lang="de-DE" dirty="0" smtClean="0"/>
              <a:t> blonde </a:t>
            </a:r>
            <a:r>
              <a:rPr lang="uk-UA" dirty="0" smtClean="0"/>
              <a:t>(світле)</a:t>
            </a:r>
            <a:r>
              <a:rPr lang="de-DE" dirty="0" smtClean="0"/>
              <a:t> / schwarze</a:t>
            </a:r>
            <a:r>
              <a:rPr lang="uk-UA" dirty="0" smtClean="0"/>
              <a:t> (чорне) </a:t>
            </a:r>
            <a:r>
              <a:rPr lang="de-DE" dirty="0" smtClean="0"/>
              <a:t>/ braune </a:t>
            </a:r>
            <a:r>
              <a:rPr lang="uk-UA" dirty="0" smtClean="0"/>
              <a:t>(коричневе) </a:t>
            </a:r>
            <a:r>
              <a:rPr lang="de-DE" dirty="0" smtClean="0"/>
              <a:t>/ dunkle </a:t>
            </a:r>
            <a:r>
              <a:rPr lang="uk-UA" dirty="0" smtClean="0"/>
              <a:t>(темне) </a:t>
            </a:r>
            <a:r>
              <a:rPr lang="de-DE" dirty="0" smtClean="0"/>
              <a:t>/ rote</a:t>
            </a:r>
            <a:r>
              <a:rPr lang="uk-UA" dirty="0" smtClean="0"/>
              <a:t> (риже) </a:t>
            </a:r>
            <a:r>
              <a:rPr lang="de-DE" b="1" dirty="0" smtClean="0"/>
              <a:t>Haare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998806" y="5106572"/>
            <a:ext cx="101709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Ihre Haare sind</a:t>
            </a:r>
            <a:r>
              <a:rPr lang="de-DE" dirty="0" smtClean="0"/>
              <a:t> lang </a:t>
            </a:r>
            <a:r>
              <a:rPr lang="uk-UA" dirty="0" smtClean="0"/>
              <a:t>(довге) </a:t>
            </a:r>
            <a:r>
              <a:rPr lang="de-DE" dirty="0" smtClean="0"/>
              <a:t>/ schulterlang </a:t>
            </a:r>
            <a:r>
              <a:rPr lang="uk-UA" dirty="0" smtClean="0"/>
              <a:t>(до плечей) </a:t>
            </a:r>
            <a:r>
              <a:rPr lang="de-DE" dirty="0" smtClean="0"/>
              <a:t>/ kurz</a:t>
            </a:r>
            <a:r>
              <a:rPr lang="uk-UA" dirty="0" smtClean="0"/>
              <a:t> (коротке)</a:t>
            </a:r>
            <a:r>
              <a:rPr lang="de-DE" dirty="0" smtClean="0"/>
              <a:t> / glatt </a:t>
            </a:r>
            <a:r>
              <a:rPr lang="uk-UA" dirty="0" smtClean="0"/>
              <a:t>(рівне) </a:t>
            </a:r>
            <a:r>
              <a:rPr lang="de-DE" dirty="0" smtClean="0"/>
              <a:t>/ lockig</a:t>
            </a:r>
            <a:r>
              <a:rPr lang="uk-UA" dirty="0" smtClean="0"/>
              <a:t> (кучеряве)</a:t>
            </a:r>
            <a:r>
              <a:rPr lang="de-DE" dirty="0" smtClean="0"/>
              <a:t> / gewellt</a:t>
            </a:r>
            <a:r>
              <a:rPr lang="uk-UA" dirty="0" smtClean="0"/>
              <a:t> (хвилясте) </a:t>
            </a:r>
          </a:p>
          <a:p>
            <a:r>
              <a:rPr lang="de-DE" dirty="0" smtClean="0"/>
              <a:t>ODER</a:t>
            </a:r>
            <a:endParaRPr lang="uk-UA" dirty="0" smtClean="0"/>
          </a:p>
          <a:p>
            <a:r>
              <a:rPr lang="de-DE" b="1" dirty="0" smtClean="0"/>
              <a:t>Sie hat</a:t>
            </a:r>
            <a:r>
              <a:rPr lang="de-DE" dirty="0" smtClean="0"/>
              <a:t> lange / schulterlange / kurze / glatte / lockige / gewellte </a:t>
            </a:r>
            <a:r>
              <a:rPr lang="de-DE" b="1" dirty="0" smtClean="0"/>
              <a:t>Haare</a:t>
            </a:r>
            <a:r>
              <a:rPr lang="de-DE" dirty="0" smtClean="0"/>
              <a:t> 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52463" y="2571887"/>
          <a:ext cx="10572825" cy="3428880"/>
        </p:xfrm>
        <a:graphic>
          <a:graphicData uri="http://schemas.openxmlformats.org/drawingml/2006/table">
            <a:tbl>
              <a:tblPr/>
              <a:tblGrid>
                <a:gridCol w="1100575"/>
                <a:gridCol w="310351"/>
                <a:gridCol w="2464560"/>
                <a:gridCol w="315545"/>
                <a:gridCol w="2292452"/>
                <a:gridCol w="310351"/>
                <a:gridCol w="2464560"/>
                <a:gridCol w="310351"/>
                <a:gridCol w="1004080"/>
              </a:tblGrid>
              <a:tr h="57148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 kern="150" dirty="0"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2177" marR="721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i="1" kern="150">
                          <a:latin typeface="+mj-lt"/>
                          <a:ea typeface="Arial Unicode MS"/>
                          <a:cs typeface="Times New Roman"/>
                        </a:rPr>
                        <a:t>•</a:t>
                      </a:r>
                      <a:endParaRPr lang="uk-UA" sz="1400" kern="150"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2177" marR="721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 kern="150"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2177" marR="721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i="1" kern="150">
                          <a:latin typeface="+mj-lt"/>
                          <a:ea typeface="Arial Unicode MS"/>
                          <a:cs typeface="Times New Roman"/>
                        </a:rPr>
                        <a:t>•</a:t>
                      </a:r>
                      <a:endParaRPr lang="uk-UA" sz="1400" kern="150"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2177" marR="721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 smtClean="0">
                          <a:latin typeface="+mj-lt"/>
                          <a:ea typeface="Arial Unicode MS"/>
                          <a:cs typeface="Arial Unicode MS"/>
                        </a:rPr>
                        <a:t>Lang</a:t>
                      </a:r>
                      <a:r>
                        <a:rPr lang="uk-UA" sz="1400" kern="150" dirty="0" smtClean="0">
                          <a:latin typeface="+mj-lt"/>
                          <a:ea typeface="Arial Unicode MS"/>
                          <a:cs typeface="Arial Unicode MS"/>
                        </a:rPr>
                        <a:t> - </a:t>
                      </a:r>
                      <a:r>
                        <a:rPr lang="uk-UA" sz="1400" kern="150" baseline="0" dirty="0" smtClean="0">
                          <a:latin typeface="+mj-lt"/>
                          <a:ea typeface="Arial Unicode MS"/>
                          <a:cs typeface="Arial Unicode MS"/>
                        </a:rPr>
                        <a:t> довгий</a:t>
                      </a:r>
                      <a:endParaRPr lang="uk-UA" sz="1400" kern="150" dirty="0" smtClean="0"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2177" marR="721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i="1" kern="150">
                          <a:latin typeface="+mj-lt"/>
                          <a:ea typeface="Arial Unicode MS"/>
                          <a:cs typeface="Times New Roman"/>
                        </a:rPr>
                        <a:t>•</a:t>
                      </a:r>
                      <a:endParaRPr lang="uk-UA" sz="1400" kern="150"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2177" marR="721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 kern="150"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2177" marR="721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i="1" kern="150">
                          <a:latin typeface="+mj-lt"/>
                          <a:ea typeface="Arial Unicode MS"/>
                          <a:cs typeface="Times New Roman"/>
                        </a:rPr>
                        <a:t>•</a:t>
                      </a:r>
                      <a:endParaRPr lang="uk-UA" sz="1400" kern="150"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2177" marR="721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kern="150"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2177" marR="721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48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i="1" kern="150">
                          <a:latin typeface="+mj-lt"/>
                          <a:ea typeface="Arial Unicode MS"/>
                          <a:cs typeface="Times New Roman"/>
                        </a:rPr>
                        <a:t>•</a:t>
                      </a:r>
                      <a:endParaRPr lang="uk-UA" sz="1400" kern="150"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2177" marR="721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 smtClean="0">
                          <a:latin typeface="+mj-lt"/>
                          <a:ea typeface="Arial Unicode MS"/>
                          <a:cs typeface="Arial Unicode MS"/>
                        </a:rPr>
                        <a:t>Glatt</a:t>
                      </a:r>
                      <a:r>
                        <a:rPr lang="uk-UA" sz="1400" kern="150" baseline="0" dirty="0" smtClean="0">
                          <a:latin typeface="+mj-lt"/>
                          <a:ea typeface="Arial Unicode MS"/>
                          <a:cs typeface="Arial Unicode MS"/>
                        </a:rPr>
                        <a:t> - прямий</a:t>
                      </a:r>
                      <a:endParaRPr lang="uk-UA" sz="1400" kern="150" dirty="0"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2177" marR="721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i="1" kern="150">
                          <a:latin typeface="+mj-lt"/>
                          <a:ea typeface="Arial Unicode MS"/>
                          <a:cs typeface="Times New Roman"/>
                        </a:rPr>
                        <a:t>•</a:t>
                      </a:r>
                      <a:endParaRPr lang="uk-UA" sz="1400" kern="150"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2177" marR="721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7148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 kern="150"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2177" marR="721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i="1" kern="150">
                          <a:latin typeface="+mj-lt"/>
                          <a:ea typeface="Arial Unicode MS"/>
                          <a:cs typeface="Times New Roman"/>
                        </a:rPr>
                        <a:t>•</a:t>
                      </a:r>
                      <a:endParaRPr lang="uk-UA" sz="1400" kern="150"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2177" marR="721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 kern="150"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2177" marR="721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i="1" kern="150">
                          <a:latin typeface="+mj-lt"/>
                          <a:ea typeface="Arial Unicode MS"/>
                          <a:cs typeface="Times New Roman"/>
                        </a:rPr>
                        <a:t>•</a:t>
                      </a:r>
                      <a:endParaRPr lang="uk-UA" sz="1400" kern="150"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2177" marR="721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 smtClean="0">
                          <a:latin typeface="+mj-lt"/>
                          <a:ea typeface="Arial Unicode MS"/>
                          <a:cs typeface="Arial Unicode MS"/>
                        </a:rPr>
                        <a:t>Kurz</a:t>
                      </a:r>
                      <a:r>
                        <a:rPr lang="uk-UA" sz="1400" kern="150" dirty="0" smtClean="0">
                          <a:latin typeface="+mj-lt"/>
                          <a:ea typeface="Arial Unicode MS"/>
                          <a:cs typeface="Arial Unicode MS"/>
                        </a:rPr>
                        <a:t> – короткий </a:t>
                      </a:r>
                      <a:endParaRPr lang="uk-UA" sz="1400" kern="150" dirty="0"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2177" marR="721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i="1" kern="150">
                          <a:latin typeface="+mj-lt"/>
                          <a:ea typeface="Arial Unicode MS"/>
                          <a:cs typeface="Times New Roman"/>
                        </a:rPr>
                        <a:t>•</a:t>
                      </a:r>
                      <a:endParaRPr lang="uk-UA" sz="1400" kern="150"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2177" marR="721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 kern="150"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2177" marR="721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i="1" kern="150">
                          <a:latin typeface="+mj-lt"/>
                          <a:ea typeface="Arial Unicode MS"/>
                          <a:cs typeface="Times New Roman"/>
                        </a:rPr>
                        <a:t>•</a:t>
                      </a:r>
                      <a:endParaRPr lang="uk-UA" sz="1400" kern="150"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2177" marR="721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kern="150"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2177" marR="721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48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i="1" kern="150" dirty="0">
                          <a:latin typeface="+mj-lt"/>
                          <a:ea typeface="Arial Unicode MS"/>
                          <a:cs typeface="Times New Roman"/>
                        </a:rPr>
                        <a:t>•</a:t>
                      </a:r>
                      <a:endParaRPr lang="uk-UA" sz="1400" kern="150" dirty="0"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2177" marR="721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 smtClean="0">
                          <a:latin typeface="+mj-lt"/>
                          <a:ea typeface="Arial Unicode MS"/>
                          <a:cs typeface="Arial Unicode MS"/>
                        </a:rPr>
                        <a:t>Lockig</a:t>
                      </a:r>
                      <a:r>
                        <a:rPr lang="uk-UA" sz="1400" kern="150" dirty="0" smtClean="0">
                          <a:latin typeface="+mj-lt"/>
                          <a:ea typeface="Arial Unicode MS"/>
                          <a:cs typeface="Arial Unicode MS"/>
                        </a:rPr>
                        <a:t> – кучерявий </a:t>
                      </a:r>
                      <a:endParaRPr lang="uk-UA" sz="1400" kern="150" dirty="0"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2177" marR="721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i="1" kern="150">
                          <a:latin typeface="+mj-lt"/>
                          <a:ea typeface="Arial Unicode MS"/>
                          <a:cs typeface="Times New Roman"/>
                        </a:rPr>
                        <a:t>•</a:t>
                      </a:r>
                      <a:endParaRPr lang="uk-UA" sz="1400" kern="150"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2177" marR="721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7148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 kern="150"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2177" marR="721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i="1" kern="150">
                          <a:latin typeface="+mj-lt"/>
                          <a:ea typeface="Arial Unicode MS"/>
                          <a:cs typeface="Times New Roman"/>
                        </a:rPr>
                        <a:t>•</a:t>
                      </a:r>
                      <a:endParaRPr lang="uk-UA" sz="1400" kern="150"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2177" marR="721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 kern="150"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2177" marR="721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i="1" kern="150">
                          <a:latin typeface="+mj-lt"/>
                          <a:ea typeface="Arial Unicode MS"/>
                          <a:cs typeface="Times New Roman"/>
                        </a:rPr>
                        <a:t>•</a:t>
                      </a:r>
                      <a:endParaRPr lang="uk-UA" sz="1400" kern="150"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2177" marR="721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 err="1" smtClean="0">
                          <a:latin typeface="+mj-lt"/>
                          <a:ea typeface="Arial Unicode MS"/>
                          <a:cs typeface="Arial Unicode MS"/>
                        </a:rPr>
                        <a:t>Mittellang</a:t>
                      </a:r>
                      <a:r>
                        <a:rPr lang="uk-UA" sz="1400" kern="150" dirty="0" smtClean="0">
                          <a:latin typeface="+mj-lt"/>
                          <a:ea typeface="Arial Unicode MS"/>
                          <a:cs typeface="Arial Unicode MS"/>
                        </a:rPr>
                        <a:t> – середньої довжини</a:t>
                      </a:r>
                      <a:endParaRPr lang="uk-UA" sz="1400" kern="150" dirty="0"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2177" marR="721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i="1" kern="150">
                          <a:latin typeface="+mj-lt"/>
                          <a:ea typeface="Arial Unicode MS"/>
                          <a:cs typeface="Times New Roman"/>
                        </a:rPr>
                        <a:t>•</a:t>
                      </a:r>
                      <a:endParaRPr lang="uk-UA" sz="1400" kern="150"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2177" marR="721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 kern="150"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2177" marR="721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i="1" kern="150">
                          <a:latin typeface="+mj-lt"/>
                          <a:ea typeface="Arial Unicode MS"/>
                          <a:cs typeface="Times New Roman"/>
                        </a:rPr>
                        <a:t>•</a:t>
                      </a:r>
                      <a:endParaRPr lang="uk-UA" sz="1400" kern="150"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2177" marR="721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kern="150"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2177" marR="721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48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i="1" kern="150">
                          <a:latin typeface="+mj-lt"/>
                          <a:ea typeface="Arial Unicode MS"/>
                          <a:cs typeface="Times New Roman"/>
                        </a:rPr>
                        <a:t>•</a:t>
                      </a:r>
                      <a:endParaRPr lang="uk-UA" sz="1400" kern="150"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2177" marR="721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 err="1" smtClean="0">
                          <a:latin typeface="+mj-lt"/>
                          <a:ea typeface="Arial Unicode MS"/>
                          <a:cs typeface="Arial Unicode MS"/>
                        </a:rPr>
                        <a:t>Gewellt</a:t>
                      </a:r>
                      <a:r>
                        <a:rPr lang="uk-UA" sz="1400" kern="150" dirty="0" smtClean="0">
                          <a:latin typeface="+mj-lt"/>
                          <a:ea typeface="Arial Unicode MS"/>
                          <a:cs typeface="Arial Unicode MS"/>
                        </a:rPr>
                        <a:t> - хвилястий</a:t>
                      </a:r>
                      <a:endParaRPr lang="uk-UA" sz="1400" kern="150" dirty="0"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2177" marR="721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i="1" kern="150" dirty="0">
                          <a:latin typeface="+mj-lt"/>
                          <a:ea typeface="Arial Unicode MS"/>
                          <a:cs typeface="Times New Roman"/>
                        </a:rPr>
                        <a:t>•</a:t>
                      </a:r>
                      <a:endParaRPr lang="uk-UA" sz="1400" kern="150" dirty="0"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72177" marR="721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70" name="yui_3_5_1_5_1371131850848_716" descr="http://www.coloriagea.com/coloriage-visage/coloriage-visage-garcon.gif"/>
          <p:cNvPicPr>
            <a:picLocks noChangeAspect="1" noChangeArrowheads="1"/>
          </p:cNvPicPr>
          <p:nvPr/>
        </p:nvPicPr>
        <p:blipFill>
          <a:blip r:embed="rId2"/>
          <a:srcRect l="3697" t="13435" r="3529" b="13080"/>
          <a:stretch>
            <a:fillRect/>
          </a:stretch>
        </p:blipFill>
        <p:spPr bwMode="auto">
          <a:xfrm>
            <a:off x="10522355" y="3643314"/>
            <a:ext cx="1098179" cy="933452"/>
          </a:xfrm>
          <a:prstGeom prst="rect">
            <a:avLst/>
          </a:prstGeom>
          <a:noFill/>
        </p:spPr>
      </p:pic>
      <p:pic>
        <p:nvPicPr>
          <p:cNvPr id="11269" name="Imag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72782" y="2345768"/>
            <a:ext cx="908052" cy="945115"/>
          </a:xfrm>
          <a:prstGeom prst="rect">
            <a:avLst/>
          </a:prstGeom>
          <a:noFill/>
        </p:spPr>
      </p:pic>
      <p:pic>
        <p:nvPicPr>
          <p:cNvPr id="11268" name="yui_3_5_1_5_1371131810984_538" descr="http://images.jedessine.com/_uploads/_tiny_galerie/20110311/katy-perry-04-z6j_ugq.jpg"/>
          <p:cNvPicPr>
            <a:picLocks noChangeAspect="1" noChangeArrowheads="1"/>
          </p:cNvPicPr>
          <p:nvPr/>
        </p:nvPicPr>
        <p:blipFill>
          <a:blip r:embed="rId4" cstate="print"/>
          <a:srcRect l="30579" r="21983" b="56377"/>
          <a:stretch>
            <a:fillRect/>
          </a:stretch>
        </p:blipFill>
        <p:spPr bwMode="auto">
          <a:xfrm>
            <a:off x="761963" y="4929199"/>
            <a:ext cx="1009652" cy="903373"/>
          </a:xfrm>
          <a:prstGeom prst="rect">
            <a:avLst/>
          </a:prstGeom>
          <a:noFill/>
        </p:spPr>
      </p:pic>
      <p:pic>
        <p:nvPicPr>
          <p:cNvPr id="11267" name="Image 3"/>
          <p:cNvPicPr>
            <a:picLocks noChangeAspect="1" noChangeArrowheads="1"/>
          </p:cNvPicPr>
          <p:nvPr/>
        </p:nvPicPr>
        <p:blipFill>
          <a:blip r:embed="rId5"/>
          <a:srcRect l="8981" b="5910"/>
          <a:stretch>
            <a:fillRect/>
          </a:stretch>
        </p:blipFill>
        <p:spPr bwMode="auto">
          <a:xfrm>
            <a:off x="952465" y="3857629"/>
            <a:ext cx="882652" cy="957771"/>
          </a:xfrm>
          <a:prstGeom prst="rect">
            <a:avLst/>
          </a:prstGeom>
          <a:noFill/>
        </p:spPr>
      </p:pic>
      <p:pic>
        <p:nvPicPr>
          <p:cNvPr id="11266" name="Imag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14" y="2643183"/>
            <a:ext cx="1047757" cy="1090523"/>
          </a:xfrm>
          <a:prstGeom prst="rect">
            <a:avLst/>
          </a:prstGeom>
          <a:noFill/>
        </p:spPr>
      </p:pic>
      <p:pic>
        <p:nvPicPr>
          <p:cNvPr id="11265" name="yui_3_5_1_5_1371133010997_716" descr="http://images.hellokids.com/_uploads/_tiny_galerie/20100831/princess-head-with-twisted-bun-01-ucf_r6n.jpg"/>
          <p:cNvPicPr>
            <a:picLocks noChangeAspect="1" noChangeArrowheads="1"/>
          </p:cNvPicPr>
          <p:nvPr/>
        </p:nvPicPr>
        <p:blipFill>
          <a:blip r:embed="rId7"/>
          <a:srcRect l="4317" t="4256" r="3857" b="7234"/>
          <a:stretch>
            <a:fillRect/>
          </a:stretch>
        </p:blipFill>
        <p:spPr bwMode="auto">
          <a:xfrm>
            <a:off x="10477532" y="4714885"/>
            <a:ext cx="1174753" cy="1089317"/>
          </a:xfrm>
          <a:prstGeom prst="rect">
            <a:avLst/>
          </a:prstGeom>
          <a:noFill/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000222" y="642919"/>
            <a:ext cx="676279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Die </a:t>
            </a:r>
            <a:r>
              <a:rPr kumimoji="0" lang="en-US" altLang="zh-CN" sz="2800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Frisur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 : </a:t>
            </a: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assoziere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!</a:t>
            </a:r>
            <a:endParaRPr kumimoji="0" lang="pl-PL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Arial Unicode MS" pitchFamily="34" charset="-128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i="1" u="sng" dirty="0" err="1">
                <a:ea typeface="Arial Unicode MS" pitchFamily="34" charset="-128"/>
                <a:cs typeface="Times New Roman" pitchFamily="18" charset="0"/>
              </a:rPr>
              <a:t>meine</a:t>
            </a:r>
            <a:r>
              <a:rPr lang="en-US" altLang="zh-CN" sz="2800" b="1" i="1" u="sng" dirty="0"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altLang="zh-CN" sz="2800" b="1" i="1" u="sng" dirty="0" err="1">
                <a:ea typeface="Arial Unicode MS" pitchFamily="34" charset="-128"/>
                <a:cs typeface="Times New Roman" pitchFamily="18" charset="0"/>
              </a:rPr>
              <a:t>Haare</a:t>
            </a:r>
            <a:r>
              <a:rPr lang="en-US" altLang="zh-CN" sz="2800" b="1" i="1" u="sng" dirty="0"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altLang="zh-CN" sz="2800" b="1" i="1" u="sng" dirty="0" err="1">
                <a:ea typeface="Arial Unicode MS" pitchFamily="34" charset="-128"/>
                <a:cs typeface="Times New Roman" pitchFamily="18" charset="0"/>
              </a:rPr>
              <a:t>sind</a:t>
            </a:r>
            <a:r>
              <a:rPr lang="en-US" altLang="zh-CN" sz="2800" b="1" i="1" u="sng" dirty="0">
                <a:ea typeface="Arial Unicode MS" pitchFamily="34" charset="-128"/>
                <a:cs typeface="Times New Roman" pitchFamily="18" charset="0"/>
              </a:rPr>
              <a:t> </a:t>
            </a:r>
            <a:r>
              <a:rPr lang="en-US" altLang="zh-CN" sz="2800" b="1" i="1" u="sng" dirty="0" smtClean="0">
                <a:ea typeface="Arial Unicode MS" pitchFamily="34" charset="-128"/>
                <a:cs typeface="Times New Roman" pitchFamily="18" charset="0"/>
              </a:rPr>
              <a:t>:</a:t>
            </a:r>
            <a:endParaRPr kumimoji="0" lang="uk-UA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236763"/>
            <a:ext cx="6069037" cy="3940200"/>
          </a:xfrm>
        </p:spPr>
        <p:txBody>
          <a:bodyPr/>
          <a:lstStyle/>
          <a:p>
            <a:r>
              <a:rPr lang="de-DE" b="1" dirty="0" smtClean="0"/>
              <a:t>HAUT</a:t>
            </a:r>
            <a:r>
              <a:rPr lang="uk-UA" b="1" dirty="0" smtClean="0"/>
              <a:t> (шкіра)</a:t>
            </a:r>
            <a:endParaRPr lang="uk-UA" dirty="0" smtClean="0"/>
          </a:p>
          <a:p>
            <a:r>
              <a:rPr lang="de-DE" dirty="0" smtClean="0"/>
              <a:t>Sie ist </a:t>
            </a:r>
            <a:r>
              <a:rPr lang="de-DE" dirty="0" err="1" smtClean="0"/>
              <a:t>dunkelh</a:t>
            </a:r>
            <a:r>
              <a:rPr lang="uk-UA" dirty="0" smtClean="0"/>
              <a:t>ä</a:t>
            </a:r>
            <a:r>
              <a:rPr lang="de-DE" dirty="0" err="1" smtClean="0"/>
              <a:t>utig</a:t>
            </a:r>
            <a:r>
              <a:rPr lang="uk-UA" dirty="0" smtClean="0"/>
              <a:t> (темношкіра) / </a:t>
            </a:r>
            <a:r>
              <a:rPr lang="de-DE" dirty="0" err="1" smtClean="0"/>
              <a:t>hellh</a:t>
            </a:r>
            <a:r>
              <a:rPr lang="uk-UA" dirty="0" smtClean="0"/>
              <a:t>ä</a:t>
            </a:r>
            <a:r>
              <a:rPr lang="de-DE" dirty="0" err="1" smtClean="0"/>
              <a:t>utig</a:t>
            </a:r>
            <a:r>
              <a:rPr lang="uk-UA" dirty="0" smtClean="0"/>
              <a:t> (</a:t>
            </a:r>
            <a:r>
              <a:rPr lang="uk-UA" dirty="0" err="1" smtClean="0"/>
              <a:t>блідошкіра</a:t>
            </a:r>
            <a:r>
              <a:rPr lang="uk-UA" dirty="0" smtClean="0"/>
              <a:t>).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https://wordwall.net/uk/resource/21930034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6011" y="1913206"/>
            <a:ext cx="4597649" cy="236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Personen beschreiben - Schritt-für-Schritt-Anleitu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185" y="1471881"/>
            <a:ext cx="8705850" cy="473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8251" y="173469"/>
            <a:ext cx="4839287" cy="1205165"/>
          </a:xfrm>
        </p:spPr>
        <p:txBody>
          <a:bodyPr>
            <a:noAutofit/>
          </a:bodyPr>
          <a:lstStyle/>
          <a:p>
            <a:r>
              <a:rPr lang="uk-UA" sz="2800" b="1" dirty="0" err="1" smtClean="0"/>
              <a:t>Übung</a:t>
            </a:r>
            <a:r>
              <a:rPr lang="uk-UA" sz="2800" b="1" dirty="0" smtClean="0"/>
              <a:t> </a:t>
            </a:r>
            <a:r>
              <a:rPr lang="en-US" sz="2800" b="1" dirty="0" smtClean="0"/>
              <a:t>5</a:t>
            </a:r>
            <a:r>
              <a:rPr lang="uk-UA" sz="2800" b="1" dirty="0" smtClean="0"/>
              <a:t>. </a:t>
            </a:r>
            <a:r>
              <a:rPr lang="uk-UA" sz="2800" dirty="0" err="1" smtClean="0"/>
              <a:t>Ergänzen</a:t>
            </a:r>
            <a:r>
              <a:rPr lang="uk-UA" sz="2800" dirty="0" smtClean="0"/>
              <a:t> </a:t>
            </a:r>
            <a:r>
              <a:rPr lang="uk-UA" sz="2800" dirty="0" err="1" smtClean="0"/>
              <a:t>Sie</a:t>
            </a:r>
            <a:r>
              <a:rPr lang="uk-UA" sz="2800" dirty="0" smtClean="0"/>
              <a:t> </a:t>
            </a:r>
            <a:r>
              <a:rPr lang="uk-UA" sz="2800" dirty="0" err="1" smtClean="0"/>
              <a:t>die</a:t>
            </a:r>
            <a:r>
              <a:rPr lang="uk-UA" sz="2800" dirty="0" smtClean="0"/>
              <a:t> </a:t>
            </a:r>
            <a:r>
              <a:rPr lang="uk-UA" sz="2800" dirty="0" err="1" smtClean="0"/>
              <a:t>Verben</a:t>
            </a:r>
            <a:r>
              <a:rPr lang="uk-UA" sz="2800" dirty="0" smtClean="0"/>
              <a:t> </a:t>
            </a:r>
            <a:r>
              <a:rPr lang="uk-UA" sz="2800" dirty="0" err="1" smtClean="0"/>
              <a:t>in</a:t>
            </a:r>
            <a:r>
              <a:rPr lang="uk-UA" sz="2800" dirty="0" smtClean="0"/>
              <a:t> </a:t>
            </a:r>
            <a:r>
              <a:rPr lang="uk-UA" sz="2800" dirty="0" err="1" smtClean="0"/>
              <a:t>der</a:t>
            </a:r>
            <a:r>
              <a:rPr lang="uk-UA" sz="2800" dirty="0" smtClean="0"/>
              <a:t> </a:t>
            </a:r>
            <a:r>
              <a:rPr lang="uk-UA" sz="2800" dirty="0" err="1" smtClean="0"/>
              <a:t>korrekten</a:t>
            </a:r>
            <a:r>
              <a:rPr lang="uk-UA" sz="2800" dirty="0" smtClean="0"/>
              <a:t> </a:t>
            </a:r>
            <a:r>
              <a:rPr lang="uk-UA" sz="2800" dirty="0" err="1" smtClean="0"/>
              <a:t>Form</a:t>
            </a:r>
            <a:r>
              <a:rPr lang="uk-UA" sz="2800" dirty="0" smtClean="0"/>
              <a:t>.</a:t>
            </a: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err="1" smtClean="0"/>
              <a:t>hören</a:t>
            </a:r>
            <a:r>
              <a:rPr lang="uk-UA" dirty="0" smtClean="0"/>
              <a:t> • </a:t>
            </a:r>
            <a:r>
              <a:rPr lang="uk-UA" dirty="0" err="1" smtClean="0"/>
              <a:t>hören</a:t>
            </a:r>
            <a:r>
              <a:rPr lang="uk-UA" dirty="0" smtClean="0"/>
              <a:t> • </a:t>
            </a:r>
            <a:r>
              <a:rPr lang="uk-UA" dirty="0" err="1" smtClean="0"/>
              <a:t>sehen</a:t>
            </a:r>
            <a:r>
              <a:rPr lang="uk-UA" dirty="0" smtClean="0"/>
              <a:t> • </a:t>
            </a:r>
            <a:r>
              <a:rPr lang="uk-UA" dirty="0" err="1" smtClean="0"/>
              <a:t>verstehen</a:t>
            </a:r>
            <a:r>
              <a:rPr lang="uk-UA" dirty="0" smtClean="0"/>
              <a:t> • </a:t>
            </a:r>
            <a:r>
              <a:rPr lang="uk-UA" dirty="0" err="1" smtClean="0"/>
              <a:t>schmecken</a:t>
            </a:r>
            <a:r>
              <a:rPr lang="uk-UA" dirty="0" smtClean="0"/>
              <a:t> • </a:t>
            </a:r>
            <a:r>
              <a:rPr lang="uk-UA" dirty="0" err="1" smtClean="0"/>
              <a:t>sprechen</a:t>
            </a:r>
            <a:r>
              <a:rPr lang="uk-UA" dirty="0" smtClean="0"/>
              <a:t> • </a:t>
            </a:r>
            <a:r>
              <a:rPr lang="uk-UA" dirty="0" err="1" smtClean="0"/>
              <a:t>sprechen</a:t>
            </a:r>
            <a:r>
              <a:rPr lang="uk-UA" dirty="0" smtClean="0"/>
              <a:t> </a:t>
            </a:r>
          </a:p>
          <a:p>
            <a:r>
              <a:rPr lang="uk-UA" dirty="0" smtClean="0"/>
              <a:t>1. </a:t>
            </a:r>
            <a:r>
              <a:rPr lang="uk-UA" dirty="0" err="1" smtClean="0"/>
              <a:t>Machst</a:t>
            </a:r>
            <a:r>
              <a:rPr lang="uk-UA" dirty="0" smtClean="0"/>
              <a:t> </a:t>
            </a:r>
            <a:r>
              <a:rPr lang="uk-UA" dirty="0" err="1" smtClean="0"/>
              <a:t>du</a:t>
            </a:r>
            <a:r>
              <a:rPr lang="uk-UA" dirty="0" smtClean="0"/>
              <a:t> </a:t>
            </a:r>
            <a:r>
              <a:rPr lang="uk-UA" dirty="0" err="1" smtClean="0"/>
              <a:t>bitte</a:t>
            </a:r>
            <a:r>
              <a:rPr lang="uk-UA" dirty="0" smtClean="0"/>
              <a:t> </a:t>
            </a:r>
            <a:r>
              <a:rPr lang="uk-UA" dirty="0" err="1" smtClean="0"/>
              <a:t>das</a:t>
            </a:r>
            <a:r>
              <a:rPr lang="uk-UA" dirty="0" smtClean="0"/>
              <a:t> </a:t>
            </a:r>
            <a:r>
              <a:rPr lang="uk-UA" dirty="0" err="1" smtClean="0"/>
              <a:t>Licht</a:t>
            </a:r>
            <a:r>
              <a:rPr lang="uk-UA" dirty="0" smtClean="0"/>
              <a:t> </a:t>
            </a:r>
            <a:r>
              <a:rPr lang="uk-UA" dirty="0" err="1" smtClean="0"/>
              <a:t>an</a:t>
            </a:r>
            <a:r>
              <a:rPr lang="uk-UA" dirty="0" smtClean="0"/>
              <a:t>? </a:t>
            </a:r>
            <a:r>
              <a:rPr lang="uk-UA" dirty="0" err="1" smtClean="0"/>
              <a:t>Ich</a:t>
            </a:r>
            <a:r>
              <a:rPr lang="uk-UA" dirty="0" smtClean="0"/>
              <a:t>  </a:t>
            </a:r>
            <a:r>
              <a:rPr lang="uk-UA" b="1" dirty="0" err="1" smtClean="0"/>
              <a:t>sehe</a:t>
            </a:r>
            <a:r>
              <a:rPr lang="uk-UA" dirty="0" smtClean="0"/>
              <a:t>  </a:t>
            </a:r>
            <a:r>
              <a:rPr lang="uk-UA" dirty="0" err="1" smtClean="0"/>
              <a:t>nichts</a:t>
            </a:r>
            <a:r>
              <a:rPr lang="uk-UA" dirty="0" smtClean="0"/>
              <a:t>.</a:t>
            </a:r>
          </a:p>
          <a:p>
            <a:r>
              <a:rPr lang="uk-UA" dirty="0" smtClean="0"/>
              <a:t> 2. </a:t>
            </a:r>
            <a:r>
              <a:rPr lang="uk-UA" dirty="0" err="1" smtClean="0"/>
              <a:t>Bei</a:t>
            </a:r>
            <a:r>
              <a:rPr lang="uk-UA" dirty="0" smtClean="0"/>
              <a:t> </a:t>
            </a:r>
            <a:r>
              <a:rPr lang="uk-UA" dirty="0" err="1" smtClean="0"/>
              <a:t>Oma</a:t>
            </a:r>
            <a:r>
              <a:rPr lang="uk-UA" dirty="0" smtClean="0"/>
              <a:t> </a:t>
            </a:r>
            <a:r>
              <a:rPr lang="uk-UA" dirty="0" err="1" smtClean="0"/>
              <a:t>Maria</a:t>
            </a:r>
            <a:r>
              <a:rPr lang="uk-UA" dirty="0" smtClean="0"/>
              <a:t> _________ </a:t>
            </a:r>
            <a:r>
              <a:rPr lang="uk-UA" dirty="0" err="1" smtClean="0"/>
              <a:t>das</a:t>
            </a:r>
            <a:r>
              <a:rPr lang="uk-UA" dirty="0" smtClean="0"/>
              <a:t> </a:t>
            </a:r>
            <a:r>
              <a:rPr lang="uk-UA" dirty="0" err="1" smtClean="0"/>
              <a:t>Essen</a:t>
            </a:r>
            <a:r>
              <a:rPr lang="uk-UA" dirty="0" smtClean="0"/>
              <a:t> </a:t>
            </a:r>
            <a:r>
              <a:rPr lang="uk-UA" dirty="0" err="1" smtClean="0"/>
              <a:t>immer</a:t>
            </a:r>
            <a:r>
              <a:rPr lang="uk-UA" dirty="0" smtClean="0"/>
              <a:t>. </a:t>
            </a:r>
          </a:p>
          <a:p>
            <a:r>
              <a:rPr lang="uk-UA" dirty="0" smtClean="0"/>
              <a:t>3. </a:t>
            </a:r>
            <a:r>
              <a:rPr lang="uk-UA" dirty="0" err="1" smtClean="0"/>
              <a:t>Du</a:t>
            </a:r>
            <a:r>
              <a:rPr lang="uk-UA" dirty="0" smtClean="0"/>
              <a:t> </a:t>
            </a:r>
            <a:r>
              <a:rPr lang="uk-UA" dirty="0" err="1" smtClean="0"/>
              <a:t>musst</a:t>
            </a:r>
            <a:r>
              <a:rPr lang="uk-UA" dirty="0" smtClean="0"/>
              <a:t> </a:t>
            </a:r>
            <a:r>
              <a:rPr lang="uk-UA" dirty="0" err="1" smtClean="0"/>
              <a:t>lauter</a:t>
            </a:r>
            <a:r>
              <a:rPr lang="uk-UA" dirty="0" smtClean="0"/>
              <a:t> ____________ , </a:t>
            </a:r>
            <a:r>
              <a:rPr lang="uk-UA" dirty="0" err="1" smtClean="0"/>
              <a:t>Opa</a:t>
            </a:r>
            <a:r>
              <a:rPr lang="uk-UA" dirty="0" smtClean="0"/>
              <a:t>  </a:t>
            </a:r>
            <a:r>
              <a:rPr lang="uk-UA" dirty="0" err="1" smtClean="0"/>
              <a:t>dich</a:t>
            </a:r>
            <a:r>
              <a:rPr lang="uk-UA" dirty="0" smtClean="0"/>
              <a:t> </a:t>
            </a:r>
            <a:r>
              <a:rPr lang="uk-UA" dirty="0" err="1" smtClean="0"/>
              <a:t>sonst</a:t>
            </a:r>
            <a:r>
              <a:rPr lang="uk-UA" dirty="0" smtClean="0"/>
              <a:t> </a:t>
            </a:r>
            <a:r>
              <a:rPr lang="uk-UA" dirty="0" err="1" smtClean="0"/>
              <a:t>nicht</a:t>
            </a:r>
            <a:r>
              <a:rPr lang="uk-UA" dirty="0" smtClean="0"/>
              <a:t>.  </a:t>
            </a:r>
            <a:r>
              <a:rPr lang="uk-UA" dirty="0" err="1" smtClean="0"/>
              <a:t>Er</a:t>
            </a:r>
            <a:r>
              <a:rPr lang="uk-UA" dirty="0" smtClean="0"/>
              <a:t> ______ </a:t>
            </a:r>
            <a:r>
              <a:rPr lang="uk-UA" dirty="0" err="1" smtClean="0"/>
              <a:t>sehr</a:t>
            </a:r>
            <a:r>
              <a:rPr lang="uk-UA" dirty="0" smtClean="0"/>
              <a:t> </a:t>
            </a:r>
            <a:r>
              <a:rPr lang="uk-UA" dirty="0" err="1" smtClean="0"/>
              <a:t>schlecht</a:t>
            </a:r>
            <a:r>
              <a:rPr lang="uk-UA" dirty="0" smtClean="0"/>
              <a:t>. </a:t>
            </a:r>
          </a:p>
          <a:p>
            <a:r>
              <a:rPr lang="uk-UA" dirty="0" smtClean="0"/>
              <a:t>4. </a:t>
            </a:r>
            <a:r>
              <a:rPr lang="uk-UA" dirty="0" err="1" smtClean="0"/>
              <a:t>Das</a:t>
            </a:r>
            <a:r>
              <a:rPr lang="uk-UA" dirty="0" smtClean="0"/>
              <a:t> </a:t>
            </a:r>
            <a:r>
              <a:rPr lang="uk-UA" dirty="0" err="1" smtClean="0"/>
              <a:t>Hotel</a:t>
            </a:r>
            <a:r>
              <a:rPr lang="uk-UA" dirty="0" smtClean="0"/>
              <a:t> </a:t>
            </a:r>
            <a:r>
              <a:rPr lang="uk-UA" dirty="0" err="1" smtClean="0"/>
              <a:t>ist</a:t>
            </a:r>
            <a:r>
              <a:rPr lang="uk-UA" dirty="0" smtClean="0"/>
              <a:t> </a:t>
            </a:r>
            <a:r>
              <a:rPr lang="uk-UA" dirty="0" err="1" smtClean="0"/>
              <a:t>schön</a:t>
            </a:r>
            <a:r>
              <a:rPr lang="uk-UA" dirty="0" smtClean="0"/>
              <a:t>, </a:t>
            </a:r>
            <a:r>
              <a:rPr lang="uk-UA" dirty="0" err="1" smtClean="0"/>
              <a:t>aber</a:t>
            </a:r>
            <a:r>
              <a:rPr lang="uk-UA" dirty="0" smtClean="0"/>
              <a:t> </a:t>
            </a:r>
            <a:r>
              <a:rPr lang="uk-UA" dirty="0" err="1" smtClean="0"/>
              <a:t>man</a:t>
            </a:r>
            <a:r>
              <a:rPr lang="uk-UA" dirty="0" smtClean="0"/>
              <a:t> _________________ </a:t>
            </a:r>
            <a:r>
              <a:rPr lang="uk-UA" dirty="0" err="1" smtClean="0"/>
              <a:t>leider</a:t>
            </a:r>
            <a:r>
              <a:rPr lang="uk-UA" dirty="0" smtClean="0"/>
              <a:t> </a:t>
            </a:r>
            <a:r>
              <a:rPr lang="uk-UA" dirty="0" err="1" smtClean="0"/>
              <a:t>die</a:t>
            </a:r>
            <a:r>
              <a:rPr lang="uk-UA" dirty="0" smtClean="0"/>
              <a:t> </a:t>
            </a:r>
            <a:r>
              <a:rPr lang="uk-UA" dirty="0" err="1" smtClean="0"/>
              <a:t>Autos</a:t>
            </a:r>
            <a:r>
              <a:rPr lang="uk-UA" dirty="0" smtClean="0"/>
              <a:t>. </a:t>
            </a:r>
          </a:p>
          <a:p>
            <a:r>
              <a:rPr lang="uk-UA" dirty="0" smtClean="0"/>
              <a:t>5. </a:t>
            </a:r>
            <a:r>
              <a:rPr lang="uk-UA" dirty="0" err="1" smtClean="0"/>
              <a:t>Du</a:t>
            </a:r>
            <a:r>
              <a:rPr lang="uk-UA" dirty="0" smtClean="0"/>
              <a:t> ____________________ </a:t>
            </a:r>
            <a:r>
              <a:rPr lang="uk-UA" dirty="0" err="1" smtClean="0"/>
              <a:t>schon</a:t>
            </a:r>
            <a:r>
              <a:rPr lang="uk-UA" dirty="0" smtClean="0"/>
              <a:t> </a:t>
            </a:r>
            <a:r>
              <a:rPr lang="uk-UA" dirty="0" err="1" smtClean="0"/>
              <a:t>sehr</a:t>
            </a:r>
            <a:r>
              <a:rPr lang="uk-UA" dirty="0" smtClean="0"/>
              <a:t> </a:t>
            </a:r>
            <a:r>
              <a:rPr lang="uk-UA" dirty="0" err="1" smtClean="0"/>
              <a:t>gut</a:t>
            </a:r>
            <a:r>
              <a:rPr lang="uk-UA" dirty="0" smtClean="0"/>
              <a:t> </a:t>
            </a:r>
            <a:r>
              <a:rPr lang="uk-UA" dirty="0" err="1" smtClean="0"/>
              <a:t>Deutsch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i="1" u="sng" dirty="0" smtClean="0">
                <a:solidFill>
                  <a:schemeClr val="bg1"/>
                </a:solidFill>
              </a:rPr>
              <a:t>Übung 6</a:t>
            </a:r>
            <a:r>
              <a:rPr lang="de-DE" dirty="0" smtClean="0">
                <a:solidFill>
                  <a:schemeClr val="bg1"/>
                </a:solidFill>
              </a:rPr>
              <a:t>: Was passt nicht?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a) blond- schwarz- rot- hübsch                e) nett- sympathisch- langweilig- interessant</a:t>
            </a:r>
            <a:endParaRPr lang="uk-UA" dirty="0" smtClean="0"/>
          </a:p>
          <a:p>
            <a:r>
              <a:rPr lang="de-DE" dirty="0" smtClean="0"/>
              <a:t>b) dick- groß- sympathisch- schlank        f) nervös- schön- dumm- unsympathisch</a:t>
            </a:r>
            <a:endParaRPr lang="uk-UA" dirty="0" smtClean="0"/>
          </a:p>
          <a:p>
            <a:r>
              <a:rPr lang="de-DE" dirty="0" smtClean="0"/>
              <a:t>c) dünn- langweilig- ruhig- intelligent     g) weiß- braun- rot- rund</a:t>
            </a:r>
            <a:endParaRPr lang="uk-UA" dirty="0" smtClean="0"/>
          </a:p>
          <a:p>
            <a:r>
              <a:rPr lang="de-DE" dirty="0" smtClean="0"/>
              <a:t>d) schmal- jung- lang- klein                     h) hübsch- attraktiv- schon- lustig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i="1" u="sng" dirty="0" smtClean="0">
                <a:solidFill>
                  <a:schemeClr val="bg1"/>
                </a:solidFill>
              </a:rPr>
              <a:t>Übung 7</a:t>
            </a:r>
            <a:r>
              <a:rPr lang="de-DE" b="1" dirty="0" smtClean="0">
                <a:solidFill>
                  <a:schemeClr val="bg1"/>
                </a:solidFill>
              </a:rPr>
              <a:t>:</a:t>
            </a:r>
            <a:r>
              <a:rPr lang="de-DE" dirty="0" smtClean="0">
                <a:solidFill>
                  <a:schemeClr val="bg1"/>
                </a:solidFill>
              </a:rPr>
              <a:t>  Was ist ähnlich?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u="sng" dirty="0" smtClean="0"/>
              <a:t>a) schlank</a:t>
            </a:r>
            <a:r>
              <a:rPr lang="de-DE" dirty="0" smtClean="0"/>
              <a:t>                    </a:t>
            </a:r>
            <a:r>
              <a:rPr lang="de-DE" u="sng" dirty="0" smtClean="0"/>
              <a:t>b) hübsch</a:t>
            </a:r>
            <a:r>
              <a:rPr lang="de-DE" dirty="0" smtClean="0"/>
              <a:t>                            </a:t>
            </a:r>
            <a:r>
              <a:rPr lang="de-DE" u="sng" dirty="0" smtClean="0"/>
              <a:t>c) intelligent</a:t>
            </a:r>
            <a:r>
              <a:rPr lang="de-DE" dirty="0" smtClean="0"/>
              <a:t>         </a:t>
            </a:r>
            <a:r>
              <a:rPr lang="de-DE" u="sng" dirty="0" smtClean="0"/>
              <a:t> d) nett</a:t>
            </a:r>
            <a:endParaRPr lang="uk-UA" dirty="0" smtClean="0"/>
          </a:p>
          <a:p>
            <a:r>
              <a:rPr lang="de-DE" dirty="0" smtClean="0"/>
              <a:t>    lang                             schön                                   klug                       sympathisch</a:t>
            </a:r>
            <a:endParaRPr lang="uk-UA" dirty="0" smtClean="0"/>
          </a:p>
          <a:p>
            <a:r>
              <a:rPr lang="de-DE" dirty="0" smtClean="0"/>
              <a:t>    dünn                            jung                                     schlau                    attraktiv</a:t>
            </a:r>
            <a:endParaRPr lang="uk-UA" dirty="0" smtClean="0"/>
          </a:p>
          <a:p>
            <a:r>
              <a:rPr lang="de-DE" dirty="0" smtClean="0"/>
              <a:t>    rund                            sympathisch                         ruhig                     lustig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i="1" u="sng" dirty="0" smtClean="0">
                <a:solidFill>
                  <a:schemeClr val="bg1"/>
                </a:solidFill>
              </a:rPr>
              <a:t>Übung 8</a:t>
            </a:r>
            <a:r>
              <a:rPr lang="de-DE" dirty="0" smtClean="0">
                <a:solidFill>
                  <a:schemeClr val="bg1"/>
                </a:solidFill>
              </a:rPr>
              <a:t>: Ergänzen Sie das Gegenteil!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1692" y="900332"/>
            <a:ext cx="11619914" cy="5276631"/>
          </a:xfrm>
        </p:spPr>
        <p:txBody>
          <a:bodyPr>
            <a:normAutofit/>
          </a:bodyPr>
          <a:lstStyle/>
          <a:p>
            <a:r>
              <a:rPr lang="de-DE" dirty="0" smtClean="0"/>
              <a:t>a) alt-</a:t>
            </a:r>
            <a:r>
              <a:rPr lang="de-DE" dirty="0" smtClean="0"/>
              <a:t>........................</a:t>
            </a:r>
            <a:r>
              <a:rPr lang="de-DE" dirty="0" smtClean="0"/>
              <a:t>f) interessant-</a:t>
            </a:r>
            <a:r>
              <a:rPr lang="de-DE" dirty="0" smtClean="0"/>
              <a:t>......................  </a:t>
            </a:r>
            <a:r>
              <a:rPr lang="de-DE" dirty="0" smtClean="0"/>
              <a:t>k) dick-</a:t>
            </a:r>
            <a:r>
              <a:rPr lang="de-DE" dirty="0" smtClean="0"/>
              <a:t>............................</a:t>
            </a:r>
            <a:endParaRPr lang="uk-UA" dirty="0" smtClean="0"/>
          </a:p>
          <a:p>
            <a:endParaRPr lang="uk-UA" dirty="0" smtClean="0"/>
          </a:p>
          <a:p>
            <a:r>
              <a:rPr lang="de-DE" dirty="0" smtClean="0"/>
              <a:t>b) groß </a:t>
            </a:r>
            <a:r>
              <a:rPr lang="de-DE" dirty="0" smtClean="0"/>
              <a:t>-.................. </a:t>
            </a:r>
            <a:r>
              <a:rPr lang="de-DE" dirty="0" smtClean="0"/>
              <a:t>g) unattraktiv-</a:t>
            </a:r>
            <a:r>
              <a:rPr lang="de-DE" dirty="0" smtClean="0"/>
              <a:t>......................   </a:t>
            </a:r>
            <a:r>
              <a:rPr lang="de-DE" dirty="0" smtClean="0"/>
              <a:t>l) neu-</a:t>
            </a:r>
            <a:r>
              <a:rPr lang="de-DE" dirty="0" smtClean="0"/>
              <a:t>.............................</a:t>
            </a:r>
            <a:endParaRPr lang="uk-UA" dirty="0" smtClean="0"/>
          </a:p>
          <a:p>
            <a:endParaRPr lang="uk-UA" dirty="0" smtClean="0"/>
          </a:p>
          <a:p>
            <a:r>
              <a:rPr lang="de-DE" dirty="0" smtClean="0"/>
              <a:t>c) schlank-</a:t>
            </a:r>
            <a:r>
              <a:rPr lang="de-DE" dirty="0" smtClean="0"/>
              <a:t>................</a:t>
            </a:r>
            <a:r>
              <a:rPr lang="de-DE" dirty="0" smtClean="0"/>
              <a:t>h) ruhig-</a:t>
            </a:r>
            <a:r>
              <a:rPr lang="de-DE" dirty="0" smtClean="0"/>
              <a:t>.............................     </a:t>
            </a:r>
            <a:r>
              <a:rPr lang="de-DE" dirty="0" smtClean="0"/>
              <a:t>m) hässlich-</a:t>
            </a:r>
            <a:r>
              <a:rPr lang="de-DE" dirty="0" smtClean="0"/>
              <a:t>......................</a:t>
            </a:r>
            <a:endParaRPr lang="uk-UA" dirty="0" smtClean="0"/>
          </a:p>
          <a:p>
            <a:endParaRPr lang="uk-UA" dirty="0" smtClean="0"/>
          </a:p>
          <a:p>
            <a:r>
              <a:rPr lang="de-DE" dirty="0" smtClean="0"/>
              <a:t>d) lustig-</a:t>
            </a:r>
            <a:r>
              <a:rPr lang="de-DE" dirty="0" smtClean="0"/>
              <a:t>...................</a:t>
            </a:r>
            <a:r>
              <a:rPr lang="de-DE" dirty="0" smtClean="0"/>
              <a:t>i) sportlich-</a:t>
            </a:r>
            <a:r>
              <a:rPr lang="de-DE" dirty="0" smtClean="0"/>
              <a:t>.........................     </a:t>
            </a:r>
            <a:r>
              <a:rPr lang="de-DE" dirty="0" smtClean="0"/>
              <a:t>n) dumm-</a:t>
            </a:r>
            <a:r>
              <a:rPr lang="de-DE" dirty="0" smtClean="0"/>
              <a:t>..........................</a:t>
            </a:r>
            <a:endParaRPr lang="uk-UA" dirty="0" smtClean="0"/>
          </a:p>
          <a:p>
            <a:endParaRPr lang="uk-UA" dirty="0" smtClean="0"/>
          </a:p>
          <a:p>
            <a:r>
              <a:rPr lang="de-DE" dirty="0" smtClean="0"/>
              <a:t>e) schön-</a:t>
            </a:r>
            <a:r>
              <a:rPr lang="de-DE" dirty="0" smtClean="0"/>
              <a:t>..................</a:t>
            </a:r>
            <a:r>
              <a:rPr lang="de-DE" dirty="0" smtClean="0"/>
              <a:t>j) freundlich-</a:t>
            </a:r>
            <a:r>
              <a:rPr lang="de-DE" dirty="0" smtClean="0"/>
              <a:t>..........................  </a:t>
            </a:r>
            <a:r>
              <a:rPr lang="de-DE" dirty="0" smtClean="0"/>
              <a:t>o) gemütlich-</a:t>
            </a:r>
            <a:r>
              <a:rPr lang="de-DE" dirty="0" smtClean="0"/>
              <a:t>....................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927" y="173469"/>
            <a:ext cx="5942144" cy="540039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Wie</a:t>
            </a:r>
            <a:r>
              <a:rPr lang="en-US" b="1" dirty="0" smtClean="0"/>
              <a:t> </a:t>
            </a:r>
            <a:r>
              <a:rPr lang="en-US" b="1" dirty="0" err="1" smtClean="0"/>
              <a:t>sieht</a:t>
            </a:r>
            <a:r>
              <a:rPr lang="en-US" b="1" dirty="0" smtClean="0"/>
              <a:t> </a:t>
            </a:r>
            <a:r>
              <a:rPr lang="en-US" b="1" dirty="0" err="1" smtClean="0"/>
              <a:t>dein</a:t>
            </a:r>
            <a:r>
              <a:rPr lang="en-US" b="1" dirty="0" smtClean="0"/>
              <a:t> Freund </a:t>
            </a:r>
            <a:r>
              <a:rPr lang="en-US" b="1" dirty="0" err="1" smtClean="0"/>
              <a:t>aus</a:t>
            </a:r>
            <a:r>
              <a:rPr lang="en-US" b="1" dirty="0" smtClean="0"/>
              <a:t>?</a:t>
            </a:r>
            <a:endParaRPr lang="uk-UA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8545" y="295275"/>
            <a:ext cx="6053455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7451" y="1702190"/>
            <a:ext cx="462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https://wordwall.net/uk/resource/7939956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241" y="2968283"/>
            <a:ext cx="5653015" cy="25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28407" y="347209"/>
            <a:ext cx="80635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Übung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Wie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sieht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Ihr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Traummann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/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Ihre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Traumfrau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aus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Vielleicht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wie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auf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den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Bildern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Bitte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ordnen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Sie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die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Beschreibungen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den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Bildern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zu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9344" y="1848780"/>
            <a:ext cx="3807141" cy="298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74002" y="1888586"/>
          <a:ext cx="6257925" cy="4389120"/>
        </p:xfrm>
        <a:graphic>
          <a:graphicData uri="http://schemas.openxmlformats.org/drawingml/2006/table">
            <a:tbl>
              <a:tblPr/>
              <a:tblGrid>
                <a:gridCol w="3128645"/>
                <a:gridCol w="312928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Beschreibung 1: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 Haare: schwarz, gelockt, lang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Augen: groß, braun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 Lippen: voll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Gesicht: oval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Figur/Größe: schlank, groß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Beschreibung 2: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 Haare: kurz, dunkel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Augen: groß, blau, mit Brille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Lippen: schmal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Gesicht: oval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Figur/Größe: sportlich, mittelgroß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Beschreibung 3: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Haare: blond, gelockt, kurz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Augen: groß, grün, mit Brille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Lippen: voll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Gesicht: rund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Figur/Größe: rundlich, klein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Beschreibung </a:t>
                      </a:r>
                      <a:r>
                        <a:rPr lang="uk-UA" sz="1600"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en-US" sz="1600">
                          <a:latin typeface="Times New Roman"/>
                          <a:ea typeface="Times New Roman"/>
                        </a:rPr>
                        <a:t>: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Haare: halblang, gelockt, blond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Augen: klein, hellblau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Lippen: schmal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Gesicht: eckig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Figur/Größe: schlank, groß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Beschreibung 5: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 Haare: glatt, halblang, rot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Augen: klein, grün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Lippen: schmal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Gesicht: länglich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Figur/Größe: schmal, groß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latin typeface="Times New Roman"/>
                          <a:ea typeface="Times New Roman"/>
                        </a:rPr>
                        <a:t>Beschreibung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 6.</a:t>
                      </a:r>
                      <a:endParaRPr lang="uk-UA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Haare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glatt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kurz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, </a:t>
                      </a:r>
                      <a:endParaRPr lang="uk-UA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Halbglatze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Augen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groß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dunkel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endParaRPr lang="uk-UA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Lippen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voll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endParaRPr lang="uk-UA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Gesicht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rund</a:t>
                      </a:r>
                      <a:endParaRPr lang="uk-UA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Figur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Größe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: dick,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klein</a:t>
                      </a:r>
                      <a:endParaRPr lang="uk-UA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28407" y="347209"/>
            <a:ext cx="80635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Übung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5.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Wie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sieht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Ihr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Traummann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/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Ihre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Traumfrau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aus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Vielleicht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wie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auf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den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Bildern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Bitte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ordnen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Sie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die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Beschreibungen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den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Bildern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zu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681" y="2199189"/>
            <a:ext cx="3719573" cy="310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908378" y="2085534"/>
          <a:ext cx="6257925" cy="4389120"/>
        </p:xfrm>
        <a:graphic>
          <a:graphicData uri="http://schemas.openxmlformats.org/drawingml/2006/table">
            <a:tbl>
              <a:tblPr/>
              <a:tblGrid>
                <a:gridCol w="3128645"/>
                <a:gridCol w="312928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Beschreibung 1: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 Haare: schwarz, gelockt, lang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Augen: groß, braun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 Lippen: voll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Gesicht: oval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Figur/Größe: schlank, groß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Beschreibung 2: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 Haare: kurz, dunkel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Augen: groß, blau, mit Brille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Lippen: schmal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Gesicht: oval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Figur/Größe: sportlich, mittelgroß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Beschreibung 3: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Haare: blond, gelockt, kurz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Augen: groß, grün, mit Brille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Lippen: voll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Gesicht: rund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Figur/Größe: rundlich, klein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Beschreibung </a:t>
                      </a:r>
                      <a:r>
                        <a:rPr lang="uk-UA" sz="1600"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en-US" sz="1600">
                          <a:latin typeface="Times New Roman"/>
                          <a:ea typeface="Times New Roman"/>
                        </a:rPr>
                        <a:t>: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Haare: halblang, gelockt, blond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Augen: klein, hellblau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Lippen: schmal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Gesicht: eckig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Figur/Größe: schlank, groß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Beschreibung 5: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 Haare: glatt, halblang, rot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Augen: klein, grün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Lippen: schmal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Gesicht: länglich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Figur/Größe: schmal, groß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latin typeface="Times New Roman"/>
                          <a:ea typeface="Times New Roman"/>
                        </a:rPr>
                        <a:t>Beschreibung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 6.</a:t>
                      </a:r>
                      <a:endParaRPr lang="uk-UA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Haare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glatt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kurz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, </a:t>
                      </a:r>
                      <a:endParaRPr lang="uk-UA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Halbglatze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Augen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groß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dunkel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endParaRPr lang="uk-UA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Lippen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voll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endParaRPr lang="uk-UA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Gesicht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rund</a:t>
                      </a:r>
                      <a:endParaRPr lang="uk-UA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Figur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Größe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: dick,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klein</a:t>
                      </a:r>
                      <a:endParaRPr lang="uk-UA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28407" y="347209"/>
            <a:ext cx="80635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Übung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5.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Wie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sieht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Ihr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Traummann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/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Ihre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Traumfrau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aus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Vielleicht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wie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auf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den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Bildern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Bitte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ordnen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Sie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die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Beschreibungen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den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Bildern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zu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627" y="2080458"/>
            <a:ext cx="3841432" cy="263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908378" y="2085534"/>
          <a:ext cx="6257925" cy="4389120"/>
        </p:xfrm>
        <a:graphic>
          <a:graphicData uri="http://schemas.openxmlformats.org/drawingml/2006/table">
            <a:tbl>
              <a:tblPr/>
              <a:tblGrid>
                <a:gridCol w="3128645"/>
                <a:gridCol w="312928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Beschreibung 1: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 Haare: schwarz, gelockt, lang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Augen: groß, braun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 Lippen: voll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Gesicht: oval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Figur/Größe: schlank, groß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Beschreibung 2: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 Haare: kurz, dunkel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Augen: groß, blau, mit Brille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Lippen: schmal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Gesicht: oval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Figur/Größe: sportlich, mittelgroß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Beschreibung 3: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Haare: blond, gelockt, kurz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Augen: groß, grün, mit Brille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Lippen: voll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Gesicht: rund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Figur/Größe: rundlich, klein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Beschreibung </a:t>
                      </a:r>
                      <a:r>
                        <a:rPr lang="uk-UA" sz="1600"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en-US" sz="1600">
                          <a:latin typeface="Times New Roman"/>
                          <a:ea typeface="Times New Roman"/>
                        </a:rPr>
                        <a:t>: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Haare: halblang, gelockt, blond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Augen: klein, hellblau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Lippen: schmal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Gesicht: eckig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Figur/Größe: schlank, groß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Beschreibung 5: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 Haare: glatt, halblang, rot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Augen: klein, grün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Lippen: schmal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Gesicht: länglich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Figur/Größe: schmal, groß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latin typeface="Times New Roman"/>
                          <a:ea typeface="Times New Roman"/>
                        </a:rPr>
                        <a:t>Beschreibung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 6.</a:t>
                      </a:r>
                      <a:endParaRPr lang="uk-UA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Haare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glatt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kurz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, </a:t>
                      </a:r>
                      <a:endParaRPr lang="uk-UA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Halbglatze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Augen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groß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dunkel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endParaRPr lang="uk-UA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Lippen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voll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endParaRPr lang="uk-UA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Gesicht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rund</a:t>
                      </a:r>
                      <a:endParaRPr lang="uk-UA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Figur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Größe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: dick,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klein</a:t>
                      </a:r>
                      <a:endParaRPr lang="uk-UA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927" y="173469"/>
            <a:ext cx="10515600" cy="14583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10. S</a:t>
            </a:r>
            <a:r>
              <a:rPr lang="uk-UA" dirty="0" err="1" smtClean="0"/>
              <a:t>ie</a:t>
            </a:r>
            <a:r>
              <a:rPr lang="uk-UA" dirty="0" smtClean="0"/>
              <a:t> </a:t>
            </a:r>
            <a:r>
              <a:rPr lang="uk-UA" dirty="0" err="1" smtClean="0"/>
              <a:t>möchten</a:t>
            </a:r>
            <a:r>
              <a:rPr lang="uk-UA" dirty="0" smtClean="0"/>
              <a:t> </a:t>
            </a:r>
            <a:r>
              <a:rPr lang="uk-UA" dirty="0" err="1" smtClean="0"/>
              <a:t>„ihn“</a:t>
            </a:r>
            <a:r>
              <a:rPr lang="uk-UA" dirty="0" smtClean="0"/>
              <a:t> </a:t>
            </a:r>
            <a:r>
              <a:rPr lang="uk-UA" dirty="0" err="1" smtClean="0"/>
              <a:t>oder</a:t>
            </a:r>
            <a:r>
              <a:rPr lang="uk-UA" dirty="0" smtClean="0"/>
              <a:t> </a:t>
            </a:r>
            <a:r>
              <a:rPr lang="uk-UA" dirty="0" err="1" smtClean="0"/>
              <a:t>„sie“</a:t>
            </a:r>
            <a:r>
              <a:rPr lang="uk-UA" dirty="0" smtClean="0"/>
              <a:t> </a:t>
            </a:r>
            <a:r>
              <a:rPr lang="uk-UA" dirty="0" err="1" smtClean="0"/>
              <a:t>kennenlernen</a:t>
            </a:r>
            <a:r>
              <a:rPr lang="uk-UA" dirty="0" smtClean="0"/>
              <a:t>? </a:t>
            </a:r>
            <a:r>
              <a:rPr lang="uk-UA" dirty="0" err="1" smtClean="0"/>
              <a:t>Ergänzen</a:t>
            </a:r>
            <a:r>
              <a:rPr lang="uk-UA" dirty="0" smtClean="0"/>
              <a:t> </a:t>
            </a:r>
            <a:r>
              <a:rPr lang="uk-UA" dirty="0" err="1" smtClean="0"/>
              <a:t>Sie</a:t>
            </a:r>
            <a:r>
              <a:rPr lang="uk-UA" dirty="0" smtClean="0"/>
              <a:t> </a:t>
            </a:r>
            <a:r>
              <a:rPr lang="uk-UA" dirty="0" err="1" smtClean="0"/>
              <a:t>die</a:t>
            </a:r>
            <a:r>
              <a:rPr lang="uk-UA" dirty="0" smtClean="0"/>
              <a:t> </a:t>
            </a:r>
            <a:r>
              <a:rPr lang="uk-UA" dirty="0" err="1" smtClean="0"/>
              <a:t>Kontaktanzeigen</a:t>
            </a:r>
            <a:r>
              <a:rPr lang="uk-UA" dirty="0" smtClean="0"/>
              <a:t> </a:t>
            </a:r>
            <a:r>
              <a:rPr lang="uk-UA" dirty="0" err="1" smtClean="0"/>
              <a:t>mit</a:t>
            </a:r>
            <a:r>
              <a:rPr lang="uk-UA" dirty="0" smtClean="0"/>
              <a:t> </a:t>
            </a:r>
            <a:r>
              <a:rPr lang="uk-UA" dirty="0" err="1" smtClean="0"/>
              <a:t>den</a:t>
            </a:r>
            <a:r>
              <a:rPr lang="uk-UA" dirty="0" smtClean="0"/>
              <a:t> </a:t>
            </a:r>
            <a:r>
              <a:rPr lang="uk-UA" dirty="0" err="1" smtClean="0"/>
              <a:t>Wörtern</a:t>
            </a:r>
            <a:r>
              <a:rPr lang="uk-UA" dirty="0" smtClean="0"/>
              <a:t> </a:t>
            </a:r>
            <a:r>
              <a:rPr lang="uk-UA" dirty="0" err="1" smtClean="0"/>
              <a:t>aus</a:t>
            </a:r>
            <a:r>
              <a:rPr lang="uk-UA" dirty="0" smtClean="0"/>
              <a:t> </a:t>
            </a:r>
            <a:r>
              <a:rPr lang="uk-UA" dirty="0" err="1" smtClean="0"/>
              <a:t>den</a:t>
            </a:r>
            <a:r>
              <a:rPr lang="uk-UA" dirty="0" smtClean="0"/>
              <a:t> </a:t>
            </a:r>
            <a:r>
              <a:rPr lang="uk-UA" dirty="0" err="1" smtClean="0"/>
              <a:t>Schüttelkästen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uk-UA" dirty="0" smtClean="0"/>
              <a:t>r </a:t>
            </a:r>
            <a:r>
              <a:rPr lang="uk-UA" dirty="0" err="1" smtClean="0"/>
              <a:t>sucht</a:t>
            </a:r>
            <a:r>
              <a:rPr lang="uk-UA" dirty="0" smtClean="0"/>
              <a:t> </a:t>
            </a:r>
            <a:r>
              <a:rPr lang="uk-UA" dirty="0" err="1" smtClean="0"/>
              <a:t>sie</a:t>
            </a:r>
            <a:r>
              <a:rPr lang="uk-UA" dirty="0" smtClean="0"/>
              <a:t>! </a:t>
            </a:r>
            <a:r>
              <a:rPr lang="uk-UA" dirty="0" err="1" smtClean="0"/>
              <a:t>Du</a:t>
            </a:r>
            <a:r>
              <a:rPr lang="uk-UA" dirty="0" smtClean="0"/>
              <a:t> </a:t>
            </a:r>
            <a:r>
              <a:rPr lang="uk-UA" dirty="0" err="1" smtClean="0"/>
              <a:t>bist</a:t>
            </a:r>
            <a:r>
              <a:rPr lang="uk-UA" dirty="0" smtClean="0"/>
              <a:t> 1,70 m </a:t>
            </a:r>
            <a:r>
              <a:rPr lang="en-US" dirty="0" smtClean="0"/>
              <a:t>_________</a:t>
            </a:r>
            <a:r>
              <a:rPr lang="uk-UA" dirty="0" smtClean="0"/>
              <a:t>, </a:t>
            </a:r>
            <a:r>
              <a:rPr lang="uk-UA" dirty="0" err="1" smtClean="0"/>
              <a:t>schlank</a:t>
            </a:r>
            <a:r>
              <a:rPr lang="uk-UA" dirty="0" smtClean="0"/>
              <a:t> </a:t>
            </a:r>
            <a:r>
              <a:rPr lang="uk-UA" dirty="0" err="1" smtClean="0"/>
              <a:t>und</a:t>
            </a:r>
            <a:r>
              <a:rPr lang="uk-UA" dirty="0" smtClean="0"/>
              <a:t> </a:t>
            </a:r>
            <a:r>
              <a:rPr lang="uk-UA" dirty="0" err="1" smtClean="0"/>
              <a:t>hast</a:t>
            </a:r>
            <a:r>
              <a:rPr lang="uk-UA" dirty="0" smtClean="0"/>
              <a:t> </a:t>
            </a:r>
            <a:r>
              <a:rPr lang="uk-UA" dirty="0" err="1" smtClean="0"/>
              <a:t>lange</a:t>
            </a:r>
            <a:r>
              <a:rPr lang="uk-UA" dirty="0" smtClean="0"/>
              <a:t> </a:t>
            </a:r>
            <a:r>
              <a:rPr lang="uk-UA" dirty="0" err="1" smtClean="0"/>
              <a:t>braune</a:t>
            </a:r>
            <a:r>
              <a:rPr lang="uk-UA" dirty="0" smtClean="0"/>
              <a:t>  </a:t>
            </a:r>
            <a:r>
              <a:rPr lang="en-US" dirty="0" smtClean="0"/>
              <a:t>_____________</a:t>
            </a:r>
            <a:r>
              <a:rPr lang="uk-UA" dirty="0" smtClean="0"/>
              <a:t> </a:t>
            </a:r>
            <a:r>
              <a:rPr lang="uk-UA" dirty="0" err="1" smtClean="0"/>
              <a:t>und</a:t>
            </a:r>
            <a:r>
              <a:rPr lang="uk-UA" dirty="0" smtClean="0"/>
              <a:t> </a:t>
            </a:r>
            <a:r>
              <a:rPr lang="uk-UA" dirty="0" err="1" smtClean="0"/>
              <a:t>grüne</a:t>
            </a:r>
            <a:r>
              <a:rPr lang="uk-UA" dirty="0" smtClean="0"/>
              <a:t> </a:t>
            </a:r>
            <a:r>
              <a:rPr lang="en-US" dirty="0" smtClean="0"/>
              <a:t>_____________</a:t>
            </a:r>
            <a:r>
              <a:rPr lang="uk-UA" dirty="0" smtClean="0"/>
              <a:t>. </a:t>
            </a:r>
            <a:r>
              <a:rPr lang="uk-UA" dirty="0" err="1" smtClean="0"/>
              <a:t>Du</a:t>
            </a:r>
            <a:r>
              <a:rPr lang="uk-UA" dirty="0" smtClean="0"/>
              <a:t> </a:t>
            </a:r>
            <a:r>
              <a:rPr lang="en-US" dirty="0" smtClean="0"/>
              <a:t>________</a:t>
            </a:r>
            <a:r>
              <a:rPr lang="uk-UA" dirty="0" smtClean="0"/>
              <a:t> </a:t>
            </a:r>
            <a:r>
              <a:rPr lang="uk-UA" dirty="0" err="1" smtClean="0"/>
              <a:t>gern</a:t>
            </a:r>
            <a:r>
              <a:rPr lang="uk-UA" dirty="0" smtClean="0"/>
              <a:t> </a:t>
            </a:r>
            <a:r>
              <a:rPr lang="uk-UA" dirty="0" err="1" smtClean="0"/>
              <a:t>und</a:t>
            </a:r>
            <a:r>
              <a:rPr lang="uk-UA" dirty="0" smtClean="0"/>
              <a:t> </a:t>
            </a:r>
            <a:r>
              <a:rPr lang="uk-UA" dirty="0" err="1" smtClean="0"/>
              <a:t>liebst</a:t>
            </a:r>
            <a:r>
              <a:rPr lang="uk-UA" dirty="0" smtClean="0"/>
              <a:t> </a:t>
            </a:r>
            <a:r>
              <a:rPr lang="uk-UA" dirty="0" err="1" smtClean="0"/>
              <a:t>klassische</a:t>
            </a:r>
            <a:r>
              <a:rPr lang="uk-UA" dirty="0" smtClean="0"/>
              <a:t> </a:t>
            </a:r>
            <a:r>
              <a:rPr lang="en-US" dirty="0" smtClean="0"/>
              <a:t>__________________</a:t>
            </a:r>
            <a:r>
              <a:rPr lang="uk-UA" dirty="0" smtClean="0"/>
              <a:t>.  </a:t>
            </a:r>
            <a:r>
              <a:rPr lang="uk-UA" dirty="0" err="1" smtClean="0"/>
              <a:t>Möchtest</a:t>
            </a:r>
            <a:r>
              <a:rPr lang="uk-UA" dirty="0" smtClean="0"/>
              <a:t> </a:t>
            </a:r>
            <a:r>
              <a:rPr lang="uk-UA" dirty="0" err="1" smtClean="0"/>
              <a:t>du</a:t>
            </a:r>
            <a:r>
              <a:rPr lang="uk-UA" dirty="0" smtClean="0"/>
              <a:t> </a:t>
            </a:r>
            <a:r>
              <a:rPr lang="uk-UA" dirty="0" err="1" smtClean="0"/>
              <a:t>mit</a:t>
            </a:r>
            <a:r>
              <a:rPr lang="uk-UA" dirty="0" smtClean="0"/>
              <a:t> </a:t>
            </a:r>
            <a:r>
              <a:rPr lang="uk-UA" dirty="0" err="1" smtClean="0"/>
              <a:t>mir</a:t>
            </a:r>
            <a:r>
              <a:rPr lang="uk-UA" dirty="0" smtClean="0"/>
              <a:t> </a:t>
            </a:r>
            <a:r>
              <a:rPr lang="uk-UA" dirty="0" err="1" smtClean="0"/>
              <a:t>Konzerte</a:t>
            </a:r>
            <a:r>
              <a:rPr lang="uk-UA" dirty="0" smtClean="0"/>
              <a:t> </a:t>
            </a:r>
            <a:r>
              <a:rPr lang="en-US" dirty="0" smtClean="0"/>
              <a:t>___________________</a:t>
            </a:r>
            <a:r>
              <a:rPr lang="uk-UA" dirty="0" smtClean="0"/>
              <a:t> </a:t>
            </a:r>
            <a:r>
              <a:rPr lang="uk-UA" dirty="0" err="1" smtClean="0"/>
              <a:t>und</a:t>
            </a:r>
            <a:r>
              <a:rPr lang="uk-UA" dirty="0" smtClean="0"/>
              <a:t> </a:t>
            </a:r>
            <a:r>
              <a:rPr lang="uk-UA" dirty="0" err="1" smtClean="0"/>
              <a:t>über</a:t>
            </a:r>
            <a:r>
              <a:rPr lang="uk-UA" dirty="0" smtClean="0"/>
              <a:t> </a:t>
            </a:r>
            <a:r>
              <a:rPr lang="uk-UA" dirty="0" err="1" smtClean="0"/>
              <a:t>Literatur</a:t>
            </a:r>
            <a:r>
              <a:rPr lang="uk-UA" dirty="0" smtClean="0"/>
              <a:t>  </a:t>
            </a:r>
            <a:r>
              <a:rPr lang="en-US" dirty="0" smtClean="0"/>
              <a:t>_________</a:t>
            </a:r>
            <a:r>
              <a:rPr lang="uk-UA" dirty="0" smtClean="0"/>
              <a:t>? </a:t>
            </a:r>
            <a:r>
              <a:rPr lang="uk-UA" dirty="0" err="1" smtClean="0"/>
              <a:t>Ich</a:t>
            </a:r>
            <a:r>
              <a:rPr lang="uk-UA" dirty="0" smtClean="0"/>
              <a:t>  </a:t>
            </a:r>
            <a:r>
              <a:rPr lang="en-US" dirty="0" smtClean="0"/>
              <a:t>___________</a:t>
            </a:r>
            <a:r>
              <a:rPr lang="uk-UA" dirty="0" smtClean="0"/>
              <a:t>50 </a:t>
            </a:r>
            <a:r>
              <a:rPr lang="uk-UA" dirty="0" err="1" smtClean="0"/>
              <a:t>Jahre</a:t>
            </a:r>
            <a:r>
              <a:rPr lang="uk-UA" dirty="0" smtClean="0"/>
              <a:t> </a:t>
            </a:r>
            <a:r>
              <a:rPr lang="uk-UA" dirty="0" err="1" smtClean="0"/>
              <a:t>alt</a:t>
            </a:r>
            <a:r>
              <a:rPr lang="uk-UA" dirty="0" smtClean="0"/>
              <a:t>, </a:t>
            </a:r>
            <a:r>
              <a:rPr lang="uk-UA" dirty="0" err="1" smtClean="0"/>
              <a:t>sportlich</a:t>
            </a:r>
            <a:r>
              <a:rPr lang="uk-UA" dirty="0" smtClean="0"/>
              <a:t> </a:t>
            </a:r>
            <a:r>
              <a:rPr lang="uk-UA" dirty="0" err="1" smtClean="0"/>
              <a:t>und</a:t>
            </a:r>
            <a:r>
              <a:rPr lang="uk-UA" dirty="0" smtClean="0"/>
              <a:t> </a:t>
            </a:r>
            <a:r>
              <a:rPr lang="uk-UA" dirty="0" err="1" smtClean="0"/>
              <a:t>ein</a:t>
            </a:r>
            <a:r>
              <a:rPr lang="uk-UA" dirty="0" smtClean="0"/>
              <a:t>  </a:t>
            </a:r>
            <a:r>
              <a:rPr lang="uk-UA" dirty="0" err="1" smtClean="0"/>
              <a:t>Typ</a:t>
            </a:r>
            <a:r>
              <a:rPr lang="uk-UA" dirty="0" smtClean="0"/>
              <a:t> </a:t>
            </a:r>
            <a:r>
              <a:rPr lang="en-US" dirty="0" smtClean="0"/>
              <a:t>___________</a:t>
            </a:r>
            <a:r>
              <a:rPr lang="uk-UA" dirty="0" smtClean="0"/>
              <a:t> </a:t>
            </a:r>
            <a:r>
              <a:rPr lang="uk-UA" dirty="0" err="1" smtClean="0"/>
              <a:t>mit</a:t>
            </a:r>
            <a:r>
              <a:rPr lang="uk-UA" dirty="0" smtClean="0"/>
              <a:t> </a:t>
            </a:r>
            <a:r>
              <a:rPr lang="uk-UA" dirty="0" err="1" smtClean="0"/>
              <a:t>schwarzen</a:t>
            </a:r>
            <a:r>
              <a:rPr lang="uk-UA" dirty="0" smtClean="0"/>
              <a:t> </a:t>
            </a:r>
            <a:r>
              <a:rPr lang="uk-UA" dirty="0" err="1" smtClean="0"/>
              <a:t>Haaren</a:t>
            </a:r>
            <a:r>
              <a:rPr lang="uk-UA" dirty="0" smtClean="0"/>
              <a:t> </a:t>
            </a:r>
            <a:r>
              <a:rPr lang="uk-UA" dirty="0" err="1" smtClean="0"/>
              <a:t>und</a:t>
            </a:r>
            <a:r>
              <a:rPr lang="uk-UA" dirty="0" smtClean="0"/>
              <a:t>  </a:t>
            </a:r>
            <a:r>
              <a:rPr lang="en-US" dirty="0" smtClean="0"/>
              <a:t>________________</a:t>
            </a:r>
            <a:r>
              <a:rPr lang="uk-UA" dirty="0" err="1" smtClean="0"/>
              <a:t>Augen</a:t>
            </a:r>
            <a:r>
              <a:rPr lang="uk-UA" dirty="0" smtClean="0"/>
              <a:t>. </a:t>
            </a:r>
            <a:r>
              <a:rPr lang="uk-UA" dirty="0" err="1" smtClean="0"/>
              <a:t>Ich</a:t>
            </a:r>
            <a:r>
              <a:rPr lang="uk-UA" dirty="0" smtClean="0"/>
              <a:t>  </a:t>
            </a:r>
            <a:r>
              <a:rPr lang="uk-UA" dirty="0" err="1" smtClean="0"/>
              <a:t>mich</a:t>
            </a:r>
            <a:r>
              <a:rPr lang="uk-UA" dirty="0" smtClean="0"/>
              <a:t> </a:t>
            </a:r>
            <a:r>
              <a:rPr lang="uk-UA" dirty="0" err="1" smtClean="0"/>
              <a:t>auf</a:t>
            </a:r>
            <a:r>
              <a:rPr lang="uk-UA" dirty="0" smtClean="0"/>
              <a:t> </a:t>
            </a:r>
            <a:r>
              <a:rPr lang="uk-UA" dirty="0" err="1" smtClean="0"/>
              <a:t>einen</a:t>
            </a:r>
            <a:r>
              <a:rPr lang="uk-UA" dirty="0" smtClean="0"/>
              <a:t>  </a:t>
            </a:r>
            <a:r>
              <a:rPr lang="uk-UA" dirty="0" err="1" smtClean="0"/>
              <a:t>Brief</a:t>
            </a:r>
            <a:r>
              <a:rPr lang="uk-UA" dirty="0" smtClean="0"/>
              <a:t> </a:t>
            </a:r>
            <a:r>
              <a:rPr lang="uk-UA" dirty="0" err="1" smtClean="0"/>
              <a:t>von</a:t>
            </a:r>
            <a:r>
              <a:rPr lang="uk-UA" dirty="0" smtClean="0"/>
              <a:t> </a:t>
            </a:r>
            <a:r>
              <a:rPr lang="uk-UA" dirty="0" err="1" smtClean="0"/>
              <a:t>dir</a:t>
            </a:r>
            <a:r>
              <a:rPr lang="uk-UA" dirty="0" smtClean="0"/>
              <a:t>!</a:t>
            </a:r>
          </a:p>
          <a:p>
            <a:r>
              <a:rPr lang="en-US" dirty="0" smtClean="0"/>
              <a:t> </a:t>
            </a:r>
            <a:endParaRPr lang="uk-UA" dirty="0" smtClean="0"/>
          </a:p>
          <a:p>
            <a:r>
              <a:rPr lang="en-US" dirty="0" err="1" smtClean="0"/>
              <a:t>braunen</a:t>
            </a:r>
            <a:r>
              <a:rPr lang="en-US" dirty="0" smtClean="0"/>
              <a:t> • </a:t>
            </a:r>
            <a:r>
              <a:rPr lang="en-US" dirty="0" err="1" smtClean="0"/>
              <a:t>Musik</a:t>
            </a:r>
            <a:r>
              <a:rPr lang="en-US" dirty="0" smtClean="0"/>
              <a:t> • </a:t>
            </a:r>
            <a:r>
              <a:rPr lang="en-US" dirty="0" err="1" smtClean="0"/>
              <a:t>sucht</a:t>
            </a:r>
            <a:r>
              <a:rPr lang="en-US" dirty="0" smtClean="0"/>
              <a:t> • </a:t>
            </a:r>
            <a:r>
              <a:rPr lang="en-US" dirty="0" err="1" smtClean="0"/>
              <a:t>freue</a:t>
            </a:r>
            <a:r>
              <a:rPr lang="en-US" dirty="0" smtClean="0"/>
              <a:t> • </a:t>
            </a:r>
            <a:r>
              <a:rPr lang="en-US" dirty="0" err="1" smtClean="0"/>
              <a:t>besuchen</a:t>
            </a:r>
            <a:r>
              <a:rPr lang="en-US" dirty="0" smtClean="0"/>
              <a:t> • </a:t>
            </a:r>
            <a:r>
              <a:rPr lang="en-US" dirty="0" err="1" smtClean="0"/>
              <a:t>groß</a:t>
            </a:r>
            <a:r>
              <a:rPr lang="en-US" dirty="0" smtClean="0"/>
              <a:t> • </a:t>
            </a:r>
            <a:r>
              <a:rPr lang="en-US" dirty="0" err="1" smtClean="0"/>
              <a:t>sprechen</a:t>
            </a:r>
            <a:r>
              <a:rPr lang="en-US" dirty="0" smtClean="0"/>
              <a:t> • </a:t>
            </a:r>
            <a:r>
              <a:rPr lang="en-US" dirty="0" err="1" smtClean="0"/>
              <a:t>Haare</a:t>
            </a:r>
            <a:r>
              <a:rPr lang="en-US" dirty="0" smtClean="0"/>
              <a:t> • </a:t>
            </a:r>
            <a:r>
              <a:rPr lang="en-US" dirty="0" err="1" smtClean="0"/>
              <a:t>liest</a:t>
            </a:r>
            <a:r>
              <a:rPr lang="en-US" dirty="0" smtClean="0"/>
              <a:t> • bin • </a:t>
            </a:r>
            <a:r>
              <a:rPr lang="en-US" dirty="0" err="1" smtClean="0"/>
              <a:t>Augen</a:t>
            </a:r>
            <a:r>
              <a:rPr lang="en-US" dirty="0" smtClean="0"/>
              <a:t> • </a:t>
            </a:r>
            <a:r>
              <a:rPr lang="en-US" dirty="0" err="1" smtClean="0"/>
              <a:t>dunkler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Hübsche</a:t>
            </a:r>
            <a:r>
              <a:rPr lang="en-US" dirty="0" smtClean="0"/>
              <a:t>,______________  und </a:t>
            </a:r>
            <a:r>
              <a:rPr lang="en-US" dirty="0" err="1" smtClean="0"/>
              <a:t>fröhliche</a:t>
            </a:r>
            <a:r>
              <a:rPr lang="en-US" dirty="0" smtClean="0"/>
              <a:t> 30-Jährige </a:t>
            </a:r>
            <a:r>
              <a:rPr lang="en-US" dirty="0" err="1" smtClean="0"/>
              <a:t>sucht</a:t>
            </a:r>
            <a:r>
              <a:rPr lang="en-US" dirty="0" smtClean="0"/>
              <a:t> </a:t>
            </a:r>
            <a:r>
              <a:rPr lang="en-US" dirty="0" err="1" smtClean="0"/>
              <a:t>Lebenspartner</a:t>
            </a:r>
            <a:r>
              <a:rPr lang="en-US" dirty="0" smtClean="0"/>
              <a:t>! </a:t>
            </a:r>
            <a:r>
              <a:rPr lang="en-US" dirty="0" err="1" smtClean="0"/>
              <a:t>Ich</a:t>
            </a:r>
            <a:r>
              <a:rPr lang="en-US" dirty="0" smtClean="0"/>
              <a:t>  </a:t>
            </a:r>
            <a:r>
              <a:rPr lang="en-US" dirty="0" err="1" smtClean="0"/>
              <a:t>mache</a:t>
            </a:r>
            <a:r>
              <a:rPr lang="en-US" dirty="0" smtClean="0"/>
              <a:t>______________  Sport, </a:t>
            </a:r>
            <a:r>
              <a:rPr lang="en-US" dirty="0" err="1" smtClean="0"/>
              <a:t>liebe</a:t>
            </a:r>
            <a:r>
              <a:rPr lang="en-US" dirty="0" smtClean="0"/>
              <a:t> </a:t>
            </a:r>
            <a:r>
              <a:rPr lang="en-US" dirty="0" err="1" smtClean="0"/>
              <a:t>Bergsteigen</a:t>
            </a:r>
            <a:r>
              <a:rPr lang="en-US" dirty="0" smtClean="0"/>
              <a:t> und ________________ und </a:t>
            </a:r>
            <a:r>
              <a:rPr lang="en-US" dirty="0" err="1" smtClean="0"/>
              <a:t>möchte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 </a:t>
            </a:r>
            <a:r>
              <a:rPr lang="en-US" dirty="0" err="1" smtClean="0"/>
              <a:t>einem</a:t>
            </a:r>
            <a:r>
              <a:rPr lang="en-US" dirty="0" smtClean="0"/>
              <a:t> </a:t>
            </a:r>
            <a:r>
              <a:rPr lang="en-US" dirty="0" err="1" smtClean="0"/>
              <a:t>netten</a:t>
            </a:r>
            <a:r>
              <a:rPr lang="en-US" dirty="0" smtClean="0"/>
              <a:t> Mann ________________ und das </a:t>
            </a:r>
            <a:r>
              <a:rPr lang="en-US" dirty="0" err="1" smtClean="0"/>
              <a:t>Leben</a:t>
            </a:r>
            <a:r>
              <a:rPr lang="en-US" dirty="0" smtClean="0"/>
              <a:t> ___________________. Du _____________Kinder und </a:t>
            </a:r>
            <a:r>
              <a:rPr lang="en-US" dirty="0" err="1" smtClean="0"/>
              <a:t>Tiere</a:t>
            </a:r>
            <a:r>
              <a:rPr lang="en-US" dirty="0" smtClean="0"/>
              <a:t>, </a:t>
            </a:r>
            <a:r>
              <a:rPr lang="en-US" dirty="0" err="1" smtClean="0"/>
              <a:t>bist</a:t>
            </a:r>
            <a:r>
              <a:rPr lang="en-US" dirty="0" smtClean="0"/>
              <a:t> __________________ und </a:t>
            </a:r>
            <a:r>
              <a:rPr lang="en-US" dirty="0" err="1" smtClean="0"/>
              <a:t>schlank</a:t>
            </a:r>
            <a:r>
              <a:rPr lang="en-US" dirty="0" smtClean="0"/>
              <a:t>, ________________________ Sport und das </a:t>
            </a:r>
            <a:r>
              <a:rPr lang="en-US" dirty="0" err="1" smtClean="0"/>
              <a:t>Leben</a:t>
            </a:r>
            <a:r>
              <a:rPr lang="en-US" dirty="0" smtClean="0"/>
              <a:t>?   </a:t>
            </a:r>
            <a:r>
              <a:rPr lang="en-US" dirty="0" err="1" smtClean="0"/>
              <a:t>mich</a:t>
            </a:r>
            <a:r>
              <a:rPr lang="en-US" dirty="0" smtClean="0"/>
              <a:t> an!</a:t>
            </a:r>
            <a:endParaRPr lang="uk-UA" dirty="0" smtClean="0"/>
          </a:p>
          <a:p>
            <a:r>
              <a:rPr lang="en-US" dirty="0" err="1" smtClean="0"/>
              <a:t>Ruf</a:t>
            </a:r>
            <a:r>
              <a:rPr lang="en-US" dirty="0" smtClean="0"/>
              <a:t> • </a:t>
            </a:r>
            <a:r>
              <a:rPr lang="en-US" dirty="0" err="1" smtClean="0"/>
              <a:t>schlanke</a:t>
            </a:r>
            <a:r>
              <a:rPr lang="en-US" dirty="0" smtClean="0"/>
              <a:t> • </a:t>
            </a:r>
            <a:r>
              <a:rPr lang="en-US" dirty="0" err="1" smtClean="0"/>
              <a:t>groß</a:t>
            </a:r>
            <a:r>
              <a:rPr lang="en-US" dirty="0" smtClean="0"/>
              <a:t> • </a:t>
            </a:r>
            <a:r>
              <a:rPr lang="en-US" dirty="0" err="1" smtClean="0"/>
              <a:t>Wandern</a:t>
            </a:r>
            <a:r>
              <a:rPr lang="en-US" dirty="0" smtClean="0"/>
              <a:t> • </a:t>
            </a:r>
            <a:r>
              <a:rPr lang="en-US" dirty="0" err="1" smtClean="0"/>
              <a:t>genießen</a:t>
            </a:r>
            <a:r>
              <a:rPr lang="en-US" dirty="0" smtClean="0"/>
              <a:t> • </a:t>
            </a:r>
            <a:r>
              <a:rPr lang="en-US" dirty="0" err="1" smtClean="0"/>
              <a:t>liebst</a:t>
            </a:r>
            <a:r>
              <a:rPr lang="en-US" dirty="0" smtClean="0"/>
              <a:t> • </a:t>
            </a:r>
            <a:r>
              <a:rPr lang="en-US" dirty="0" err="1" smtClean="0"/>
              <a:t>gern</a:t>
            </a:r>
            <a:r>
              <a:rPr lang="en-US" dirty="0" smtClean="0"/>
              <a:t> • </a:t>
            </a:r>
            <a:r>
              <a:rPr lang="en-US" dirty="0" err="1" smtClean="0"/>
              <a:t>lachen</a:t>
            </a:r>
            <a:r>
              <a:rPr lang="en-US" dirty="0" smtClean="0"/>
              <a:t> • </a:t>
            </a:r>
            <a:r>
              <a:rPr lang="en-US" dirty="0" err="1" smtClean="0"/>
              <a:t>magst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 u </a:t>
            </a:r>
            <a:r>
              <a:rPr lang="en-US" dirty="0" err="1" smtClean="0"/>
              <a:t>bist</a:t>
            </a:r>
            <a:r>
              <a:rPr lang="en-US" dirty="0" smtClean="0"/>
              <a:t> </a:t>
            </a:r>
            <a:r>
              <a:rPr lang="uk-UA" dirty="0" smtClean="0"/>
              <a:t>________________</a:t>
            </a:r>
            <a:r>
              <a:rPr lang="en-US" dirty="0" smtClean="0"/>
              <a:t> 40 und 60 </a:t>
            </a:r>
            <a:r>
              <a:rPr lang="en-US" dirty="0" err="1" smtClean="0"/>
              <a:t>Jahre</a:t>
            </a:r>
            <a:r>
              <a:rPr lang="en-US" dirty="0" smtClean="0"/>
              <a:t> alt, </a:t>
            </a:r>
            <a:r>
              <a:rPr lang="en-US" dirty="0" err="1" smtClean="0"/>
              <a:t>klein</a:t>
            </a:r>
            <a:r>
              <a:rPr lang="uk-UA" dirty="0" smtClean="0"/>
              <a:t>________</a:t>
            </a:r>
            <a:r>
              <a:rPr lang="en-US" dirty="0" smtClean="0"/>
              <a:t> und  </a:t>
            </a:r>
            <a:r>
              <a:rPr lang="en-US" dirty="0" err="1" smtClean="0"/>
              <a:t>und</a:t>
            </a:r>
            <a:r>
              <a:rPr lang="en-US" dirty="0" smtClean="0"/>
              <a:t> </a:t>
            </a:r>
            <a:r>
              <a:rPr lang="en-US" dirty="0" err="1" smtClean="0"/>
              <a:t>isst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?  Du </a:t>
            </a:r>
            <a:r>
              <a:rPr lang="en-US" dirty="0" err="1" smtClean="0"/>
              <a:t>magst</a:t>
            </a:r>
            <a:r>
              <a:rPr lang="en-US" dirty="0" smtClean="0"/>
              <a:t> </a:t>
            </a:r>
            <a:r>
              <a:rPr lang="en-US" dirty="0" err="1" smtClean="0"/>
              <a:t>keine</a:t>
            </a:r>
            <a:r>
              <a:rPr lang="en-US" dirty="0" smtClean="0"/>
              <a:t> </a:t>
            </a:r>
            <a:r>
              <a:rPr lang="uk-UA" dirty="0" smtClean="0"/>
              <a:t>_______________</a:t>
            </a:r>
            <a:r>
              <a:rPr lang="en-US" dirty="0" smtClean="0"/>
              <a:t>? </a:t>
            </a:r>
            <a:r>
              <a:rPr lang="en-US" dirty="0" err="1" smtClean="0"/>
              <a:t>Dann</a:t>
            </a:r>
            <a:r>
              <a:rPr lang="en-US" dirty="0" smtClean="0"/>
              <a:t>  </a:t>
            </a:r>
            <a:r>
              <a:rPr lang="uk-UA" dirty="0" smtClean="0"/>
              <a:t>___________ </a:t>
            </a:r>
            <a:r>
              <a:rPr lang="en-US" dirty="0" smtClean="0"/>
              <a:t>du gut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mir</a:t>
            </a:r>
            <a:r>
              <a:rPr lang="en-US" dirty="0" smtClean="0"/>
              <a:t>!  </a:t>
            </a:r>
            <a:r>
              <a:rPr lang="en-US" dirty="0" err="1" smtClean="0"/>
              <a:t>Ich</a:t>
            </a:r>
            <a:r>
              <a:rPr lang="en-US" dirty="0" smtClean="0"/>
              <a:t>  </a:t>
            </a:r>
            <a:r>
              <a:rPr lang="uk-UA" dirty="0" smtClean="0"/>
              <a:t>_____________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dich</a:t>
            </a:r>
            <a:r>
              <a:rPr lang="en-US" dirty="0" smtClean="0"/>
              <a:t> und </a:t>
            </a:r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sitzen</a:t>
            </a:r>
            <a:r>
              <a:rPr lang="en-US" dirty="0" smtClean="0"/>
              <a:t> am </a:t>
            </a:r>
            <a:r>
              <a:rPr lang="en-US" dirty="0" err="1" smtClean="0"/>
              <a:t>Abend</a:t>
            </a:r>
            <a:r>
              <a:rPr lang="en-US" dirty="0" smtClean="0"/>
              <a:t>  </a:t>
            </a:r>
            <a:r>
              <a:rPr lang="uk-UA" dirty="0" smtClean="0"/>
              <a:t>_____________</a:t>
            </a:r>
            <a:r>
              <a:rPr lang="en-US" dirty="0" smtClean="0"/>
              <a:t>auf </a:t>
            </a:r>
            <a:r>
              <a:rPr lang="en-US" dirty="0" err="1" smtClean="0"/>
              <a:t>dem</a:t>
            </a:r>
            <a:r>
              <a:rPr lang="en-US" dirty="0" smtClean="0"/>
              <a:t> Sofa. 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uk-UA" dirty="0" smtClean="0"/>
              <a:t>__________________</a:t>
            </a:r>
            <a:r>
              <a:rPr lang="en-US" dirty="0" smtClean="0"/>
              <a:t> </a:t>
            </a:r>
            <a:r>
              <a:rPr lang="en-US" dirty="0" err="1" smtClean="0"/>
              <a:t>deine</a:t>
            </a:r>
            <a:r>
              <a:rPr lang="en-US" dirty="0" smtClean="0"/>
              <a:t> </a:t>
            </a:r>
            <a:r>
              <a:rPr lang="en-US" dirty="0" err="1" smtClean="0"/>
              <a:t>Traumfrau</a:t>
            </a:r>
            <a:r>
              <a:rPr lang="en-US" dirty="0" smtClean="0"/>
              <a:t> </a:t>
            </a:r>
            <a:r>
              <a:rPr lang="en-US" dirty="0" err="1" smtClean="0"/>
              <a:t>sein</a:t>
            </a:r>
            <a:r>
              <a:rPr lang="en-US" dirty="0" smtClean="0"/>
              <a:t>!</a:t>
            </a:r>
            <a:endParaRPr lang="pl-PL" dirty="0" smtClean="0"/>
          </a:p>
          <a:p>
            <a:endParaRPr lang="uk-UA" dirty="0" smtClean="0"/>
          </a:p>
          <a:p>
            <a:r>
              <a:rPr lang="en-US" dirty="0" err="1" smtClean="0"/>
              <a:t>Fitnessstudios</a:t>
            </a:r>
            <a:r>
              <a:rPr lang="en-US" dirty="0" smtClean="0"/>
              <a:t> • dick • </a:t>
            </a:r>
            <a:r>
              <a:rPr lang="en-US" dirty="0" err="1" smtClean="0"/>
              <a:t>gemütlich</a:t>
            </a:r>
            <a:r>
              <a:rPr lang="en-US" dirty="0" smtClean="0"/>
              <a:t> • </a:t>
            </a:r>
            <a:r>
              <a:rPr lang="en-US" dirty="0" err="1" smtClean="0"/>
              <a:t>zwischen</a:t>
            </a:r>
            <a:r>
              <a:rPr lang="en-US" dirty="0" smtClean="0"/>
              <a:t> • </a:t>
            </a:r>
            <a:r>
              <a:rPr lang="en-US" dirty="0" err="1" smtClean="0"/>
              <a:t>möchte</a:t>
            </a:r>
            <a:r>
              <a:rPr lang="en-US" dirty="0" smtClean="0"/>
              <a:t> • </a:t>
            </a:r>
            <a:r>
              <a:rPr lang="en-US" dirty="0" err="1" smtClean="0"/>
              <a:t>passt</a:t>
            </a:r>
            <a:r>
              <a:rPr lang="en-US" dirty="0" smtClean="0"/>
              <a:t> • </a:t>
            </a:r>
            <a:r>
              <a:rPr lang="en-US" dirty="0" err="1" smtClean="0"/>
              <a:t>koche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04516" y="207841"/>
            <a:ext cx="3433689" cy="4351338"/>
          </a:xfrm>
        </p:spPr>
        <p:txBody>
          <a:bodyPr>
            <a:normAutofit lnSpcReduction="10000"/>
          </a:bodyPr>
          <a:lstStyle/>
          <a:p>
            <a:r>
              <a:rPr lang="de-DE" b="1" i="1" u="sng" dirty="0" smtClean="0"/>
              <a:t>Übung 11 </a:t>
            </a:r>
            <a:r>
              <a:rPr lang="de-DE" b="1" dirty="0" smtClean="0"/>
              <a:t>:</a:t>
            </a:r>
            <a:r>
              <a:rPr lang="de-DE" dirty="0" smtClean="0"/>
              <a:t>  Ergänzen Sie das passende Adjektiv! </a:t>
            </a:r>
            <a:endParaRPr lang="uk-UA" dirty="0" smtClean="0"/>
          </a:p>
          <a:p>
            <a:r>
              <a:rPr lang="de-DE" dirty="0" smtClean="0"/>
              <a:t>nervös- gefährlich- pünktlich- dick- müde- arm- traurig- sparsam- bescheiden- humorvoll- faul- intelligent- attraktiv- langweilig- schüchtern-</a:t>
            </a:r>
            <a:endParaRPr lang="uk-UA" dirty="0" smtClean="0"/>
          </a:p>
          <a:p>
            <a:pPr>
              <a:buNone/>
            </a:pPr>
            <a:endParaRPr lang="uk-UA" dirty="0" smtClean="0"/>
          </a:p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393895" y="1772529"/>
            <a:ext cx="69916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400" dirty="0" smtClean="0"/>
              <a:t>Monika ist 1.60 Meter groß und wiegt über 80 Kilos. Sie ist zu...............................</a:t>
            </a:r>
          </a:p>
          <a:p>
            <a:pPr lvl="0"/>
            <a:endParaRPr lang="uk-UA" sz="2400" dirty="0" smtClean="0"/>
          </a:p>
          <a:p>
            <a:pPr lvl="0"/>
            <a:r>
              <a:rPr lang="de-DE" sz="2400" dirty="0" smtClean="0"/>
              <a:t>Kinder dürfen nicht mit Medikamente spielen. Das ist sehr...................................</a:t>
            </a:r>
          </a:p>
          <a:p>
            <a:pPr lvl="0"/>
            <a:endParaRPr lang="uk-UA" sz="2400" dirty="0" smtClean="0"/>
          </a:p>
          <a:p>
            <a:pPr lvl="0"/>
            <a:r>
              <a:rPr lang="de-DE" sz="2400" dirty="0" smtClean="0"/>
              <a:t>Heute gehe ich früh ins Bett. Ich habe viel gearbeitet und bin ganz......................</a:t>
            </a:r>
          </a:p>
          <a:p>
            <a:pPr lvl="0"/>
            <a:endParaRPr lang="uk-UA" sz="2400" dirty="0" smtClean="0"/>
          </a:p>
          <a:p>
            <a:pPr lvl="0"/>
            <a:r>
              <a:rPr lang="de-DE" sz="2400" dirty="0" smtClean="0"/>
              <a:t>Hans kommt immer spät ins Büro. Er ist nie..............................</a:t>
            </a:r>
            <a:endParaRPr lang="uk-UA" sz="2400" dirty="0" smtClean="0"/>
          </a:p>
          <a:p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199" y="1505243"/>
            <a:ext cx="6617678" cy="467172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de-DE" dirty="0" smtClean="0"/>
              <a:t>Jörg lacht sehr selten. Meistens sieht er sehr...................................aus.</a:t>
            </a:r>
          </a:p>
          <a:p>
            <a:pPr lvl="0"/>
            <a:endParaRPr lang="uk-UA" dirty="0" smtClean="0"/>
          </a:p>
          <a:p>
            <a:pPr lvl="0"/>
            <a:r>
              <a:rPr lang="de-DE" dirty="0" smtClean="0"/>
              <a:t>Erich hat sehr wenig Geld, er ist..............................aber großherzig.</a:t>
            </a:r>
          </a:p>
          <a:p>
            <a:pPr lvl="0"/>
            <a:endParaRPr lang="uk-UA" dirty="0" smtClean="0"/>
          </a:p>
          <a:p>
            <a:pPr lvl="0"/>
            <a:r>
              <a:rPr lang="de-DE" dirty="0" smtClean="0"/>
              <a:t>Obwohl Herr Meier Minister geworden ist, besucht er weiter seine alten Freunde. Er ist sehr....................................</a:t>
            </a:r>
          </a:p>
          <a:p>
            <a:pPr lvl="0"/>
            <a:endParaRPr lang="uk-UA" dirty="0" smtClean="0"/>
          </a:p>
          <a:p>
            <a:pPr lvl="0"/>
            <a:r>
              <a:rPr lang="de-DE" dirty="0" smtClean="0"/>
              <a:t>Albert regt sich über alles auf. Er ist ziemlich...............................</a:t>
            </a:r>
            <a:endParaRPr lang="uk-UA" dirty="0" smtClean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8004516" y="207841"/>
            <a:ext cx="343368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Übung 11 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Ergänzen Sie das passende Adjektiv! </a:t>
            </a: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nervös- gefährlich- pünktlich- dick- müde- arm- traurig- sparsam- bescheiden- humorvoll- faul- intelligent- attraktiv- langweilig- schüchtern-</a:t>
            </a: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05243"/>
            <a:ext cx="6828692" cy="467172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de-DE" dirty="0" smtClean="0"/>
              <a:t>Meine Mutter gibt wenig Geld aus. Sie ist....................................</a:t>
            </a:r>
          </a:p>
          <a:p>
            <a:pPr lvl="0"/>
            <a:endParaRPr lang="uk-UA" dirty="0" smtClean="0"/>
          </a:p>
          <a:p>
            <a:pPr lvl="0"/>
            <a:r>
              <a:rPr lang="de-DE" dirty="0" smtClean="0"/>
              <a:t>Katia ist sehr schön, sie sieht…………………………aus</a:t>
            </a:r>
          </a:p>
          <a:p>
            <a:pPr lvl="0"/>
            <a:endParaRPr lang="uk-UA" dirty="0" smtClean="0"/>
          </a:p>
          <a:p>
            <a:pPr lvl="0"/>
            <a:r>
              <a:rPr lang="de-DE" dirty="0" smtClean="0"/>
              <a:t>Paul spricht selten in der Klasse und wenn er mit einem Mädchen spricht wird sein Gesicht rot. Ich finde ihn sehr………………………………..</a:t>
            </a:r>
          </a:p>
          <a:p>
            <a:pPr lvl="0"/>
            <a:endParaRPr lang="uk-UA" dirty="0" smtClean="0"/>
          </a:p>
          <a:p>
            <a:pPr lvl="0"/>
            <a:r>
              <a:rPr lang="de-DE" dirty="0" smtClean="0"/>
              <a:t>Aziz hat in Mathe immer gute Noten, er ist ……………………………….</a:t>
            </a:r>
            <a:endParaRPr lang="uk-UA" dirty="0" smtClean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8004516" y="207841"/>
            <a:ext cx="343368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Übung 11 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Ergänzen Sie das passende Adjektiv! </a:t>
            </a: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nervös- gefährlich- pünktlich- dick- müde- arm- traurig- sparsam- bescheiden- humorvoll- faul- intelligent- attraktiv- langweilig- schüchtern-</a:t>
            </a: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05243"/>
            <a:ext cx="5323449" cy="4671720"/>
          </a:xfrm>
        </p:spPr>
        <p:txBody>
          <a:bodyPr>
            <a:normAutofit fontScale="92500"/>
          </a:bodyPr>
          <a:lstStyle/>
          <a:p>
            <a:pPr lvl="0"/>
            <a:r>
              <a:rPr lang="de-DE" dirty="0" smtClean="0"/>
              <a:t>Ich habe den Film von Gestern nicht gesehen, ich habe geschlafen, denn er war……………………………….</a:t>
            </a:r>
          </a:p>
          <a:p>
            <a:pPr lvl="0"/>
            <a:endParaRPr lang="uk-UA" dirty="0" smtClean="0"/>
          </a:p>
          <a:p>
            <a:pPr lvl="0"/>
            <a:r>
              <a:rPr lang="de-DE" dirty="0" smtClean="0"/>
              <a:t>Klaus steht immer spät auf und kommt zur Schule nicht, er ist……………………..</a:t>
            </a:r>
          </a:p>
          <a:p>
            <a:pPr lvl="0"/>
            <a:endParaRPr lang="uk-UA" dirty="0" smtClean="0"/>
          </a:p>
          <a:p>
            <a:pPr lvl="0"/>
            <a:r>
              <a:rPr lang="de-DE" dirty="0" smtClean="0"/>
              <a:t>Adel Imam bringt uns immer zum Lachen, er ist sehr……………………………….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8004516" y="207841"/>
            <a:ext cx="343368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1" i="1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Übung 11 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Ergänzen Sie das passende Adjektiv! </a:t>
            </a: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nervös- gefährlich- pünktlich- dick- müde- arm- traurig- sparsam- bescheiden- humorvoll- faul- intelligent- attraktiv- langweilig- schüchtern-</a:t>
            </a: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 smtClean="0"/>
              <a:t>Übung</a:t>
            </a:r>
            <a:r>
              <a:rPr lang="uk-UA" b="1" dirty="0" smtClean="0"/>
              <a:t> 1: </a:t>
            </a:r>
            <a:r>
              <a:rPr lang="uk-UA" b="1" dirty="0" err="1" smtClean="0"/>
              <a:t>Ergänzen</a:t>
            </a:r>
            <a:r>
              <a:rPr lang="uk-UA" b="1" dirty="0" smtClean="0"/>
              <a:t> </a:t>
            </a:r>
            <a:r>
              <a:rPr lang="uk-UA" b="1" dirty="0" err="1" smtClean="0"/>
              <a:t>Sie</a:t>
            </a:r>
            <a:r>
              <a:rPr lang="uk-UA" b="1" dirty="0" smtClean="0"/>
              <a:t> </a:t>
            </a:r>
            <a:r>
              <a:rPr lang="uk-UA" b="1" dirty="0" err="1" smtClean="0"/>
              <a:t>die</a:t>
            </a:r>
            <a:r>
              <a:rPr lang="uk-UA" b="1" dirty="0" smtClean="0"/>
              <a:t> </a:t>
            </a:r>
            <a:r>
              <a:rPr lang="uk-UA" b="1" dirty="0" err="1" smtClean="0"/>
              <a:t>Körperteile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49108" y="1825625"/>
            <a:ext cx="5304692" cy="4351338"/>
          </a:xfrm>
        </p:spPr>
        <p:txBody>
          <a:bodyPr>
            <a:noAutofit/>
          </a:bodyPr>
          <a:lstStyle/>
          <a:p>
            <a:r>
              <a:rPr lang="uk-UA" sz="3600" dirty="0" smtClean="0"/>
              <a:t>1)  </a:t>
            </a:r>
            <a:r>
              <a:rPr lang="uk-UA" sz="3600" dirty="0" err="1" smtClean="0"/>
              <a:t>der</a:t>
            </a:r>
            <a:r>
              <a:rPr lang="uk-UA" sz="3600" dirty="0" smtClean="0"/>
              <a:t> </a:t>
            </a:r>
            <a:r>
              <a:rPr lang="uk-UA" sz="3600" dirty="0" err="1" smtClean="0"/>
              <a:t>Kopf</a:t>
            </a:r>
            <a:r>
              <a:rPr lang="uk-UA" sz="3600" dirty="0" smtClean="0"/>
              <a:t> 2) </a:t>
            </a:r>
            <a:r>
              <a:rPr lang="uk-UA" sz="3600" dirty="0" err="1" smtClean="0"/>
              <a:t>der</a:t>
            </a:r>
            <a:r>
              <a:rPr lang="uk-UA" sz="3600" dirty="0" smtClean="0"/>
              <a:t> </a:t>
            </a:r>
            <a:r>
              <a:rPr lang="uk-UA" sz="3600" dirty="0" err="1" smtClean="0"/>
              <a:t>Bauch</a:t>
            </a:r>
            <a:r>
              <a:rPr lang="uk-UA" sz="3600" dirty="0" smtClean="0"/>
              <a:t> 3) </a:t>
            </a:r>
            <a:r>
              <a:rPr lang="uk-UA" sz="3600" dirty="0" err="1" smtClean="0"/>
              <a:t>der</a:t>
            </a:r>
            <a:r>
              <a:rPr lang="uk-UA" sz="3600" dirty="0" smtClean="0"/>
              <a:t> </a:t>
            </a:r>
            <a:r>
              <a:rPr lang="uk-UA" sz="3600" dirty="0" err="1" smtClean="0"/>
              <a:t>Arm</a:t>
            </a:r>
            <a:r>
              <a:rPr lang="uk-UA" sz="3600" dirty="0" smtClean="0"/>
              <a:t> 4) </a:t>
            </a:r>
            <a:r>
              <a:rPr lang="uk-UA" sz="3600" dirty="0" err="1" smtClean="0"/>
              <a:t>der</a:t>
            </a:r>
            <a:r>
              <a:rPr lang="uk-UA" sz="3600" dirty="0" smtClean="0"/>
              <a:t> </a:t>
            </a:r>
            <a:r>
              <a:rPr lang="uk-UA" sz="3600" dirty="0" err="1" smtClean="0"/>
              <a:t>Fuß</a:t>
            </a:r>
            <a:r>
              <a:rPr lang="uk-UA" sz="3600" dirty="0" smtClean="0"/>
              <a:t> 5)  </a:t>
            </a:r>
            <a:r>
              <a:rPr lang="uk-UA" sz="3600" dirty="0" err="1" smtClean="0"/>
              <a:t>das</a:t>
            </a:r>
            <a:r>
              <a:rPr lang="uk-UA" sz="3600" dirty="0" smtClean="0"/>
              <a:t> </a:t>
            </a:r>
            <a:r>
              <a:rPr lang="uk-UA" sz="3600" dirty="0" err="1" smtClean="0"/>
              <a:t>Auge</a:t>
            </a:r>
            <a:r>
              <a:rPr lang="uk-UA" sz="3600" dirty="0" smtClean="0"/>
              <a:t> 6) </a:t>
            </a:r>
            <a:r>
              <a:rPr lang="uk-UA" sz="3600" dirty="0" err="1" smtClean="0"/>
              <a:t>das</a:t>
            </a:r>
            <a:r>
              <a:rPr lang="uk-UA" sz="3600" dirty="0" smtClean="0"/>
              <a:t> </a:t>
            </a:r>
            <a:r>
              <a:rPr lang="uk-UA" sz="3600" dirty="0" err="1" smtClean="0"/>
              <a:t>Ohr</a:t>
            </a:r>
            <a:r>
              <a:rPr lang="uk-UA" sz="3600" dirty="0" smtClean="0"/>
              <a:t> 7) </a:t>
            </a:r>
            <a:r>
              <a:rPr lang="uk-UA" sz="3600" dirty="0" err="1" smtClean="0"/>
              <a:t>die</a:t>
            </a:r>
            <a:r>
              <a:rPr lang="uk-UA" sz="3600" dirty="0" smtClean="0"/>
              <a:t> </a:t>
            </a:r>
            <a:r>
              <a:rPr lang="uk-UA" sz="3600" dirty="0" err="1" smtClean="0"/>
              <a:t>Hand</a:t>
            </a:r>
            <a:r>
              <a:rPr lang="uk-UA" sz="3600" dirty="0" smtClean="0"/>
              <a:t> 8) </a:t>
            </a:r>
            <a:r>
              <a:rPr lang="uk-UA" sz="3600" dirty="0" err="1" smtClean="0"/>
              <a:t>die</a:t>
            </a:r>
            <a:r>
              <a:rPr lang="uk-UA" sz="3600" dirty="0" smtClean="0"/>
              <a:t> </a:t>
            </a:r>
            <a:r>
              <a:rPr lang="uk-UA" sz="3600" dirty="0" err="1" smtClean="0"/>
              <a:t>Nase</a:t>
            </a:r>
            <a:r>
              <a:rPr lang="uk-UA" sz="3600" dirty="0" smtClean="0"/>
              <a:t> 9)  </a:t>
            </a:r>
            <a:r>
              <a:rPr lang="uk-UA" sz="3600" dirty="0" err="1" smtClean="0"/>
              <a:t>der</a:t>
            </a:r>
            <a:r>
              <a:rPr lang="uk-UA" sz="3600" dirty="0" smtClean="0"/>
              <a:t> </a:t>
            </a:r>
            <a:r>
              <a:rPr lang="uk-UA" sz="3600" dirty="0" err="1" smtClean="0"/>
              <a:t>Hals</a:t>
            </a:r>
            <a:r>
              <a:rPr lang="uk-UA" sz="3600" dirty="0" smtClean="0"/>
              <a:t> 10) </a:t>
            </a:r>
            <a:r>
              <a:rPr lang="uk-UA" sz="3600" dirty="0" err="1" smtClean="0"/>
              <a:t>das</a:t>
            </a:r>
            <a:r>
              <a:rPr lang="uk-UA" sz="3600" dirty="0" smtClean="0"/>
              <a:t> </a:t>
            </a:r>
            <a:r>
              <a:rPr lang="uk-UA" sz="3600" dirty="0" err="1" smtClean="0"/>
              <a:t>Knie</a:t>
            </a:r>
            <a:r>
              <a:rPr lang="uk-UA" sz="3600" dirty="0" smtClean="0"/>
              <a:t>   11) </a:t>
            </a:r>
            <a:r>
              <a:rPr lang="uk-UA" sz="3600" dirty="0" err="1" smtClean="0"/>
              <a:t>der</a:t>
            </a:r>
            <a:r>
              <a:rPr lang="uk-UA" sz="3600" dirty="0" smtClean="0"/>
              <a:t> </a:t>
            </a:r>
            <a:r>
              <a:rPr lang="uk-UA" sz="3600" dirty="0" err="1" smtClean="0"/>
              <a:t>Finger</a:t>
            </a:r>
            <a:r>
              <a:rPr lang="uk-UA" sz="3600" dirty="0" smtClean="0"/>
              <a:t> 12) </a:t>
            </a:r>
            <a:r>
              <a:rPr lang="uk-UA" sz="3600" dirty="0" err="1" smtClean="0"/>
              <a:t>die</a:t>
            </a:r>
            <a:r>
              <a:rPr lang="uk-UA" sz="3600" dirty="0" smtClean="0"/>
              <a:t> </a:t>
            </a:r>
            <a:r>
              <a:rPr lang="uk-UA" sz="3600" dirty="0" err="1" smtClean="0"/>
              <a:t>Brust</a:t>
            </a:r>
            <a:r>
              <a:rPr lang="uk-UA" sz="3600" dirty="0" smtClean="0"/>
              <a:t> 13) </a:t>
            </a:r>
            <a:r>
              <a:rPr lang="uk-UA" sz="3600" dirty="0" err="1" smtClean="0"/>
              <a:t>der</a:t>
            </a:r>
            <a:r>
              <a:rPr lang="uk-UA" sz="3600" dirty="0" smtClean="0"/>
              <a:t> </a:t>
            </a:r>
            <a:r>
              <a:rPr lang="uk-UA" sz="3600" dirty="0" err="1" smtClean="0"/>
              <a:t>Rücken</a:t>
            </a:r>
            <a:r>
              <a:rPr lang="uk-UA" sz="3600" dirty="0" smtClean="0"/>
              <a:t> 14) </a:t>
            </a:r>
            <a:r>
              <a:rPr lang="uk-UA" sz="3600" dirty="0" err="1" smtClean="0"/>
              <a:t>das</a:t>
            </a:r>
            <a:r>
              <a:rPr lang="uk-UA" sz="3600" dirty="0" smtClean="0"/>
              <a:t> </a:t>
            </a:r>
            <a:r>
              <a:rPr lang="uk-UA" sz="3600" dirty="0" err="1" smtClean="0"/>
              <a:t>Bein</a:t>
            </a:r>
            <a:r>
              <a:rPr lang="uk-UA" sz="3600" dirty="0" smtClean="0"/>
              <a:t>   15) </a:t>
            </a:r>
            <a:r>
              <a:rPr lang="uk-UA" sz="3600" dirty="0" err="1" smtClean="0"/>
              <a:t>die</a:t>
            </a:r>
            <a:r>
              <a:rPr lang="uk-UA" sz="3600" dirty="0" smtClean="0"/>
              <a:t> </a:t>
            </a:r>
            <a:r>
              <a:rPr lang="uk-UA" sz="3600" dirty="0" err="1" smtClean="0"/>
              <a:t>Zehe</a:t>
            </a:r>
            <a:r>
              <a:rPr lang="uk-UA" sz="3600" dirty="0" smtClean="0"/>
              <a:t> 16) </a:t>
            </a:r>
            <a:r>
              <a:rPr lang="uk-UA" sz="3600" dirty="0" err="1" smtClean="0"/>
              <a:t>das</a:t>
            </a:r>
            <a:r>
              <a:rPr lang="uk-UA" sz="3600" dirty="0" smtClean="0"/>
              <a:t> </a:t>
            </a:r>
            <a:r>
              <a:rPr lang="uk-UA" sz="3600" dirty="0" err="1" smtClean="0"/>
              <a:t>Gesicht</a:t>
            </a:r>
            <a:endParaRPr lang="uk-UA" sz="3600" dirty="0" smtClean="0"/>
          </a:p>
          <a:p>
            <a:endParaRPr lang="uk-UA" sz="36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472" y="1565079"/>
            <a:ext cx="5243195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 smtClean="0"/>
              <a:t>Übung</a:t>
            </a:r>
            <a:r>
              <a:rPr lang="uk-UA" b="1" dirty="0" smtClean="0"/>
              <a:t> 2:  </a:t>
            </a:r>
            <a:r>
              <a:rPr lang="uk-UA" b="1" dirty="0" err="1" smtClean="0"/>
              <a:t>Körperteil</a:t>
            </a:r>
            <a:r>
              <a:rPr lang="uk-UA" b="1" dirty="0" smtClean="0"/>
              <a:t> </a:t>
            </a:r>
            <a:r>
              <a:rPr lang="uk-UA" b="1" dirty="0" err="1" smtClean="0"/>
              <a:t>und</a:t>
            </a:r>
            <a:r>
              <a:rPr lang="uk-UA" b="1" dirty="0" smtClean="0"/>
              <a:t> </a:t>
            </a:r>
            <a:r>
              <a:rPr lang="uk-UA" b="1" dirty="0" err="1" smtClean="0"/>
              <a:t>Artikel</a:t>
            </a:r>
            <a:r>
              <a:rPr lang="uk-UA" b="1" dirty="0" smtClean="0"/>
              <a:t>. </a:t>
            </a:r>
            <a:r>
              <a:rPr lang="uk-UA" b="1" dirty="0" err="1" smtClean="0"/>
              <a:t>Ordnen</a:t>
            </a:r>
            <a:r>
              <a:rPr lang="uk-UA" b="1" dirty="0" smtClean="0"/>
              <a:t> </a:t>
            </a:r>
            <a:r>
              <a:rPr lang="uk-UA" b="1" dirty="0" err="1" smtClean="0"/>
              <a:t>Sie</a:t>
            </a:r>
            <a:r>
              <a:rPr lang="uk-UA" b="1" dirty="0" smtClean="0"/>
              <a:t> </a:t>
            </a:r>
            <a:r>
              <a:rPr lang="uk-UA" b="1" dirty="0" err="1" smtClean="0"/>
              <a:t>zu</a:t>
            </a:r>
            <a:r>
              <a:rPr lang="uk-UA" b="1" dirty="0" smtClean="0"/>
              <a:t>.</a:t>
            </a:r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59987" y="3060952"/>
          <a:ext cx="8539089" cy="267866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846363"/>
                <a:gridCol w="2846363"/>
                <a:gridCol w="2846363"/>
              </a:tblGrid>
              <a:tr h="873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/>
                        <a:t>der</a:t>
                      </a:r>
                      <a:endParaRPr lang="uk-UA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/>
                        <a:t>das</a:t>
                      </a:r>
                      <a:endParaRPr lang="uk-UA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/>
                        <a:t>die</a:t>
                      </a:r>
                      <a:endParaRPr lang="uk-UA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73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/>
                        <a:t>...Kopf....</a:t>
                      </a:r>
                      <a:endParaRPr lang="uk-UA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/>
                        <a:t>...Bein...</a:t>
                      </a:r>
                      <a:endParaRPr lang="uk-UA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/>
                        <a:t>....Nase....</a:t>
                      </a:r>
                      <a:endParaRPr lang="uk-UA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32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3169" y="815926"/>
            <a:ext cx="5298831" cy="1392701"/>
          </a:xfrm>
        </p:spPr>
        <p:txBody>
          <a:bodyPr>
            <a:noAutofit/>
          </a:bodyPr>
          <a:lstStyle/>
          <a:p>
            <a:r>
              <a:rPr lang="uk-UA" sz="2800" b="1" dirty="0" err="1" smtClean="0"/>
              <a:t>Übung</a:t>
            </a:r>
            <a:r>
              <a:rPr lang="uk-UA" sz="2800" b="1" dirty="0" smtClean="0"/>
              <a:t> </a:t>
            </a:r>
            <a:r>
              <a:rPr lang="pl-PL" sz="2800" b="1" dirty="0" smtClean="0"/>
              <a:t>3</a:t>
            </a:r>
            <a:r>
              <a:rPr lang="uk-UA" sz="2800" b="1" dirty="0" smtClean="0"/>
              <a:t>: </a:t>
            </a:r>
            <a:r>
              <a:rPr lang="de-DE" sz="2800" b="1" dirty="0" smtClean="0"/>
              <a:t>Welchen Körperteil benutzt man?</a:t>
            </a:r>
            <a:r>
              <a:rPr lang="de-DE" sz="2800" dirty="0" smtClean="0"/>
              <a:t> 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de-DE" sz="2800" i="1" dirty="0" smtClean="0"/>
              <a:t>Schreiben Sie den Körperteil, den man benutzt </a:t>
            </a:r>
            <a:r>
              <a:rPr lang="de-DE" sz="2800" dirty="0" smtClean="0"/>
              <a:t>(=</a:t>
            </a:r>
            <a:r>
              <a:rPr lang="de-DE" sz="2800" dirty="0" err="1" smtClean="0"/>
              <a:t>uses</a:t>
            </a:r>
            <a:r>
              <a:rPr lang="de-DE" sz="2800" dirty="0" smtClean="0"/>
              <a:t>)</a:t>
            </a:r>
            <a:r>
              <a:rPr lang="de-DE" sz="2800" i="1" dirty="0" smtClean="0"/>
              <a:t>, wenn man die folgenden Verben macht.</a:t>
            </a: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6336" y="2261724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1.sehen:</a:t>
            </a:r>
            <a:r>
              <a:rPr lang="de-DE" u="sng" dirty="0" smtClean="0"/>
              <a:t>                     das Auge                      </a:t>
            </a:r>
            <a:endParaRPr lang="pl-PL" u="sng" dirty="0" smtClean="0"/>
          </a:p>
          <a:p>
            <a:r>
              <a:rPr lang="de-DE" dirty="0" smtClean="0"/>
              <a:t>2.hören:_____________________________________</a:t>
            </a:r>
            <a:endParaRPr lang="pl-PL" dirty="0" smtClean="0"/>
          </a:p>
          <a:p>
            <a:r>
              <a:rPr lang="de-DE" dirty="0" smtClean="0"/>
              <a:t>3.sprechen:_____________________________________</a:t>
            </a:r>
            <a:endParaRPr lang="pl-PL" dirty="0" smtClean="0"/>
          </a:p>
          <a:p>
            <a:r>
              <a:rPr lang="de-DE" dirty="0" smtClean="0"/>
              <a:t>4.laufen:_____________________________________</a:t>
            </a:r>
            <a:endParaRPr lang="pl-PL" dirty="0" smtClean="0"/>
          </a:p>
          <a:p>
            <a:r>
              <a:rPr lang="de-DE" dirty="0" smtClean="0"/>
              <a:t>5.denken:_____________________________________</a:t>
            </a:r>
            <a:endParaRPr lang="pl-PL" dirty="0" smtClean="0"/>
          </a:p>
          <a:p>
            <a:r>
              <a:rPr lang="de-DE" dirty="0" smtClean="0"/>
              <a:t>6.essen:_____________________________________</a:t>
            </a:r>
            <a:endParaRPr lang="pl-PL" dirty="0" smtClean="0"/>
          </a:p>
          <a:p>
            <a:r>
              <a:rPr lang="de-DE" dirty="0" smtClean="0"/>
              <a:t>7.schreiben:_____________________________________</a:t>
            </a:r>
            <a:endParaRPr lang="pl-PL" dirty="0" smtClean="0"/>
          </a:p>
          <a:p>
            <a:r>
              <a:rPr lang="de-DE" dirty="0" smtClean="0"/>
              <a:t>8.küssen:_____________________________________</a:t>
            </a:r>
            <a:endParaRPr lang="pl-PL" dirty="0" smtClean="0"/>
          </a:p>
          <a:p>
            <a:r>
              <a:rPr lang="de-DE" dirty="0" smtClean="0"/>
              <a:t>9.riechen </a:t>
            </a:r>
            <a:r>
              <a:rPr lang="de-DE" i="1" dirty="0" smtClean="0"/>
              <a:t>(=</a:t>
            </a:r>
            <a:r>
              <a:rPr lang="de-DE" i="1" dirty="0" err="1" smtClean="0"/>
              <a:t>to</a:t>
            </a:r>
            <a:r>
              <a:rPr lang="de-DE" i="1" dirty="0" smtClean="0"/>
              <a:t> </a:t>
            </a:r>
            <a:r>
              <a:rPr lang="de-DE" i="1" dirty="0" err="1" smtClean="0"/>
              <a:t>smell</a:t>
            </a:r>
            <a:r>
              <a:rPr lang="de-DE" i="1" dirty="0" smtClean="0"/>
              <a:t>)</a:t>
            </a:r>
            <a:r>
              <a:rPr lang="de-DE" dirty="0" smtClean="0"/>
              <a:t>:_____________________________________</a:t>
            </a:r>
            <a:endParaRPr lang="pl-PL" dirty="0" smtClean="0"/>
          </a:p>
          <a:p>
            <a:r>
              <a:rPr lang="de-DE" dirty="0" smtClean="0"/>
              <a:t>10.spüren </a:t>
            </a:r>
            <a:r>
              <a:rPr lang="de-DE" i="1" dirty="0" smtClean="0"/>
              <a:t>(=</a:t>
            </a:r>
            <a:r>
              <a:rPr lang="de-DE" i="1" dirty="0" err="1" smtClean="0"/>
              <a:t>to</a:t>
            </a:r>
            <a:r>
              <a:rPr lang="de-DE" i="1" dirty="0" smtClean="0"/>
              <a:t> </a:t>
            </a:r>
            <a:r>
              <a:rPr lang="de-DE" i="1" dirty="0" err="1" smtClean="0"/>
              <a:t>touch</a:t>
            </a:r>
            <a:r>
              <a:rPr lang="de-DE" i="1" dirty="0" smtClean="0"/>
              <a:t>, </a:t>
            </a:r>
            <a:r>
              <a:rPr lang="de-DE" i="1" dirty="0" err="1" smtClean="0"/>
              <a:t>feel</a:t>
            </a:r>
            <a:r>
              <a:rPr lang="de-DE" i="1" dirty="0" smtClean="0"/>
              <a:t>)</a:t>
            </a:r>
            <a:r>
              <a:rPr lang="de-DE" dirty="0" smtClean="0"/>
              <a:t>:_____________________________________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996" y="1622442"/>
            <a:ext cx="11217527" cy="1570925"/>
          </a:xfrm>
        </p:spPr>
        <p:txBody>
          <a:bodyPr>
            <a:normAutofit fontScale="90000"/>
          </a:bodyPr>
          <a:lstStyle/>
          <a:p>
            <a:r>
              <a:rPr lang="uk-UA" b="1" dirty="0" err="1" smtClean="0"/>
              <a:t>Übung</a:t>
            </a:r>
            <a:r>
              <a:rPr lang="uk-UA" b="1" dirty="0" smtClean="0"/>
              <a:t> </a:t>
            </a:r>
            <a:r>
              <a:rPr lang="pl-PL" b="1" dirty="0" smtClean="0"/>
              <a:t>4</a:t>
            </a:r>
            <a:r>
              <a:rPr lang="uk-UA" b="1" dirty="0" smtClean="0"/>
              <a:t>:  </a:t>
            </a:r>
            <a:r>
              <a:rPr lang="uk-UA" dirty="0" err="1" smtClean="0"/>
              <a:t>Welche</a:t>
            </a:r>
            <a:r>
              <a:rPr lang="uk-UA" dirty="0" smtClean="0"/>
              <a:t> </a:t>
            </a:r>
            <a:r>
              <a:rPr lang="uk-UA" dirty="0" err="1" smtClean="0"/>
              <a:t>Verben</a:t>
            </a:r>
            <a:r>
              <a:rPr lang="uk-UA" dirty="0" smtClean="0"/>
              <a:t> </a:t>
            </a:r>
            <a:r>
              <a:rPr lang="uk-UA" dirty="0" err="1" smtClean="0"/>
              <a:t>passen</a:t>
            </a:r>
            <a:r>
              <a:rPr lang="uk-UA" dirty="0" smtClean="0"/>
              <a:t> </a:t>
            </a:r>
            <a:r>
              <a:rPr lang="uk-UA" dirty="0" err="1" smtClean="0"/>
              <a:t>zu</a:t>
            </a:r>
            <a:r>
              <a:rPr lang="uk-UA" dirty="0" smtClean="0"/>
              <a:t> </a:t>
            </a:r>
            <a:r>
              <a:rPr lang="uk-UA" dirty="0" err="1" smtClean="0"/>
              <a:t>den</a:t>
            </a:r>
            <a:r>
              <a:rPr lang="uk-UA" dirty="0" smtClean="0"/>
              <a:t> </a:t>
            </a:r>
            <a:r>
              <a:rPr lang="uk-UA" dirty="0" err="1" smtClean="0"/>
              <a:t>Körperteilen</a:t>
            </a:r>
            <a:r>
              <a:rPr lang="uk-UA" dirty="0" smtClean="0"/>
              <a:t>? </a:t>
            </a:r>
            <a:br>
              <a:rPr lang="uk-UA" dirty="0" smtClean="0"/>
            </a:br>
            <a:r>
              <a:rPr lang="uk-UA" dirty="0" err="1" smtClean="0"/>
              <a:t>Tipp</a:t>
            </a:r>
            <a:r>
              <a:rPr lang="uk-UA" dirty="0" smtClean="0"/>
              <a:t>: </a:t>
            </a:r>
            <a:r>
              <a:rPr lang="uk-UA" dirty="0" err="1" smtClean="0"/>
              <a:t>Ordnen</a:t>
            </a:r>
            <a:r>
              <a:rPr lang="uk-UA" dirty="0" smtClean="0"/>
              <a:t> </a:t>
            </a:r>
            <a:r>
              <a:rPr lang="uk-UA" dirty="0" err="1" smtClean="0"/>
              <a:t>Sie</a:t>
            </a:r>
            <a:r>
              <a:rPr lang="uk-UA" dirty="0" smtClean="0"/>
              <a:t> </a:t>
            </a:r>
            <a:r>
              <a:rPr lang="uk-UA" dirty="0" err="1" smtClean="0"/>
              <a:t>die</a:t>
            </a:r>
            <a:r>
              <a:rPr lang="uk-UA" dirty="0" smtClean="0"/>
              <a:t> </a:t>
            </a:r>
            <a:r>
              <a:rPr lang="uk-UA" dirty="0" err="1" smtClean="0"/>
              <a:t>Buchstaben</a:t>
            </a:r>
            <a:r>
              <a:rPr lang="uk-UA" dirty="0" smtClean="0"/>
              <a:t> </a:t>
            </a:r>
            <a:r>
              <a:rPr lang="uk-UA" dirty="0" err="1" smtClean="0"/>
              <a:t>in</a:t>
            </a:r>
            <a:r>
              <a:rPr lang="uk-UA" dirty="0" smtClean="0"/>
              <a:t> </a:t>
            </a:r>
            <a:r>
              <a:rPr lang="uk-UA" dirty="0" err="1" smtClean="0"/>
              <a:t>den</a:t>
            </a:r>
            <a:r>
              <a:rPr lang="uk-UA" dirty="0" smtClean="0"/>
              <a:t> </a:t>
            </a:r>
            <a:r>
              <a:rPr lang="pl-PL" dirty="0" smtClean="0"/>
              <a:t> </a:t>
            </a:r>
            <a:r>
              <a:rPr lang="uk-UA" dirty="0" err="1" smtClean="0"/>
              <a:t>lammern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2867" y="3282754"/>
            <a:ext cx="7301767" cy="339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6419" y="1616033"/>
            <a:ext cx="6752492" cy="493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uk-UA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99088" cy="387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0952" y="3750396"/>
            <a:ext cx="7801048" cy="310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Image 6"/>
          <p:cNvPicPr>
            <a:picLocks noChangeAspect="1" noChangeArrowheads="1"/>
          </p:cNvPicPr>
          <p:nvPr/>
        </p:nvPicPr>
        <p:blipFill>
          <a:blip r:embed="rId2"/>
          <a:srcRect l="13580" t="2988" r="16049" b="6866"/>
          <a:stretch>
            <a:fillRect/>
          </a:stretch>
        </p:blipFill>
        <p:spPr bwMode="auto">
          <a:xfrm>
            <a:off x="9818656" y="0"/>
            <a:ext cx="952507" cy="2280520"/>
          </a:xfrm>
          <a:prstGeom prst="rect">
            <a:avLst/>
          </a:prstGeom>
          <a:noFill/>
        </p:spPr>
      </p:pic>
      <p:pic>
        <p:nvPicPr>
          <p:cNvPr id="22534" name="Image 3"/>
          <p:cNvPicPr>
            <a:picLocks noChangeAspect="1" noChangeArrowheads="1"/>
          </p:cNvPicPr>
          <p:nvPr/>
        </p:nvPicPr>
        <p:blipFill>
          <a:blip r:embed="rId3"/>
          <a:srcRect l="11539" t="8408" r="9615" b="2625"/>
          <a:stretch>
            <a:fillRect/>
          </a:stretch>
        </p:blipFill>
        <p:spPr bwMode="auto">
          <a:xfrm>
            <a:off x="8853840" y="2128628"/>
            <a:ext cx="1238259" cy="1534364"/>
          </a:xfrm>
          <a:prstGeom prst="rect">
            <a:avLst/>
          </a:prstGeom>
          <a:noFill/>
        </p:spPr>
      </p:pic>
      <p:pic>
        <p:nvPicPr>
          <p:cNvPr id="22533" name="Image 5"/>
          <p:cNvPicPr>
            <a:picLocks noChangeAspect="1" noChangeArrowheads="1"/>
          </p:cNvPicPr>
          <p:nvPr/>
        </p:nvPicPr>
        <p:blipFill>
          <a:blip r:embed="rId4"/>
          <a:srcRect l="14815" t="6494" r="14568" b="6493"/>
          <a:stretch>
            <a:fillRect/>
          </a:stretch>
        </p:blipFill>
        <p:spPr bwMode="auto">
          <a:xfrm>
            <a:off x="10449094" y="2127530"/>
            <a:ext cx="913469" cy="1607355"/>
          </a:xfrm>
          <a:prstGeom prst="rect">
            <a:avLst/>
          </a:prstGeom>
          <a:noFill/>
        </p:spPr>
      </p:pic>
      <p:pic>
        <p:nvPicPr>
          <p:cNvPr id="22529" name="Image 1"/>
          <p:cNvPicPr>
            <a:picLocks noChangeAspect="1" noChangeArrowheads="1"/>
          </p:cNvPicPr>
          <p:nvPr/>
        </p:nvPicPr>
        <p:blipFill>
          <a:blip r:embed="rId5"/>
          <a:srcRect l="11000" t="7008" r="12962" b="6541"/>
          <a:stretch>
            <a:fillRect/>
          </a:stretch>
        </p:blipFill>
        <p:spPr bwMode="auto">
          <a:xfrm>
            <a:off x="8344449" y="180691"/>
            <a:ext cx="952507" cy="1751383"/>
          </a:xfrm>
          <a:prstGeom prst="rect">
            <a:avLst/>
          </a:prstGeom>
          <a:noFill/>
        </p:spPr>
      </p:pic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2000221" y="428605"/>
            <a:ext cx="84773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altLang="zh-CN" sz="24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ich</a:t>
            </a:r>
            <a:r>
              <a:rPr kumimoji="0" lang="en-US" altLang="zh-CN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 bin :</a:t>
            </a:r>
            <a:endParaRPr kumimoji="0" lang="uk-UA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Die </a:t>
            </a:r>
            <a:r>
              <a:rPr kumimoji="0" lang="en-US" altLang="zh-CN" sz="2400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Figur</a:t>
            </a:r>
            <a:r>
              <a:rPr kumimoji="0" lang="en-US" altLang="zh-CN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 : </a:t>
            </a:r>
            <a:r>
              <a:rPr kumimoji="0" lang="en-US" altLang="zh-CN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assoziere</a:t>
            </a:r>
            <a:r>
              <a:rPr kumimoji="0" lang="en-US" altLang="zh-CN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!</a:t>
            </a:r>
            <a:endParaRPr kumimoji="0" lang="uk-UA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4572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7050" algn="l"/>
              </a:tabLst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963" y="2349305"/>
            <a:ext cx="350285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/>
              <a:t>GRÖßE</a:t>
            </a:r>
            <a:r>
              <a:rPr lang="uk-UA" sz="2400" b="1" dirty="0" smtClean="0"/>
              <a:t> (ТУТ: РІСТ)</a:t>
            </a:r>
            <a:endParaRPr lang="uk-UA" sz="2400" dirty="0" smtClean="0"/>
          </a:p>
          <a:p>
            <a:r>
              <a:rPr lang="de-DE" sz="2400" dirty="0" smtClean="0"/>
              <a:t>SIE/ ER IST:</a:t>
            </a:r>
            <a:endParaRPr lang="uk-UA" sz="2400" dirty="0" smtClean="0"/>
          </a:p>
          <a:p>
            <a:pPr lvl="0">
              <a:buFont typeface="Arial" pitchFamily="34" charset="0"/>
              <a:buChar char="•"/>
            </a:pPr>
            <a:r>
              <a:rPr lang="pl-PL" sz="2400" dirty="0" smtClean="0"/>
              <a:t>G</a:t>
            </a:r>
            <a:r>
              <a:rPr lang="de-DE" sz="2400" dirty="0" err="1" smtClean="0"/>
              <a:t>ROß</a:t>
            </a:r>
            <a:r>
              <a:rPr lang="uk-UA" sz="2400" dirty="0" smtClean="0"/>
              <a:t> - ВЕЛИКИЙ</a:t>
            </a:r>
            <a:endParaRPr lang="pl-PL" sz="2400" dirty="0" smtClean="0"/>
          </a:p>
          <a:p>
            <a:pPr lvl="0">
              <a:buFont typeface="Arial" pitchFamily="34" charset="0"/>
              <a:buChar char="•"/>
            </a:pPr>
            <a:r>
              <a:rPr lang="pl-PL" sz="2400" dirty="0" smtClean="0"/>
              <a:t>KLEIN</a:t>
            </a:r>
            <a:r>
              <a:rPr lang="uk-UA" sz="2400" dirty="0" smtClean="0"/>
              <a:t> - МАЛЕНЬКИЙ</a:t>
            </a:r>
            <a:endParaRPr lang="pl-PL" sz="2400" dirty="0" smtClean="0"/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MITTELG</a:t>
            </a:r>
            <a:r>
              <a:rPr lang="de-DE" sz="2400" dirty="0" err="1" smtClean="0"/>
              <a:t>ROß</a:t>
            </a:r>
            <a:r>
              <a:rPr lang="pl-PL" sz="2400" dirty="0" smtClean="0"/>
              <a:t>- </a:t>
            </a:r>
            <a:r>
              <a:rPr lang="uk-UA" sz="2400" kern="150" dirty="0" smtClean="0">
                <a:ea typeface="Arial Unicode MS"/>
                <a:cs typeface="Arial Unicode MS"/>
              </a:rPr>
              <a:t>СЕРЕДЬНОЇ ВИСОТИ</a:t>
            </a:r>
          </a:p>
          <a:p>
            <a:pPr lvl="0">
              <a:buFont typeface="Arial" pitchFamily="34" charset="0"/>
              <a:buChar char="•"/>
            </a:pPr>
            <a:r>
              <a:rPr lang="de-DE" sz="2400" dirty="0" smtClean="0"/>
              <a:t>1,65 M </a:t>
            </a:r>
            <a:r>
              <a:rPr lang="de-DE" sz="2400" dirty="0" err="1" smtClean="0"/>
              <a:t>GROß</a:t>
            </a:r>
            <a:endParaRPr lang="uk-UA" sz="2400" dirty="0" smtClean="0"/>
          </a:p>
          <a:p>
            <a:endParaRPr lang="uk-UA" kern="150" dirty="0" smtClean="0">
              <a:latin typeface="Times New Roman"/>
              <a:ea typeface="Arial Unicode MS"/>
              <a:cs typeface="Arial Unicode MS"/>
            </a:endParaRPr>
          </a:p>
          <a:p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4600136" y="2236762"/>
            <a:ext cx="393895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KÖRPERBAU</a:t>
            </a:r>
            <a:r>
              <a:rPr lang="uk-UA" sz="2400" b="1" dirty="0" smtClean="0"/>
              <a:t> (тіло будова)</a:t>
            </a:r>
            <a:endParaRPr lang="uk-UA" sz="2400" dirty="0" smtClean="0"/>
          </a:p>
          <a:p>
            <a:r>
              <a:rPr lang="de-DE" sz="2400" dirty="0" smtClean="0"/>
              <a:t>Sie</a:t>
            </a:r>
            <a:r>
              <a:rPr lang="en-US" sz="2400" dirty="0" smtClean="0"/>
              <a:t>/ </a:t>
            </a:r>
            <a:r>
              <a:rPr lang="en-US" sz="2400" dirty="0" err="1" smtClean="0"/>
              <a:t>er</a:t>
            </a:r>
            <a:r>
              <a:rPr lang="de-DE" sz="2400" dirty="0" smtClean="0"/>
              <a:t> ist:</a:t>
            </a:r>
            <a:endParaRPr lang="uk-UA" sz="2400" dirty="0" smtClean="0"/>
          </a:p>
          <a:p>
            <a:pPr lvl="0">
              <a:buFont typeface="Arial" pitchFamily="34" charset="0"/>
              <a:buChar char="•"/>
            </a:pPr>
            <a:r>
              <a:rPr lang="de-DE" sz="2400" dirty="0" smtClean="0"/>
              <a:t>dick</a:t>
            </a:r>
            <a:r>
              <a:rPr lang="uk-UA" sz="2400" dirty="0" smtClean="0"/>
              <a:t> (товстий, повний)</a:t>
            </a:r>
          </a:p>
          <a:p>
            <a:pPr lvl="0">
              <a:buFont typeface="Arial" pitchFamily="34" charset="0"/>
              <a:buChar char="•"/>
            </a:pPr>
            <a:r>
              <a:rPr lang="de-DE" sz="2400" dirty="0" smtClean="0"/>
              <a:t>weder dick noch dünn</a:t>
            </a:r>
            <a:r>
              <a:rPr lang="uk-UA" sz="2400" dirty="0" smtClean="0"/>
              <a:t> ( швидше товстий ніж худий)</a:t>
            </a:r>
          </a:p>
          <a:p>
            <a:pPr lvl="0">
              <a:buFont typeface="Arial" pitchFamily="34" charset="0"/>
              <a:buChar char="•"/>
            </a:pPr>
            <a:r>
              <a:rPr lang="de-DE" sz="2400" dirty="0" smtClean="0"/>
              <a:t>schlank</a:t>
            </a:r>
            <a:r>
              <a:rPr lang="uk-UA" sz="2400" dirty="0" smtClean="0"/>
              <a:t> (стрункий)</a:t>
            </a:r>
          </a:p>
          <a:p>
            <a:pPr lvl="0">
              <a:buFont typeface="Arial" pitchFamily="34" charset="0"/>
              <a:buChar char="•"/>
            </a:pPr>
            <a:r>
              <a:rPr lang="de-DE" sz="2400" dirty="0" smtClean="0"/>
              <a:t>dünn</a:t>
            </a:r>
            <a:r>
              <a:rPr lang="uk-UA" sz="2400" dirty="0" smtClean="0"/>
              <a:t> (худий, тонкий)</a:t>
            </a:r>
          </a:p>
          <a:p>
            <a:pPr lvl="0">
              <a:buFont typeface="Arial" pitchFamily="34" charset="0"/>
              <a:buChar char="•"/>
            </a:pPr>
            <a:r>
              <a:rPr lang="de-DE" sz="2400" dirty="0" smtClean="0"/>
              <a:t>mager</a:t>
            </a:r>
            <a:r>
              <a:rPr lang="uk-UA" sz="2400" dirty="0" smtClean="0"/>
              <a:t> (худий)</a:t>
            </a:r>
          </a:p>
          <a:p>
            <a:pPr lvl="0">
              <a:buFont typeface="Arial" pitchFamily="34" charset="0"/>
              <a:buChar char="•"/>
            </a:pPr>
            <a:r>
              <a:rPr lang="de-DE" sz="2400" dirty="0" smtClean="0"/>
              <a:t>dürr wie ein Hering</a:t>
            </a:r>
            <a:r>
              <a:rPr lang="uk-UA" sz="2400" dirty="0" smtClean="0"/>
              <a:t> (худий як оселедець)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1753</Words>
  <Application>Microsoft Macintosh PowerPoint</Application>
  <PresentationFormat>Произвольный</PresentationFormat>
  <Paragraphs>285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Das ist mein Freund</vt:lpstr>
      <vt:lpstr>Wie sieht dein Freund aus?</vt:lpstr>
      <vt:lpstr>Übung 1: Ergänzen Sie die Körperteile</vt:lpstr>
      <vt:lpstr>Übung 2:  Körperteil und Artikel. Ordnen Sie zu.</vt:lpstr>
      <vt:lpstr>Übung 3: Welchen Körperteil benutzt man?  Schreiben Sie den Körperteil, den man benutzt (=uses), wenn man die folgenden Verben macht.</vt:lpstr>
      <vt:lpstr>Übung 4:  Welche Verben passen zu den Körperteilen?  Tipp: Ordnen Sie die Buchstaben in den  lammern.</vt:lpstr>
      <vt:lpstr>Слайд 7</vt:lpstr>
      <vt:lpstr>Слайд 8</vt:lpstr>
      <vt:lpstr>Слайд 9</vt:lpstr>
      <vt:lpstr>Слайд 10</vt:lpstr>
      <vt:lpstr>MUND (рот) – NASE (ніс) - GESICHT (обличчя) – AUGEN (очі)</vt:lpstr>
      <vt:lpstr>Слайд 12</vt:lpstr>
      <vt:lpstr>Слайд 13</vt:lpstr>
      <vt:lpstr>Слайд 14</vt:lpstr>
      <vt:lpstr>https://wordwall.net/uk/resource/21930034</vt:lpstr>
      <vt:lpstr>Übung 5. Ergänzen Sie die Verben in der korrekten Form.</vt:lpstr>
      <vt:lpstr>Übung 6: Was passt nicht?</vt:lpstr>
      <vt:lpstr>Übung 7:  Was ist ähnlich?</vt:lpstr>
      <vt:lpstr>Übung 8: Ergänzen Sie das Gegenteil!</vt:lpstr>
      <vt:lpstr>Übung 9.  Wie sieht Ihr Traummann / Ihre Traumfrau aus?  Vielleicht so wie auf den Bildern?  Bitte ordnen Sie die Beschreibungen den Bildern zu.</vt:lpstr>
      <vt:lpstr>Übung 5.  Wie sieht Ihr Traummann / Ihre Traumfrau aus?  Vielleicht so wie auf den Bildern?  Bitte ordnen Sie die Beschreibungen den Bildern zu.</vt:lpstr>
      <vt:lpstr>Übung 5.  Wie sieht Ihr Traummann / Ihre Traumfrau aus?  Vielleicht so wie auf den Bildern?  Bitte ordnen Sie die Beschreibungen den Bildern zu.</vt:lpstr>
      <vt:lpstr>10. Sie möchten „ihn“ oder „sie“ kennenlernen? Ergänzen Sie die Kontaktanzeigen mit den Wörtern aus den Schüttelkästen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User</cp:lastModifiedBy>
  <cp:revision>8</cp:revision>
  <dcterms:created xsi:type="dcterms:W3CDTF">2023-02-11T07:57:32Z</dcterms:created>
  <dcterms:modified xsi:type="dcterms:W3CDTF">2023-04-02T16:03:01Z</dcterms:modified>
</cp:coreProperties>
</file>