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6" r:id="rId4"/>
    <p:sldId id="305" r:id="rId5"/>
    <p:sldId id="260" r:id="rId6"/>
    <p:sldId id="297" r:id="rId7"/>
    <p:sldId id="298" r:id="rId8"/>
    <p:sldId id="299" r:id="rId9"/>
    <p:sldId id="302" r:id="rId10"/>
    <p:sldId id="303" r:id="rId11"/>
    <p:sldId id="261" r:id="rId12"/>
    <p:sldId id="295" r:id="rId13"/>
    <p:sldId id="269" r:id="rId14"/>
    <p:sldId id="262" r:id="rId15"/>
    <p:sldId id="304" r:id="rId16"/>
    <p:sldId id="263" r:id="rId17"/>
    <p:sldId id="264" r:id="rId18"/>
    <p:sldId id="271" r:id="rId19"/>
    <p:sldId id="307" r:id="rId20"/>
    <p:sldId id="308" r:id="rId21"/>
    <p:sldId id="265" r:id="rId22"/>
    <p:sldId id="286" r:id="rId23"/>
    <p:sldId id="288" r:id="rId24"/>
    <p:sldId id="289" r:id="rId25"/>
    <p:sldId id="278" r:id="rId26"/>
    <p:sldId id="293" r:id="rId27"/>
    <p:sldId id="266" r:id="rId28"/>
    <p:sldId id="279" r:id="rId29"/>
    <p:sldId id="267" r:id="rId30"/>
    <p:sldId id="268" r:id="rId31"/>
    <p:sldId id="280" r:id="rId32"/>
    <p:sldId id="272" r:id="rId33"/>
    <p:sldId id="306" r:id="rId34"/>
    <p:sldId id="290" r:id="rId35"/>
    <p:sldId id="257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rgbClr val="C00000"/>
                </a:solidFill>
              </a:rPr>
              <a:t>Враховувати </a:t>
            </a:r>
            <a:r>
              <a:rPr lang="uk-UA" b="1" dirty="0" smtClean="0">
                <a:solidFill>
                  <a:srgbClr val="C00000"/>
                </a:solidFill>
              </a:rPr>
              <a:t>особливості свого здоров’я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>
            <a:normAutofit/>
          </a:bodyPr>
          <a:lstStyle/>
          <a:p>
            <a:r>
              <a:rPr lang="uk-UA" dirty="0" smtClean="0"/>
              <a:t>Квіти </a:t>
            </a:r>
            <a:r>
              <a:rPr lang="uk-UA" dirty="0" smtClean="0"/>
              <a:t>– це алергени, тому людям, які особливо схильні до алергічних реакцій, варто вибірково вживати їх і за можливості проконсультуватися з лікарем</a:t>
            </a:r>
            <a:r>
              <a:rPr lang="uk-UA" dirty="0" smtClean="0"/>
              <a:t>.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7410" name="Picture 2" descr="C:\Users\user\Desktop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717032"/>
            <a:ext cx="3816424" cy="285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Крокус (шафран)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96753"/>
            <a:ext cx="8003232" cy="2952328"/>
          </a:xfrm>
        </p:spPr>
        <p:txBody>
          <a:bodyPr/>
          <a:lstStyle/>
          <a:p>
            <a:r>
              <a:rPr lang="uk-UA" dirty="0" smtClean="0"/>
              <a:t>Засушені </a:t>
            </a:r>
            <a:r>
              <a:rPr lang="uk-UA" dirty="0" smtClean="0"/>
              <a:t>маточки </a:t>
            </a:r>
            <a:r>
              <a:rPr lang="uk-UA" dirty="0" err="1" smtClean="0"/>
              <a:t>крокуса</a:t>
            </a:r>
            <a:r>
              <a:rPr lang="uk-UA" dirty="0" smtClean="0"/>
              <a:t> відомі нам як пряність шафран. </a:t>
            </a:r>
          </a:p>
          <a:p>
            <a:r>
              <a:rPr lang="uk-UA" dirty="0" smtClean="0"/>
              <a:t>Ці квіти використовують як натуральний жовтогарячий барвник для сирів, лікерів, вершкового масла та інших продуктів.</a:t>
            </a:r>
          </a:p>
          <a:p>
            <a:endParaRPr lang="uk-UA" dirty="0"/>
          </a:p>
        </p:txBody>
      </p:sp>
      <p:pic>
        <p:nvPicPr>
          <p:cNvPr id="8194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2257425" cy="2019300"/>
          </a:xfrm>
          <a:prstGeom prst="rect">
            <a:avLst/>
          </a:prstGeom>
          <a:noFill/>
        </p:spPr>
      </p:pic>
      <p:pic>
        <p:nvPicPr>
          <p:cNvPr id="8195" name="Picture 3" descr="C:\Users\user\Desktop\Без названи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221088"/>
            <a:ext cx="3168352" cy="210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Пізньоцвіт осінній (отруйний)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user\Desktop\1633443421-1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2545854" cy="4525963"/>
          </a:xfrm>
          <a:prstGeom prst="rect">
            <a:avLst/>
          </a:prstGeom>
          <a:noFill/>
        </p:spPr>
      </p:pic>
      <p:pic>
        <p:nvPicPr>
          <p:cNvPr id="9219" name="Picture 3" descr="C:\Users\user\Desktop\Без названия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204864"/>
            <a:ext cx="4348689" cy="3257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900" b="1" dirty="0" err="1" smtClean="0">
                <a:solidFill>
                  <a:srgbClr val="00B050"/>
                </a:solidFill>
              </a:rPr>
              <a:t>Цукіні</a:t>
            </a:r>
            <a:r>
              <a:rPr lang="uk-UA" sz="4900" dirty="0" smtClean="0">
                <a:solidFill>
                  <a:srgbClr val="00B050"/>
                </a:solidFill>
              </a:rPr>
              <a:t/>
            </a:r>
            <a:br>
              <a:rPr lang="uk-UA" sz="4900" dirty="0" smtClean="0">
                <a:solidFill>
                  <a:srgbClr val="00B050"/>
                </a:solidFill>
              </a:rPr>
            </a:br>
            <a:endParaRPr lang="uk-UA" sz="49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7"/>
            <a:ext cx="8075240" cy="316835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У</a:t>
            </a:r>
            <a:r>
              <a:rPr lang="uk-UA" dirty="0" smtClean="0"/>
              <a:t> </a:t>
            </a:r>
            <a:r>
              <a:rPr lang="uk-UA" dirty="0" smtClean="0"/>
              <a:t>Європі квіти </a:t>
            </a:r>
            <a:r>
              <a:rPr lang="uk-UA" dirty="0" err="1" smtClean="0"/>
              <a:t>цукіні</a:t>
            </a:r>
            <a:r>
              <a:rPr lang="uk-UA" dirty="0" smtClean="0"/>
              <a:t> використовують як гарнір. </a:t>
            </a:r>
          </a:p>
          <a:p>
            <a:r>
              <a:rPr lang="uk-UA" dirty="0" smtClean="0"/>
              <a:t>Їх фарширують, вживають з такими пікантними продуктами як козячий сир і зелень, обсмажують, запікають, готують у тісті.</a:t>
            </a:r>
          </a:p>
          <a:p>
            <a:r>
              <a:rPr lang="uk-UA" dirty="0" smtClean="0"/>
              <a:t>Так само можна вживати квіти гарбузів, кабачків і патисонів.</a:t>
            </a:r>
            <a:endParaRPr lang="uk-UA" dirty="0"/>
          </a:p>
        </p:txBody>
      </p:sp>
      <p:pic>
        <p:nvPicPr>
          <p:cNvPr id="10242" name="Picture 2" descr="C:\Users\user\Desktop\Без названи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365104"/>
            <a:ext cx="3204964" cy="2113418"/>
          </a:xfrm>
          <a:prstGeom prst="rect">
            <a:avLst/>
          </a:prstGeom>
          <a:noFill/>
        </p:spPr>
      </p:pic>
      <p:pic>
        <p:nvPicPr>
          <p:cNvPr id="10244" name="Picture 4" descr="C:\Users\user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424392"/>
            <a:ext cx="3168352" cy="210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Артишок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7"/>
            <a:ext cx="8147248" cy="2736304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За </a:t>
            </a:r>
            <a:r>
              <a:rPr lang="ru-RU" i="1" dirty="0" smtClean="0"/>
              <a:t>смаком артишок </a:t>
            </a:r>
            <a:r>
              <a:rPr lang="ru-RU" i="1" dirty="0" err="1" smtClean="0"/>
              <a:t>нагадує</a:t>
            </a:r>
            <a:r>
              <a:rPr lang="ru-RU" i="1" dirty="0" smtClean="0"/>
              <a:t> </a:t>
            </a:r>
            <a:r>
              <a:rPr lang="ru-RU" i="1" dirty="0" err="1" smtClean="0"/>
              <a:t>молодий</a:t>
            </a:r>
            <a:r>
              <a:rPr lang="ru-RU" i="1" dirty="0" smtClean="0"/>
              <a:t> </a:t>
            </a:r>
            <a:r>
              <a:rPr lang="ru-RU" i="1" dirty="0" err="1" smtClean="0"/>
              <a:t>волоський</a:t>
            </a:r>
            <a:r>
              <a:rPr lang="ru-RU" i="1" dirty="0" smtClean="0"/>
              <a:t> </a:t>
            </a:r>
            <a:r>
              <a:rPr lang="ru-RU" i="1" dirty="0" err="1" smtClean="0"/>
              <a:t>горіх</a:t>
            </a:r>
            <a:r>
              <a:rPr lang="ru-RU" i="1" dirty="0" smtClean="0"/>
              <a:t>.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маринувати</a:t>
            </a:r>
            <a:r>
              <a:rPr lang="ru-RU" i="1" dirty="0" smtClean="0"/>
              <a:t>, </a:t>
            </a:r>
            <a:r>
              <a:rPr lang="ru-RU" i="1" dirty="0" err="1" smtClean="0"/>
              <a:t>запікати</a:t>
            </a:r>
            <a:r>
              <a:rPr lang="ru-RU" i="1" dirty="0" smtClean="0"/>
              <a:t>, </a:t>
            </a:r>
            <a:r>
              <a:rPr lang="ru-RU" i="1" dirty="0" err="1" smtClean="0"/>
              <a:t>смажити</a:t>
            </a:r>
            <a:r>
              <a:rPr lang="ru-RU" i="1" dirty="0" smtClean="0"/>
              <a:t>… </a:t>
            </a:r>
            <a:endParaRPr lang="ru-RU" dirty="0" smtClean="0"/>
          </a:p>
          <a:p>
            <a:r>
              <a:rPr lang="ru-RU" i="1" dirty="0" err="1" smtClean="0"/>
              <a:t>Його</a:t>
            </a:r>
            <a:r>
              <a:rPr lang="ru-RU" i="1" dirty="0" smtClean="0"/>
              <a:t> "шапку" </a:t>
            </a:r>
            <a:r>
              <a:rPr lang="ru-RU" i="1" dirty="0" err="1" smtClean="0"/>
              <a:t>фарширують</a:t>
            </a:r>
            <a:r>
              <a:rPr lang="ru-RU" i="1" dirty="0" smtClean="0"/>
              <a:t> </a:t>
            </a:r>
            <a:r>
              <a:rPr lang="ru-RU" i="1" dirty="0" err="1" smtClean="0"/>
              <a:t>м'ясом</a:t>
            </a:r>
            <a:r>
              <a:rPr lang="ru-RU" i="1" dirty="0" smtClean="0"/>
              <a:t>, рисом, </a:t>
            </a:r>
            <a:r>
              <a:rPr lang="ru-RU" i="1" dirty="0" err="1" smtClean="0"/>
              <a:t>овочами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грилюють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11266" name="Picture 2" descr="C:\Users\user\Desktop\Без названия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927800"/>
            <a:ext cx="3689970" cy="2477936"/>
          </a:xfrm>
          <a:prstGeom prst="rect">
            <a:avLst/>
          </a:prstGeom>
          <a:noFill/>
        </p:spPr>
      </p:pic>
      <p:pic>
        <p:nvPicPr>
          <p:cNvPr id="11267" name="Picture 3" descr="C:\Users\user\Desktop\Cynara_cardunculus_(Kalmthout).jpg"/>
          <p:cNvPicPr>
            <a:picLocks noChangeAspect="1" noChangeArrowheads="1"/>
          </p:cNvPicPr>
          <p:nvPr/>
        </p:nvPicPr>
        <p:blipFill>
          <a:blip r:embed="rId3" cstate="print"/>
          <a:srcRect t="11992"/>
          <a:stretch>
            <a:fillRect/>
          </a:stretch>
        </p:blipFill>
        <p:spPr bwMode="auto">
          <a:xfrm>
            <a:off x="5796136" y="3356992"/>
            <a:ext cx="2615354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C:\Users\user\Desktop\Без названия (1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393727" cy="2542019"/>
          </a:xfrm>
          <a:prstGeom prst="rect">
            <a:avLst/>
          </a:prstGeom>
          <a:noFill/>
        </p:spPr>
      </p:pic>
      <p:pic>
        <p:nvPicPr>
          <p:cNvPr id="18435" name="Picture 3" descr="C:\Users\user\Desktop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40968"/>
            <a:ext cx="3159794" cy="3159794"/>
          </a:xfrm>
          <a:prstGeom prst="rect">
            <a:avLst/>
          </a:prstGeom>
          <a:noFill/>
        </p:spPr>
      </p:pic>
      <p:pic>
        <p:nvPicPr>
          <p:cNvPr id="18436" name="Picture 4" descr="C:\Users\user\Desktop\Без названия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369693" y="255043"/>
            <a:ext cx="2314031" cy="3477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Рукола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147248" cy="4065315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Коли </a:t>
            </a:r>
            <a:r>
              <a:rPr lang="ru-RU" i="1" dirty="0" err="1" smtClean="0"/>
              <a:t>рукола</a:t>
            </a:r>
            <a:r>
              <a:rPr lang="ru-RU" i="1" dirty="0" smtClean="0"/>
              <a:t> </a:t>
            </a:r>
            <a:r>
              <a:rPr lang="ru-RU" i="1" dirty="0" err="1" smtClean="0"/>
              <a:t>виросла</a:t>
            </a:r>
            <a:r>
              <a:rPr lang="ru-RU" i="1" dirty="0" smtClean="0"/>
              <a:t>, </a:t>
            </a:r>
            <a:r>
              <a:rPr lang="ru-RU" i="1" dirty="0" err="1" smtClean="0"/>
              <a:t>її</a:t>
            </a:r>
            <a:r>
              <a:rPr lang="ru-RU" i="1" dirty="0" smtClean="0"/>
              <a:t> листочки </a:t>
            </a:r>
            <a:r>
              <a:rPr lang="ru-RU" i="1" dirty="0" err="1" smtClean="0"/>
              <a:t>стають</a:t>
            </a:r>
            <a:r>
              <a:rPr lang="ru-RU" i="1" dirty="0" smtClean="0"/>
              <a:t> </a:t>
            </a:r>
            <a:r>
              <a:rPr lang="ru-RU" i="1" dirty="0" err="1" smtClean="0"/>
              <a:t>жорсткими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надто</a:t>
            </a:r>
            <a:r>
              <a:rPr lang="ru-RU" i="1" dirty="0" smtClean="0"/>
              <a:t> </a:t>
            </a:r>
            <a:r>
              <a:rPr lang="ru-RU" i="1" dirty="0" err="1" smtClean="0"/>
              <a:t>гострими</a:t>
            </a:r>
            <a:r>
              <a:rPr lang="ru-RU" i="1" dirty="0" smtClean="0"/>
              <a:t>, а </a:t>
            </a:r>
            <a:r>
              <a:rPr lang="ru-RU" i="1" dirty="0" err="1" smtClean="0"/>
              <a:t>маленькі</a:t>
            </a:r>
            <a:r>
              <a:rPr lang="ru-RU" i="1" dirty="0" smtClean="0"/>
              <a:t> </a:t>
            </a:r>
            <a:r>
              <a:rPr lang="ru-RU" i="1" dirty="0" err="1" smtClean="0"/>
              <a:t>жовто-білі</a:t>
            </a:r>
            <a:r>
              <a:rPr lang="ru-RU" i="1" dirty="0" smtClean="0"/>
              <a:t> </a:t>
            </a:r>
            <a:r>
              <a:rPr lang="ru-RU" i="1" dirty="0" err="1" smtClean="0"/>
              <a:t>квіточки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додавати</a:t>
            </a:r>
            <a:r>
              <a:rPr lang="ru-RU" i="1" dirty="0" smtClean="0"/>
              <a:t> в </a:t>
            </a:r>
            <a:r>
              <a:rPr lang="ru-RU" i="1" dirty="0" err="1" smtClean="0"/>
              <a:t>салати</a:t>
            </a:r>
            <a:r>
              <a:rPr lang="ru-RU" i="1" dirty="0" smtClean="0"/>
              <a:t>. Вони </a:t>
            </a:r>
            <a:r>
              <a:rPr lang="ru-RU" i="1" dirty="0" err="1" smtClean="0"/>
              <a:t>доволі</a:t>
            </a:r>
            <a:r>
              <a:rPr lang="ru-RU" i="1" dirty="0" smtClean="0"/>
              <a:t> </a:t>
            </a:r>
            <a:r>
              <a:rPr lang="ru-RU" i="1" dirty="0" err="1" smtClean="0"/>
              <a:t>корисні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</a:t>
            </a:r>
            <a:r>
              <a:rPr lang="ru-RU" i="1" dirty="0" err="1" smtClean="0"/>
              <a:t>приємний</a:t>
            </a:r>
            <a:r>
              <a:rPr lang="ru-RU" i="1" dirty="0" smtClean="0"/>
              <a:t> </a:t>
            </a:r>
            <a:r>
              <a:rPr lang="ru-RU" i="1" dirty="0" smtClean="0"/>
              <a:t>аромат.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12290" name="Picture 2" descr="C:\Users\user\Desktop\Eruca_February_2008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4690"/>
            <a:ext cx="1977008" cy="1591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63408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Базилік</a:t>
            </a:r>
            <a:endParaRPr lang="uk-UA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2880320"/>
          </a:xfrm>
        </p:spPr>
        <p:txBody>
          <a:bodyPr>
            <a:normAutofit lnSpcReduction="10000"/>
          </a:bodyPr>
          <a:lstStyle/>
          <a:p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квіти</a:t>
            </a:r>
            <a:r>
              <a:rPr lang="ru-RU" i="1" dirty="0" smtClean="0"/>
              <a:t> </a:t>
            </a:r>
            <a:r>
              <a:rPr lang="ru-RU" i="1" dirty="0" err="1" smtClean="0"/>
              <a:t>можуть</a:t>
            </a:r>
            <a:r>
              <a:rPr lang="ru-RU" i="1" dirty="0" smtClean="0"/>
              <a:t> бути </a:t>
            </a:r>
            <a:r>
              <a:rPr lang="ru-RU" i="1" dirty="0" err="1" smtClean="0"/>
              <a:t>прекрасними</a:t>
            </a:r>
            <a:r>
              <a:rPr lang="ru-RU" i="1" dirty="0" smtClean="0"/>
              <a:t> </a:t>
            </a:r>
            <a:r>
              <a:rPr lang="ru-RU" i="1" dirty="0" err="1" smtClean="0"/>
              <a:t>замінникам</a:t>
            </a:r>
            <a:r>
              <a:rPr lang="ru-RU" i="1" dirty="0" smtClean="0"/>
              <a:t> </a:t>
            </a:r>
            <a:r>
              <a:rPr lang="ru-RU" i="1" dirty="0" err="1" smtClean="0"/>
              <a:t>лаванди</a:t>
            </a:r>
            <a:r>
              <a:rPr lang="ru-RU" i="1" dirty="0" smtClean="0"/>
              <a:t>. У них </a:t>
            </a:r>
            <a:r>
              <a:rPr lang="ru-RU" i="1" dirty="0" err="1" smtClean="0"/>
              <a:t>фантастичне</a:t>
            </a:r>
            <a:r>
              <a:rPr lang="ru-RU" i="1" dirty="0" smtClean="0"/>
              <a:t> </a:t>
            </a:r>
            <a:r>
              <a:rPr lang="ru-RU" i="1" dirty="0" err="1" smtClean="0"/>
              <a:t>фіолетове</a:t>
            </a:r>
            <a:r>
              <a:rPr lang="ru-RU" i="1" dirty="0" smtClean="0"/>
              <a:t> </a:t>
            </a:r>
            <a:r>
              <a:rPr lang="ru-RU" i="1" dirty="0" err="1" smtClean="0"/>
              <a:t>забарвлення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Особливо,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додавати</a:t>
            </a:r>
            <a:r>
              <a:rPr lang="ru-RU" i="1" dirty="0" smtClean="0"/>
              <a:t> до </a:t>
            </a:r>
            <a:r>
              <a:rPr lang="ru-RU" i="1" dirty="0" err="1" smtClean="0"/>
              <a:t>макаронів</a:t>
            </a:r>
            <a:r>
              <a:rPr lang="ru-RU" i="1" dirty="0" smtClean="0"/>
              <a:t>, рису, вони </a:t>
            </a:r>
            <a:r>
              <a:rPr lang="ru-RU" i="1" dirty="0" err="1" smtClean="0"/>
              <a:t>виглядають</a:t>
            </a:r>
            <a:r>
              <a:rPr lang="ru-RU" i="1" dirty="0" smtClean="0"/>
              <a:t> </a:t>
            </a:r>
            <a:r>
              <a:rPr lang="ru-RU" i="1" dirty="0" err="1" smtClean="0"/>
              <a:t>цікаво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дають</a:t>
            </a:r>
            <a:r>
              <a:rPr lang="ru-RU" i="1" dirty="0" smtClean="0"/>
              <a:t> </a:t>
            </a:r>
            <a:r>
              <a:rPr lang="ru-RU" i="1" dirty="0" err="1" smtClean="0"/>
              <a:t>прекрасний</a:t>
            </a:r>
            <a:r>
              <a:rPr lang="ru-RU" i="1" dirty="0" smtClean="0"/>
              <a:t> </a:t>
            </a:r>
            <a:r>
              <a:rPr lang="ru-RU" i="1" dirty="0" smtClean="0"/>
              <a:t>смак.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13314" name="Picture 2" descr="C:\Users\user\Desktop\Без названия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87827"/>
            <a:ext cx="3259063" cy="2441151"/>
          </a:xfrm>
          <a:prstGeom prst="rect">
            <a:avLst/>
          </a:prstGeom>
          <a:noFill/>
        </p:spPr>
      </p:pic>
      <p:pic>
        <p:nvPicPr>
          <p:cNvPr id="13315" name="Picture 3" descr="C:\Users\user\Desktop\Без названия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933056"/>
            <a:ext cx="2575173" cy="257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Фіалка</a:t>
            </a:r>
            <a:endParaRPr lang="uk-UA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Ця </a:t>
            </a:r>
            <a:r>
              <a:rPr lang="uk-UA" dirty="0" smtClean="0"/>
              <a:t>квітка також відома як віола або братки.</a:t>
            </a:r>
          </a:p>
          <a:p>
            <a:r>
              <a:rPr lang="uk-UA" dirty="0" smtClean="0"/>
              <a:t>Вона була поширена у </a:t>
            </a:r>
            <a:r>
              <a:rPr lang="uk-UA" dirty="0" err="1" smtClean="0"/>
              <a:t>вікторіанські</a:t>
            </a:r>
            <a:r>
              <a:rPr lang="uk-UA" dirty="0" smtClean="0"/>
              <a:t> часи – тоді її зацукровували і подавали як повноцінний десерт.</a:t>
            </a:r>
          </a:p>
          <a:p>
            <a:r>
              <a:rPr lang="uk-UA" dirty="0" smtClean="0"/>
              <a:t>Фіалки мають м’який аромат і вживаються як у сирому вигляді, так і в салатах та бутербродах. </a:t>
            </a:r>
          </a:p>
          <a:p>
            <a:r>
              <a:rPr lang="uk-UA" dirty="0" smtClean="0"/>
              <a:t>Їх можна готувати замість шпинату на пару з оливковою олією, сіллю та перцем або додавати до будь-якої овочевої страви.</a:t>
            </a:r>
          </a:p>
          <a:p>
            <a:r>
              <a:rPr lang="uk-UA" i="1" dirty="0" smtClean="0">
                <a:solidFill>
                  <a:srgbClr val="C00000"/>
                </a:solidFill>
              </a:rPr>
              <a:t>Квіточка </a:t>
            </a:r>
            <a:r>
              <a:rPr lang="uk-UA" i="1" dirty="0" smtClean="0">
                <a:solidFill>
                  <a:srgbClr val="C00000"/>
                </a:solidFill>
              </a:rPr>
              <a:t>братків повністю їстівна, вона дає цікавий відтінок у поєднанні з фруктами чи в салатах, у </a:t>
            </a:r>
            <a:r>
              <a:rPr lang="uk-UA" i="1" dirty="0" smtClean="0">
                <a:solidFill>
                  <a:srgbClr val="C00000"/>
                </a:solidFill>
              </a:rPr>
              <a:t>шоколаді.</a:t>
            </a:r>
            <a:endParaRPr lang="uk-UA" dirty="0" smtClean="0">
              <a:solidFill>
                <a:srgbClr val="C00000"/>
              </a:solidFill>
            </a:endParaRPr>
          </a:p>
          <a:p>
            <a:endParaRPr lang="uk-UA" dirty="0"/>
          </a:p>
        </p:txBody>
      </p:sp>
      <p:pic>
        <p:nvPicPr>
          <p:cNvPr id="6146" name="Picture 2" descr="C:\Users\user\Desktop\wittrockiana.jpg"/>
          <p:cNvPicPr>
            <a:picLocks noChangeAspect="1" noChangeArrowheads="1"/>
          </p:cNvPicPr>
          <p:nvPr/>
        </p:nvPicPr>
        <p:blipFill>
          <a:blip r:embed="rId2" cstate="print"/>
          <a:srcRect r="45547"/>
          <a:stretch>
            <a:fillRect/>
          </a:stretch>
        </p:blipFill>
        <p:spPr bwMode="auto">
          <a:xfrm>
            <a:off x="7236296" y="188640"/>
            <a:ext cx="1619672" cy="167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Зацукровані фіалки</a:t>
            </a:r>
            <a:endParaRPr lang="uk-UA" dirty="0"/>
          </a:p>
        </p:txBody>
      </p:sp>
      <p:pic>
        <p:nvPicPr>
          <p:cNvPr id="3074" name="Picture 2" descr="C:\Users\user\Desktop\5932e80-depositphotos-sewcre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018" y="1600200"/>
            <a:ext cx="677996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Чому ми їмо квіти?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5"/>
            <a:ext cx="8147248" cy="3384376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err="1" smtClean="0"/>
              <a:t>Їстівні</a:t>
            </a:r>
            <a:r>
              <a:rPr lang="ru-RU" dirty="0" smtClean="0"/>
              <a:t> </a:t>
            </a:r>
            <a:r>
              <a:rPr lang="ru-RU" dirty="0" err="1" smtClean="0"/>
              <a:t>квіти</a:t>
            </a:r>
            <a:r>
              <a:rPr lang="ru-RU" dirty="0" smtClean="0"/>
              <a:t> не належать до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включати</a:t>
            </a:r>
            <a:r>
              <a:rPr lang="ru-RU" dirty="0" smtClean="0"/>
              <a:t> у </a:t>
            </a:r>
            <a:r>
              <a:rPr lang="ru-RU" dirty="0" err="1" smtClean="0"/>
              <a:t>раціон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smtClean="0"/>
              <a:t>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забезпечувати</a:t>
            </a:r>
            <a:r>
              <a:rPr lang="ru-RU" dirty="0" smtClean="0"/>
              <a:t> </a:t>
            </a:r>
            <a:r>
              <a:rPr lang="ru-RU" dirty="0" err="1" smtClean="0"/>
              <a:t>естетичну</a:t>
            </a:r>
            <a:r>
              <a:rPr lang="ru-RU" dirty="0" smtClean="0"/>
              <a:t> </a:t>
            </a:r>
            <a:r>
              <a:rPr lang="ru-RU" dirty="0" err="1" smtClean="0"/>
              <a:t>насолоду</a:t>
            </a:r>
            <a:r>
              <a:rPr lang="ru-RU" dirty="0" smtClean="0"/>
              <a:t>, </a:t>
            </a:r>
            <a:r>
              <a:rPr lang="ru-RU" dirty="0" err="1" smtClean="0"/>
              <a:t>надавати</a:t>
            </a:r>
            <a:r>
              <a:rPr lang="ru-RU" dirty="0" smtClean="0"/>
              <a:t> </a:t>
            </a:r>
            <a:r>
              <a:rPr lang="ru-RU" dirty="0" err="1" smtClean="0"/>
              <a:t>стравам</a:t>
            </a:r>
            <a:r>
              <a:rPr lang="ru-RU" dirty="0" smtClean="0"/>
              <a:t> </a:t>
            </a:r>
            <a:r>
              <a:rPr lang="ru-RU" dirty="0" err="1" smtClean="0"/>
              <a:t>неповторний</a:t>
            </a:r>
            <a:r>
              <a:rPr lang="ru-RU" dirty="0" smtClean="0"/>
              <a:t> аромат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колір</a:t>
            </a:r>
            <a:r>
              <a:rPr lang="ru-RU" dirty="0" smtClean="0"/>
              <a:t>. </a:t>
            </a:r>
          </a:p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Їх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розглядають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швидше</a:t>
            </a:r>
            <a:r>
              <a:rPr lang="ru-RU" dirty="0" smtClean="0">
                <a:solidFill>
                  <a:srgbClr val="FF0000"/>
                </a:solidFill>
              </a:rPr>
              <a:t> як </a:t>
            </a:r>
            <a:r>
              <a:rPr lang="ru-RU" dirty="0" err="1" smtClean="0">
                <a:solidFill>
                  <a:srgbClr val="FF0000"/>
                </a:solidFill>
              </a:rPr>
              <a:t>спеції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активними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речовинами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складі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трохи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впливають</a:t>
            </a:r>
            <a:r>
              <a:rPr lang="ru-RU" dirty="0" smtClean="0">
                <a:solidFill>
                  <a:srgbClr val="FF0000"/>
                </a:solidFill>
              </a:rPr>
              <a:t> на стан </a:t>
            </a:r>
            <a:r>
              <a:rPr lang="ru-RU" dirty="0" err="1" smtClean="0">
                <a:solidFill>
                  <a:srgbClr val="FF0000"/>
                </a:solidFill>
              </a:rPr>
              <a:t>нашого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здоров'я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можуть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приносити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користь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Picture 3" descr="C:\Users\user\Desktop\1126293-1.jpg"/>
          <p:cNvPicPr>
            <a:picLocks noChangeAspect="1" noChangeArrowheads="1"/>
          </p:cNvPicPr>
          <p:nvPr/>
        </p:nvPicPr>
        <p:blipFill>
          <a:blip r:embed="rId2" cstate="print"/>
          <a:srcRect t="13815" b="14366"/>
          <a:stretch>
            <a:fillRect/>
          </a:stretch>
        </p:blipFill>
        <p:spPr bwMode="auto">
          <a:xfrm>
            <a:off x="2627784" y="4149015"/>
            <a:ext cx="3456384" cy="248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5602" name="Picture 2" descr="C:\Users\user\Desktop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6192688" cy="5322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Волошка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312494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smtClean="0"/>
              <a:t>аромат </a:t>
            </a:r>
            <a:r>
              <a:rPr lang="ru-RU" dirty="0" err="1" smtClean="0"/>
              <a:t>нагадує</a:t>
            </a:r>
            <a:r>
              <a:rPr lang="ru-RU" dirty="0" smtClean="0"/>
              <a:t> гвоздику.</a:t>
            </a:r>
          </a:p>
          <a:p>
            <a:r>
              <a:rPr lang="ru-RU" i="1" dirty="0" smtClean="0"/>
              <a:t>Волошка </a:t>
            </a:r>
            <a:r>
              <a:rPr lang="ru-RU" i="1" dirty="0" err="1" smtClean="0"/>
              <a:t>має</a:t>
            </a:r>
            <a:r>
              <a:rPr lang="ru-RU" i="1" dirty="0" smtClean="0"/>
              <a:t> </a:t>
            </a:r>
            <a:r>
              <a:rPr lang="ru-RU" i="1" dirty="0" err="1" smtClean="0"/>
              <a:t>прекрасний</a:t>
            </a:r>
            <a:r>
              <a:rPr lang="ru-RU" i="1" dirty="0" smtClean="0"/>
              <a:t> </a:t>
            </a:r>
            <a:r>
              <a:rPr lang="ru-RU" i="1" dirty="0" err="1" smtClean="0"/>
              <a:t>вигляд</a:t>
            </a:r>
            <a:r>
              <a:rPr lang="ru-RU" i="1" dirty="0" smtClean="0"/>
              <a:t> у салатах, </a:t>
            </a:r>
            <a:r>
              <a:rPr lang="ru-RU" i="1" dirty="0" err="1" smtClean="0"/>
              <a:t>пелюстки</a:t>
            </a:r>
            <a:r>
              <a:rPr lang="ru-RU" i="1" dirty="0" smtClean="0"/>
              <a:t> </a:t>
            </a:r>
            <a:r>
              <a:rPr lang="ru-RU" i="1" dirty="0" err="1" smtClean="0"/>
              <a:t>додають</a:t>
            </a:r>
            <a:r>
              <a:rPr lang="ru-RU" i="1" dirty="0" smtClean="0"/>
              <a:t> до </a:t>
            </a:r>
            <a:r>
              <a:rPr lang="ru-RU" i="1" dirty="0" err="1" smtClean="0"/>
              <a:t>гарнірів</a:t>
            </a:r>
            <a:r>
              <a:rPr lang="ru-RU" i="1" dirty="0" smtClean="0"/>
              <a:t>, у рис </a:t>
            </a:r>
            <a:r>
              <a:rPr lang="ru-RU" i="1" dirty="0" err="1" smtClean="0"/>
              <a:t>чи</a:t>
            </a:r>
            <a:r>
              <a:rPr lang="ru-RU" i="1" dirty="0" smtClean="0"/>
              <a:t> пасту.</a:t>
            </a:r>
            <a:endParaRPr lang="ru-RU" dirty="0" smtClean="0"/>
          </a:p>
          <a:p>
            <a:r>
              <a:rPr lang="ru-RU" i="1" dirty="0" err="1" smtClean="0"/>
              <a:t>Цілі</a:t>
            </a:r>
            <a:r>
              <a:rPr lang="ru-RU" i="1" dirty="0" smtClean="0"/>
              <a:t> </a:t>
            </a:r>
            <a:r>
              <a:rPr lang="ru-RU" i="1" dirty="0" err="1" smtClean="0"/>
              <a:t>квіти</a:t>
            </a:r>
            <a:r>
              <a:rPr lang="ru-RU" i="1" dirty="0" smtClean="0"/>
              <a:t> </a:t>
            </a:r>
            <a:r>
              <a:rPr lang="ru-RU" i="1" dirty="0" err="1" smtClean="0"/>
              <a:t>можна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використовувати</a:t>
            </a:r>
            <a:r>
              <a:rPr lang="ru-RU" i="1" dirty="0" smtClean="0"/>
              <a:t> у </a:t>
            </a:r>
            <a:r>
              <a:rPr lang="ru-RU" i="1" dirty="0" err="1" smtClean="0"/>
              <a:t>свіжих</a:t>
            </a:r>
            <a:r>
              <a:rPr lang="ru-RU" i="1" dirty="0" smtClean="0"/>
              <a:t> напоях, </a:t>
            </a:r>
            <a:r>
              <a:rPr lang="ru-RU" i="1" dirty="0" err="1" smtClean="0"/>
              <a:t>засушені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15362" name="Picture 2" descr="C:\Users\user\Desktop\van-chay-z-voloshkoyu-1-750x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365104"/>
            <a:ext cx="2203722" cy="2203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uk-UA" b="1" dirty="0" err="1" smtClean="0">
                <a:solidFill>
                  <a:srgbClr val="C00000"/>
                </a:solidFill>
              </a:rPr>
              <a:t>Гібіскус</a:t>
            </a:r>
            <a:r>
              <a:rPr lang="uk-UA" b="1" dirty="0" smtClean="0">
                <a:solidFill>
                  <a:srgbClr val="C00000"/>
                </a:solidFill>
              </a:rPr>
              <a:t>, суданська </a:t>
            </a:r>
            <a:r>
              <a:rPr lang="uk-UA" b="1" dirty="0" smtClean="0">
                <a:solidFill>
                  <a:srgbClr val="C00000"/>
                </a:solidFill>
              </a:rPr>
              <a:t>троянда (</a:t>
            </a:r>
            <a:r>
              <a:rPr lang="uk-UA" b="1" dirty="0" err="1" smtClean="0">
                <a:solidFill>
                  <a:srgbClr val="C00000"/>
                </a:solidFill>
              </a:rPr>
              <a:t>каркаде</a:t>
            </a:r>
            <a:r>
              <a:rPr lang="uk-UA" b="1" dirty="0" smtClean="0">
                <a:solidFill>
                  <a:srgbClr val="C00000"/>
                </a:solidFill>
              </a:rPr>
              <a:t>)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 З </a:t>
            </a:r>
            <a:r>
              <a:rPr lang="uk-UA" dirty="0" smtClean="0"/>
              <a:t>квіток можна приготувати варення, салати, їх солять, маринують і начиняють сиром. </a:t>
            </a:r>
            <a:endParaRPr lang="uk-UA" dirty="0" smtClean="0"/>
          </a:p>
          <a:p>
            <a:r>
              <a:rPr lang="uk-UA" dirty="0" smtClean="0"/>
              <a:t>Свіжі </a:t>
            </a:r>
            <a:r>
              <a:rPr lang="uk-UA" dirty="0" smtClean="0"/>
              <a:t>стебла, пагони і пелюстки додають в салати, супи та другі страви. Він добре підходить для желе, джему, варення або компоту. Квітки </a:t>
            </a:r>
            <a:r>
              <a:rPr lang="uk-UA" dirty="0" err="1" smtClean="0"/>
              <a:t>гібіскусу</a:t>
            </a:r>
            <a:r>
              <a:rPr lang="uk-UA" dirty="0" smtClean="0"/>
              <a:t> додають в кекси, запіканки, салати, рис і т.д. Подають, як звичайний сухофрукт, який </a:t>
            </a:r>
            <a:r>
              <a:rPr lang="uk-UA" dirty="0" err="1" smtClean="0"/>
              <a:t>нарізається</a:t>
            </a:r>
            <a:r>
              <a:rPr lang="uk-UA" dirty="0" smtClean="0"/>
              <a:t> на шматочки або подається цілим. </a:t>
            </a:r>
            <a:endParaRPr lang="uk-UA" dirty="0" smtClean="0"/>
          </a:p>
          <a:p>
            <a:r>
              <a:rPr lang="uk-UA" b="1" dirty="0" smtClean="0">
                <a:solidFill>
                  <a:srgbClr val="C00000"/>
                </a:solidFill>
              </a:rPr>
              <a:t>З </a:t>
            </a:r>
            <a:r>
              <a:rPr lang="uk-UA" b="1" dirty="0" smtClean="0">
                <a:solidFill>
                  <a:srgbClr val="C00000"/>
                </a:solidFill>
              </a:rPr>
              <a:t>сухих пелюсток </a:t>
            </a:r>
            <a:r>
              <a:rPr lang="uk-UA" b="1" dirty="0" err="1" smtClean="0">
                <a:solidFill>
                  <a:srgbClr val="C00000"/>
                </a:solidFill>
              </a:rPr>
              <a:t>гібіскусу</a:t>
            </a:r>
            <a:r>
              <a:rPr lang="uk-UA" b="1" dirty="0" smtClean="0">
                <a:solidFill>
                  <a:srgbClr val="C00000"/>
                </a:solidFill>
              </a:rPr>
              <a:t> можна приготувати чудові напої: гарячий чай, холодний чай, напій з вином, напій з м’ятою, апельсинами або </a:t>
            </a:r>
            <a:r>
              <a:rPr lang="uk-UA" b="1" dirty="0" smtClean="0">
                <a:solidFill>
                  <a:srgbClr val="C00000"/>
                </a:solidFill>
              </a:rPr>
              <a:t>сухофруктами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user\Desktop\Без названия (10).jpg"/>
          <p:cNvPicPr>
            <a:picLocks noChangeAspect="1" noChangeArrowheads="1"/>
          </p:cNvPicPr>
          <p:nvPr/>
        </p:nvPicPr>
        <p:blipFill>
          <a:blip r:embed="rId2" cstate="print"/>
          <a:srcRect r="13758"/>
          <a:stretch>
            <a:fillRect/>
          </a:stretch>
        </p:blipFill>
        <p:spPr bwMode="auto">
          <a:xfrm>
            <a:off x="7212737" y="0"/>
            <a:ext cx="1931263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Кульбаба звичайна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uk-UA" dirty="0" smtClean="0"/>
              <a:t>І</a:t>
            </a:r>
            <a:r>
              <a:rPr lang="uk-UA" dirty="0" smtClean="0"/>
              <a:t>ї </a:t>
            </a:r>
            <a:r>
              <a:rPr lang="uk-UA" dirty="0" smtClean="0"/>
              <a:t>активно їли ще з найдавніших часів. Молоді листки і стебла рослини </a:t>
            </a:r>
            <a:r>
              <a:rPr lang="uk-UA" dirty="0" err="1" smtClean="0"/>
              <a:t>використовють</a:t>
            </a:r>
            <a:r>
              <a:rPr lang="uk-UA" dirty="0" smtClean="0"/>
              <a:t> для приготування салатів і борщів, з квіток роблять варення і вино, а також «кульбабовий мед», але лише в тому випадку, якщо вони не оброблялися пестицидами. </a:t>
            </a:r>
            <a:endParaRPr lang="uk-UA" dirty="0"/>
          </a:p>
        </p:txBody>
      </p:sp>
      <p:pic>
        <p:nvPicPr>
          <p:cNvPr id="19458" name="Picture 2" descr="C:\Users\user\Desktop\Без названия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81128"/>
            <a:ext cx="3114650" cy="206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Кабачки (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uk-UA" dirty="0" smtClean="0"/>
              <a:t> Великі </a:t>
            </a:r>
            <a:r>
              <a:rPr lang="uk-UA" dirty="0" smtClean="0"/>
              <a:t>жовті квітки кабачків, гарбузів, патисонів, </a:t>
            </a:r>
            <a:r>
              <a:rPr lang="uk-UA" dirty="0" err="1" smtClean="0"/>
              <a:t>цукіні</a:t>
            </a:r>
            <a:r>
              <a:rPr lang="uk-UA" dirty="0" smtClean="0"/>
              <a:t> – одні з най</a:t>
            </a:r>
            <a:r>
              <a:rPr lang="en-US" dirty="0" smtClean="0"/>
              <a:t>c</a:t>
            </a:r>
            <a:r>
              <a:rPr lang="uk-UA" dirty="0" err="1" smtClean="0"/>
              <a:t>мачніших</a:t>
            </a:r>
            <a:r>
              <a:rPr lang="uk-UA" dirty="0" smtClean="0"/>
              <a:t>. Жіночі квітки швидко в’януть, утворюючи зав’язь плоду, а чоловічі залишаються свіжими досить довго. Їх їдять сирими, додають у салати, фарширують різними </a:t>
            </a:r>
            <a:r>
              <a:rPr lang="uk-UA" dirty="0" err="1" smtClean="0"/>
              <a:t>начинками</a:t>
            </a:r>
            <a:r>
              <a:rPr lang="uk-UA" dirty="0" smtClean="0"/>
              <a:t>, смажать у </a:t>
            </a:r>
            <a:r>
              <a:rPr lang="uk-UA" dirty="0" err="1" smtClean="0"/>
              <a:t>клярі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Picture 2" descr="C:\Users\user\Desktop\Без названия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156176" y="548680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C00000"/>
                </a:solidFill>
              </a:rPr>
              <a:t>Огірочна трава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user\Desktop\Borago-officinal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3501008"/>
            <a:ext cx="4040188" cy="2649756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572000" y="1052736"/>
            <a:ext cx="4114801" cy="5544616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квітки блакитно-волошкового кольору у формі зірочок широко використовуються у багатьох країнах. У нас чомусь лише додають листки, які на смак свіжих огірків, у холодні супи і весняні окрошки. А квітки огірочка лікарського можна додавати у різноманітні лимонади, пунші, коктейлі на основі джину, у фруктові шербети, ними прикрашають торти, сирні запіканки і </a:t>
            </a:r>
            <a:r>
              <a:rPr lang="uk-UA" dirty="0" err="1" smtClean="0"/>
              <a:t>чизкейки</a:t>
            </a:r>
            <a:r>
              <a:rPr lang="uk-UA" dirty="0" smtClean="0"/>
              <a:t>. Блакитні зірочки можна заморозити у кубиках льоду</a:t>
            </a:r>
            <a:endParaRPr lang="uk-UA" dirty="0"/>
          </a:p>
        </p:txBody>
      </p:sp>
      <p:pic>
        <p:nvPicPr>
          <p:cNvPr id="5123" name="Picture 3" descr="C:\Users\user\Desktop\Без названия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205837" cy="2624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Орегано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1"/>
            <a:ext cx="8075240" cy="3340968"/>
          </a:xfrm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 Широко </a:t>
            </a:r>
            <a:r>
              <a:rPr lang="uk-UA" dirty="0" smtClean="0"/>
              <a:t>використовують в кулінарії Іспанії, Італії, Мексики, а також гірських регіонів Кавказу, де він отримав поетичну назву «гірська радість». В кулінарії, використовують і листки, і квітки рослини. Його додають в страви у свіжому або сушеному вигляді. Він прекрасно ароматизує рибу, м’ясо, дичину, м’ясні рулети і паштети, лівер, фарш, домашні ковбаси, підливи і соуси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20482" name="Picture 2" descr="C:\Users\user\Desktop\Без названия (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653136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Настурція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i="1" dirty="0" smtClean="0"/>
              <a:t>Ця </a:t>
            </a:r>
            <a:r>
              <a:rPr lang="uk-UA" i="1" dirty="0" smtClean="0"/>
              <a:t>квітка – одна з найкорисніших, оскільки вона є "двоюрідною сестрою" родини хрестоцвітих: капусти, </a:t>
            </a:r>
            <a:r>
              <a:rPr lang="uk-UA" i="1" dirty="0" err="1" smtClean="0"/>
              <a:t>брокколі</a:t>
            </a:r>
            <a:r>
              <a:rPr lang="uk-UA" i="1" dirty="0" smtClean="0"/>
              <a:t>, гірчиці.</a:t>
            </a:r>
            <a:endParaRPr lang="uk-UA" dirty="0" smtClean="0"/>
          </a:p>
          <a:p>
            <a:r>
              <a:rPr lang="uk-UA" i="1" dirty="0" smtClean="0"/>
              <a:t>У її складі є компоненти, які можуть впливати на стан </a:t>
            </a:r>
            <a:r>
              <a:rPr lang="uk-UA" i="1" dirty="0" smtClean="0"/>
              <a:t>печінки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>Настурцію добре поєднувати з м'ятою, розмарином, лимоном і додавати у рибні чи м'ясні страви, супи.</a:t>
            </a:r>
          </a:p>
          <a:p>
            <a:endParaRPr lang="uk-UA" dirty="0"/>
          </a:p>
        </p:txBody>
      </p:sp>
      <p:pic>
        <p:nvPicPr>
          <p:cNvPr id="21506" name="Picture 2" descr="C:\Users\user\Desktop\Без названия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260032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Квіти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чебрецю</a:t>
            </a:r>
            <a:endParaRPr lang="uk-UA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Пряного </a:t>
            </a:r>
            <a:r>
              <a:rPr lang="ru-RU" dirty="0" err="1" smtClean="0"/>
              <a:t>чебрецевого</a:t>
            </a:r>
            <a:r>
              <a:rPr lang="ru-RU" dirty="0" smtClean="0"/>
              <a:t> смаку </a:t>
            </a:r>
            <a:r>
              <a:rPr lang="ru-RU" dirty="0" err="1" smtClean="0"/>
              <a:t>стравам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додати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трава, а </a:t>
            </a:r>
            <a:r>
              <a:rPr lang="ru-RU" dirty="0" err="1" smtClean="0"/>
              <a:t>й</a:t>
            </a:r>
            <a:r>
              <a:rPr lang="ru-RU" dirty="0" smtClean="0"/>
              <a:t> </a:t>
            </a:r>
            <a:r>
              <a:rPr lang="ru-RU" b="1" dirty="0" err="1" smtClean="0"/>
              <a:t>квіти</a:t>
            </a:r>
            <a:r>
              <a:rPr lang="ru-RU" b="1" dirty="0" smtClean="0"/>
              <a:t> </a:t>
            </a:r>
            <a:r>
              <a:rPr lang="ru-RU" b="1" dirty="0" err="1" smtClean="0"/>
              <a:t>чебрецю</a:t>
            </a:r>
            <a:r>
              <a:rPr lang="ru-RU" dirty="0" smtClean="0"/>
              <a:t>. </a:t>
            </a:r>
            <a:r>
              <a:rPr lang="ru-RU" dirty="0" err="1" smtClean="0"/>
              <a:t>Їхній</a:t>
            </a:r>
            <a:r>
              <a:rPr lang="ru-RU" dirty="0" smtClean="0"/>
              <a:t> смак схожий до </a:t>
            </a:r>
            <a:r>
              <a:rPr lang="ru-RU" dirty="0" err="1" smtClean="0"/>
              <a:t>звичного</a:t>
            </a:r>
            <a:r>
              <a:rPr lang="ru-RU" dirty="0" smtClean="0"/>
              <a:t> нам </a:t>
            </a:r>
            <a:r>
              <a:rPr lang="ru-RU" dirty="0" err="1" smtClean="0"/>
              <a:t>чебрецевого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тонкі</a:t>
            </a:r>
            <a:r>
              <a:rPr lang="ru-RU" dirty="0" smtClean="0"/>
              <a:t> нотки лимона. </a:t>
            </a:r>
            <a:r>
              <a:rPr lang="ru-RU" dirty="0" err="1" smtClean="0"/>
              <a:t>Квіти</a:t>
            </a:r>
            <a:r>
              <a:rPr lang="ru-RU" dirty="0" smtClean="0"/>
              <a:t> </a:t>
            </a:r>
            <a:r>
              <a:rPr lang="ru-RU" dirty="0" err="1" smtClean="0"/>
              <a:t>чебрецю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у тих же </a:t>
            </a:r>
            <a:r>
              <a:rPr lang="ru-RU" dirty="0" err="1" smtClean="0"/>
              <a:t>стравах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траву, а </a:t>
            </a:r>
            <a:r>
              <a:rPr lang="ru-RU" dirty="0" err="1" smtClean="0"/>
              <a:t>також</a:t>
            </a:r>
            <a:r>
              <a:rPr lang="ru-RU" dirty="0" smtClean="0"/>
              <a:t> вони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годяться</a:t>
            </a:r>
            <a:r>
              <a:rPr lang="ru-RU" dirty="0" smtClean="0"/>
              <a:t> для 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трав’яного</a:t>
            </a:r>
            <a:r>
              <a:rPr lang="ru-RU" dirty="0" smtClean="0"/>
              <a:t> масла.</a:t>
            </a:r>
            <a:endParaRPr lang="uk-UA" dirty="0"/>
          </a:p>
        </p:txBody>
      </p:sp>
      <p:pic>
        <p:nvPicPr>
          <p:cNvPr id="24579" name="Picture 3" descr="C:\Users\user\Desktop\Без названия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1300" y="260648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c94a1e9-depositphotos-neillang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22582" cy="3085803"/>
          </a:xfrm>
          <a:prstGeom prst="rect">
            <a:avLst/>
          </a:prstGeom>
          <a:noFill/>
        </p:spPr>
      </p:pic>
      <p:pic>
        <p:nvPicPr>
          <p:cNvPr id="1027" name="Picture 3" descr="C:\Users\user\Desktop\921-nasturiu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5826224" cy="384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91264" cy="572149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dirty="0" smtClean="0"/>
              <a:t>Існують компанії, які спеціально вирощують квіти для дорогих ресторанів. Власник японського ресторану </a:t>
            </a:r>
            <a:r>
              <a:rPr lang="en-US" dirty="0" smtClean="0"/>
              <a:t>Olive Tree </a:t>
            </a:r>
            <a:r>
              <a:rPr lang="uk-UA" dirty="0" err="1" smtClean="0"/>
              <a:t>Ісехара</a:t>
            </a:r>
            <a:r>
              <a:rPr lang="uk-UA" dirty="0" smtClean="0"/>
              <a:t> </a:t>
            </a:r>
            <a:r>
              <a:rPr lang="uk-UA" dirty="0" err="1" smtClean="0"/>
              <a:t>Казуесі</a:t>
            </a:r>
            <a:r>
              <a:rPr lang="uk-UA" dirty="0" smtClean="0"/>
              <a:t> Йоні вважає, що квіти відмінно доповнюють ряд страв: їх аромати часто тонкі і не домінують над іншими інгредієнтами, а барвисті пелюстки виглядають настільки привабливо, що страви з використанням квітів виявляються найпопулярнішими у меню в будь-якому сезоні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Троянди роду "</a:t>
            </a:r>
            <a:r>
              <a:rPr lang="en-US" b="1" dirty="0" smtClean="0"/>
              <a:t>Rosa"</a:t>
            </a:r>
            <a:r>
              <a:rPr lang="en-US" dirty="0" smtClean="0"/>
              <a:t/>
            </a:r>
            <a:br>
              <a:rPr lang="en-US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</a:t>
            </a:r>
            <a:r>
              <a:rPr lang="uk-UA" dirty="0" smtClean="0"/>
              <a:t>пелюсток троянди роблять варення, їх додають у фруктові салати.</a:t>
            </a:r>
          </a:p>
          <a:p>
            <a:r>
              <a:rPr lang="uk-UA" dirty="0" smtClean="0"/>
              <a:t>Вони містять багато клітковини, кальцію і вітаміну С.</a:t>
            </a:r>
          </a:p>
          <a:p>
            <a:r>
              <a:rPr lang="uk-UA" dirty="0" smtClean="0"/>
              <a:t>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2050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60648"/>
            <a:ext cx="2466975" cy="1847850"/>
          </a:xfrm>
          <a:prstGeom prst="rect">
            <a:avLst/>
          </a:prstGeom>
          <a:noFill/>
        </p:spPr>
      </p:pic>
      <p:pic>
        <p:nvPicPr>
          <p:cNvPr id="2051" name="Picture 3" descr="C:\Users\user\Desktop\Без названия (1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4045992" cy="2692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ser\Desktop\r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1125" y="876300"/>
            <a:ext cx="638175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Лаванда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Дуже </a:t>
            </a:r>
            <a:r>
              <a:rPr lang="uk-UA" dirty="0" smtClean="0"/>
              <a:t>поширена у європейській культурі, ця квітка може стати доповненням до будь-яких страв.</a:t>
            </a:r>
          </a:p>
          <a:p>
            <a:r>
              <a:rPr lang="uk-UA" i="1" dirty="0" smtClean="0"/>
              <a:t>"Лаванду використовують у чаї, трав'яних сумішах, настоянках, лікерах, сиропах. </a:t>
            </a:r>
            <a:endParaRPr lang="uk-UA" dirty="0" smtClean="0"/>
          </a:p>
          <a:p>
            <a:r>
              <a:rPr lang="uk-UA" i="1" dirty="0" smtClean="0"/>
              <a:t>Вона гарно поєднується і з солоною, і з солодкою їжею. </a:t>
            </a:r>
            <a:endParaRPr lang="uk-UA" dirty="0" smtClean="0"/>
          </a:p>
          <a:p>
            <a:r>
              <a:rPr lang="uk-UA" i="1" dirty="0" smtClean="0"/>
              <a:t>Наприклад, її запах і смак доповнюють сир, цитрусові, ягоди, розмарин, шавлія, чебрець, шоколад, рибні і м’ясні страви, морепродукти.</a:t>
            </a:r>
            <a:endParaRPr lang="uk-UA" dirty="0" smtClean="0"/>
          </a:p>
          <a:p>
            <a:r>
              <a:rPr lang="uk-UA" i="1" dirty="0" smtClean="0"/>
              <a:t>Аромат лаванди має заспокійливий ефект", </a:t>
            </a:r>
            <a:r>
              <a:rPr lang="uk-UA" dirty="0" smtClean="0"/>
              <a:t>– </a:t>
            </a:r>
            <a:r>
              <a:rPr lang="uk-UA" dirty="0" smtClean="0"/>
              <a:t>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user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3640871" cy="2290018"/>
          </a:xfrm>
          <a:prstGeom prst="rect">
            <a:avLst/>
          </a:prstGeom>
          <a:noFill/>
        </p:spPr>
      </p:pic>
      <p:pic>
        <p:nvPicPr>
          <p:cNvPr id="23554" name="Picture 2" descr="C:\Users\user\Desktop\yistyvna-lavanda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6544"/>
            <a:ext cx="5066928" cy="4518011"/>
          </a:xfrm>
          <a:prstGeom prst="rect">
            <a:avLst/>
          </a:prstGeom>
          <a:noFill/>
        </p:spPr>
      </p:pic>
      <p:pic>
        <p:nvPicPr>
          <p:cNvPr id="23555" name="Picture 3" descr="C:\Users\user\Desktop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861048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Зацукровані квітки лаванди добре підходять для прикраси пирогів.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Фіолетові </a:t>
            </a:r>
            <a:r>
              <a:rPr lang="uk-UA" dirty="0" smtClean="0"/>
              <a:t>квітки лаванди чудово виглядають у бокалі шампанського, додають пікантності і аромату сосни та кедру шоколадним десертам, тортам і тістечкам (</a:t>
            </a:r>
            <a:r>
              <a:rPr lang="uk-UA" dirty="0" err="1" smtClean="0"/>
              <a:t>капкейкам</a:t>
            </a:r>
            <a:r>
              <a:rPr lang="uk-UA" dirty="0" smtClean="0"/>
              <a:t>), чудова смакова добавка для заварного крему або бісквіту, доречні у шербетах та морозиві. Дає гарне поєднання кольорів із зеленим салатом і жовтою обліпихою. Один з обов’язкових складників суміші спецій «Прованські трави». Головне – не переборщити, бо смак страви нагадуватиме лавандове мило чи шампунь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Нагідки або календула</a:t>
            </a:r>
            <a:endParaRPr lang="uk-UA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uk-UA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Багаті</a:t>
            </a:r>
            <a:r>
              <a:rPr lang="ru-RU" dirty="0" smtClean="0"/>
              <a:t> на каротин </a:t>
            </a:r>
            <a:r>
              <a:rPr lang="ru-RU" dirty="0" err="1" smtClean="0"/>
              <a:t>дрібні</a:t>
            </a:r>
            <a:r>
              <a:rPr lang="ru-RU" dirty="0" smtClean="0"/>
              <a:t> </a:t>
            </a:r>
            <a:r>
              <a:rPr lang="ru-RU" dirty="0" err="1" smtClean="0"/>
              <a:t>пелюсточки</a:t>
            </a:r>
            <a:r>
              <a:rPr lang="ru-RU" dirty="0" smtClean="0"/>
              <a:t> </a:t>
            </a:r>
            <a:r>
              <a:rPr lang="ru-RU" dirty="0" err="1" smtClean="0"/>
              <a:t>жовтогарячого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додають</a:t>
            </a:r>
            <a:r>
              <a:rPr lang="ru-RU" dirty="0" smtClean="0"/>
              <a:t> перед подачею на </a:t>
            </a:r>
            <a:r>
              <a:rPr lang="ru-RU" dirty="0" err="1" smtClean="0"/>
              <a:t>стіл</a:t>
            </a:r>
            <a:r>
              <a:rPr lang="ru-RU" dirty="0" smtClean="0"/>
              <a:t> до </a:t>
            </a:r>
            <a:r>
              <a:rPr lang="ru-RU" dirty="0" err="1" smtClean="0"/>
              <a:t>сирів</a:t>
            </a:r>
            <a:r>
              <a:rPr lang="ru-RU" dirty="0" smtClean="0"/>
              <a:t>, </a:t>
            </a:r>
            <a:r>
              <a:rPr lang="ru-RU" dirty="0" err="1" smtClean="0"/>
              <a:t>м'ясних</a:t>
            </a:r>
            <a:r>
              <a:rPr lang="ru-RU" dirty="0" smtClean="0"/>
              <a:t> та </a:t>
            </a:r>
            <a:r>
              <a:rPr lang="ru-RU" dirty="0" err="1" smtClean="0"/>
              <a:t>рибних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, </a:t>
            </a:r>
            <a:r>
              <a:rPr lang="ru-RU" dirty="0" err="1" smtClean="0"/>
              <a:t>макаронних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рису, </a:t>
            </a:r>
            <a:r>
              <a:rPr lang="ru-RU" dirty="0" err="1" smtClean="0"/>
              <a:t>відварної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а </a:t>
            </a:r>
            <a:r>
              <a:rPr lang="ru-RU" dirty="0" err="1" smtClean="0"/>
              <a:t>також</a:t>
            </a:r>
            <a:r>
              <a:rPr lang="ru-RU" dirty="0" smtClean="0"/>
              <a:t> як </a:t>
            </a:r>
            <a:r>
              <a:rPr lang="ru-RU" dirty="0" err="1" smtClean="0"/>
              <a:t>наповнювач</a:t>
            </a:r>
            <a:r>
              <a:rPr lang="ru-RU" dirty="0" smtClean="0"/>
              <a:t> для </a:t>
            </a:r>
            <a:r>
              <a:rPr lang="ru-RU" dirty="0" err="1" smtClean="0"/>
              <a:t>сирного</a:t>
            </a:r>
            <a:r>
              <a:rPr lang="ru-RU" dirty="0" smtClean="0"/>
              <a:t> крему та вершкового масла, </a:t>
            </a:r>
            <a:r>
              <a:rPr lang="ru-RU" dirty="0" err="1" smtClean="0"/>
              <a:t>чудово</a:t>
            </a:r>
            <a:r>
              <a:rPr lang="ru-RU" dirty="0" smtClean="0"/>
              <a:t> </a:t>
            </a:r>
            <a:r>
              <a:rPr lang="ru-RU" dirty="0" err="1" smtClean="0"/>
              <a:t>виглядають</a:t>
            </a:r>
            <a:r>
              <a:rPr lang="ru-RU" dirty="0" smtClean="0"/>
              <a:t> у салатах </a:t>
            </a:r>
            <a:r>
              <a:rPr lang="ru-RU" dirty="0" err="1" smtClean="0"/>
              <a:t>і</a:t>
            </a:r>
            <a:r>
              <a:rPr lang="ru-RU" dirty="0" smtClean="0"/>
              <a:t> просто на бутербродах.</a:t>
            </a:r>
            <a:endParaRPr lang="uk-UA" dirty="0"/>
          </a:p>
        </p:txBody>
      </p:sp>
      <p:pic>
        <p:nvPicPr>
          <p:cNvPr id="22530" name="Picture 2" descr="C:\Users\user\Desktop\Без названия 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На відміну від зелені, квіти можна їсти лише маленькими порціями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400" b="1" dirty="0" smtClean="0">
                <a:solidFill>
                  <a:srgbClr val="C00000"/>
                </a:solidFill>
              </a:rPr>
              <a:t>Р</a:t>
            </a:r>
            <a:r>
              <a:rPr lang="uk-UA" sz="3400" b="1" dirty="0" smtClean="0">
                <a:solidFill>
                  <a:srgbClr val="C00000"/>
                </a:solidFill>
              </a:rPr>
              <a:t>екомендацій </a:t>
            </a:r>
            <a:r>
              <a:rPr lang="uk-UA" sz="3400" b="1" dirty="0" smtClean="0">
                <a:solidFill>
                  <a:srgbClr val="C00000"/>
                </a:solidFill>
              </a:rPr>
              <a:t>щодо вживання квітів:</a:t>
            </a:r>
          </a:p>
          <a:p>
            <a:r>
              <a:rPr lang="uk-UA" dirty="0" smtClean="0"/>
              <a:t>посипайте їстівними квітами зелені салати щоб додати кольору та смаку;</a:t>
            </a:r>
          </a:p>
          <a:p>
            <a:r>
              <a:rPr lang="uk-UA" dirty="0" smtClean="0"/>
              <a:t>заморожуйте цілі дрібні квіти в кубиках льоду для пуншів та інших напоїв;</a:t>
            </a:r>
          </a:p>
          <a:p>
            <a:r>
              <a:rPr lang="uk-UA" dirty="0" smtClean="0"/>
              <a:t>використовуйте квіти для ароматизованих олій, вінегретів, желе та маринадів;</a:t>
            </a:r>
          </a:p>
          <a:p>
            <a:r>
              <a:rPr lang="uk-UA" dirty="0" smtClean="0"/>
              <a:t>зацукровуйте квіти для декорування страв. </a:t>
            </a:r>
          </a:p>
          <a:p>
            <a:r>
              <a:rPr lang="uk-UA" dirty="0" smtClean="0"/>
              <a:t>Квіти можна додавати до випічки, десертів, гарнірів і м'ясних страв, робити з ними пасту й </a:t>
            </a:r>
            <a:r>
              <a:rPr lang="uk-UA" dirty="0" err="1" smtClean="0"/>
              <a:t>рулетики</a:t>
            </a:r>
            <a:r>
              <a:rPr lang="uk-UA" dirty="0" smtClean="0"/>
              <a:t>, використовувати пелюстки замість рисового паперу для </a:t>
            </a:r>
            <a:r>
              <a:rPr lang="uk-UA" dirty="0" err="1" smtClean="0"/>
              <a:t>спрінг-ролів</a:t>
            </a:r>
            <a:r>
              <a:rPr lang="uk-UA" dirty="0" smtClean="0"/>
              <a:t> тощо. Їх також можна заливати розтопленим шоколадом, додавати у соуси або джеми.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C00000"/>
                </a:solidFill>
              </a:rPr>
              <a:t>Крім цього, у квітах, в залежності від кольору, є різні набори біологічно активних речовин.</a:t>
            </a:r>
            <a:r>
              <a:rPr lang="uk-UA" dirty="0" smtClean="0">
                <a:solidFill>
                  <a:srgbClr val="FF0000"/>
                </a:solidFill>
              </a:rPr>
              <a:t/>
            </a:r>
            <a:br>
              <a:rPr lang="uk-UA" dirty="0" smtClean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r>
              <a:rPr lang="uk-UA" i="1" dirty="0" smtClean="0"/>
              <a:t>"</a:t>
            </a:r>
            <a:r>
              <a:rPr lang="uk-UA" i="1" dirty="0" smtClean="0"/>
              <a:t>Жовті й помаранчеві квіти містять каротиноїди, які сприяють утворенню вітаміну А.</a:t>
            </a:r>
            <a:endParaRPr lang="uk-UA" dirty="0" smtClean="0"/>
          </a:p>
          <a:p>
            <a:r>
              <a:rPr lang="uk-UA" i="1" dirty="0" smtClean="0"/>
              <a:t>У темних квітах синього і фіолетового кольору містяться </a:t>
            </a:r>
            <a:r>
              <a:rPr lang="uk-UA" i="1" dirty="0" err="1" smtClean="0"/>
              <a:t>флавоноїди</a:t>
            </a:r>
            <a:r>
              <a:rPr lang="uk-UA" i="1" dirty="0" smtClean="0"/>
              <a:t>.</a:t>
            </a:r>
            <a:endParaRPr lang="uk-UA" dirty="0" smtClean="0"/>
          </a:p>
          <a:p>
            <a:r>
              <a:rPr lang="uk-UA" i="1" dirty="0" smtClean="0"/>
              <a:t>Фітонциди, смоли й вітаміни також є у цих рослинах. Настурція, наприклад, лідер по вітаміну С.</a:t>
            </a:r>
            <a:endParaRPr lang="uk-UA" dirty="0" smtClean="0"/>
          </a:p>
          <a:p>
            <a:r>
              <a:rPr lang="uk-UA" i="1" dirty="0" smtClean="0"/>
              <a:t>Крім цього, квіти багаті на ферменти, ефірні олії, які мають бактерицидну і протизапальну дію, дубильні речовини, жирні кислоти, </a:t>
            </a:r>
            <a:r>
              <a:rPr lang="uk-UA" i="1" dirty="0" err="1" smtClean="0"/>
              <a:t>мікро-</a:t>
            </a:r>
            <a:r>
              <a:rPr lang="uk-UA" i="1" dirty="0" smtClean="0"/>
              <a:t> і </a:t>
            </a:r>
            <a:r>
              <a:rPr lang="uk-UA" i="1" dirty="0" err="1" smtClean="0"/>
              <a:t>макроелементи</a:t>
            </a:r>
            <a:r>
              <a:rPr lang="uk-UA" i="1" dirty="0" smtClean="0"/>
              <a:t>, такі як калій, кальцій, магній, цинк, мідь</a:t>
            </a:r>
            <a:r>
              <a:rPr lang="uk-UA" i="1" dirty="0" smtClean="0"/>
              <a:t>...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Квітковий гастрономічний ринок 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  <a:solidFill>
            <a:schemeClr val="bg2"/>
          </a:solidFill>
        </p:spPr>
        <p:txBody>
          <a:bodyPr/>
          <a:lstStyle/>
          <a:p>
            <a:pPr>
              <a:buNone/>
            </a:pPr>
            <a:r>
              <a:rPr lang="uk-UA" dirty="0" smtClean="0"/>
              <a:t>Як </a:t>
            </a:r>
            <a:r>
              <a:rPr lang="uk-UA" dirty="0" smtClean="0"/>
              <a:t>кажуть, є попит – буде пропозиція. Англійська компанія </a:t>
            </a:r>
            <a:r>
              <a:rPr lang="en-US" dirty="0" err="1" smtClean="0"/>
              <a:t>Maddocks</a:t>
            </a:r>
            <a:r>
              <a:rPr lang="en-US" dirty="0" smtClean="0"/>
              <a:t> Farm Organics </a:t>
            </a:r>
            <a:r>
              <a:rPr lang="uk-UA" dirty="0" smtClean="0"/>
              <a:t>активно займається вирощуванням таких квітів.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Вона </a:t>
            </a:r>
            <a:r>
              <a:rPr lang="uk-UA" dirty="0" smtClean="0"/>
              <a:t>пропонує висушені квіти, </a:t>
            </a:r>
            <a:r>
              <a:rPr lang="uk-UA" dirty="0" err="1" smtClean="0"/>
              <a:t>квіти</a:t>
            </a:r>
            <a:r>
              <a:rPr lang="uk-UA" dirty="0" smtClean="0"/>
              <a:t> для декору весільних тортів, різдвяні вінки (з їстівних квітів) і багато іншого.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26170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>
                <a:solidFill>
                  <a:srgbClr val="C00000"/>
                </a:solidFill>
              </a:rPr>
              <a:t>Квіток, які можна використовувати в кулінарії, дуже багато. Проте вони мають бути лише </a:t>
            </a:r>
            <a:r>
              <a:rPr lang="uk-UA" b="1" dirty="0" smtClean="0">
                <a:solidFill>
                  <a:srgbClr val="C00000"/>
                </a:solidFill>
              </a:rPr>
              <a:t>їстівні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91264" cy="460851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Зазвичай </a:t>
            </a:r>
            <a:r>
              <a:rPr lang="uk-UA" dirty="0" smtClean="0"/>
              <a:t>використовують троянду столисту, фіалку запашну, огірочник лікарський, майоран садовий, лаванду вузьколисту, м’яту перцеву, </a:t>
            </a:r>
            <a:r>
              <a:rPr lang="uk-UA" dirty="0" err="1" smtClean="0"/>
              <a:t>орегано</a:t>
            </a:r>
            <a:r>
              <a:rPr lang="uk-UA" dirty="0" smtClean="0"/>
              <a:t>, фенхель звичайний, нагідки лікарські і красолю велику, іноді – фіалка триколірна, квітки гарбуза звичайного, жасмин </a:t>
            </a:r>
            <a:r>
              <a:rPr lang="uk-UA" dirty="0" smtClean="0"/>
              <a:t>кущовий.</a:t>
            </a:r>
          </a:p>
          <a:p>
            <a:r>
              <a:rPr lang="uk-UA" dirty="0" smtClean="0"/>
              <a:t>Французькі </a:t>
            </a:r>
            <a:r>
              <a:rPr lang="uk-UA" dirty="0" smtClean="0"/>
              <a:t>кулінари пропонують також вживати ароматні квітки вишні, яблуні, груші – для приготування фруктових салатів, а в одному з ресторанів Ванкувера розроблено спеціальне тюльпанове меню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 </a:t>
            </a:r>
            <a:r>
              <a:rPr lang="uk-UA" sz="3200" b="1" dirty="0" smtClean="0">
                <a:solidFill>
                  <a:srgbClr val="C00000"/>
                </a:solidFill>
              </a:rPr>
              <a:t>Існують фундаментальні правила, як заготовляти квітки і як правильно їх використовувати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363272" cy="439248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1</a:t>
            </a:r>
            <a:r>
              <a:rPr lang="uk-UA" dirty="0" smtClean="0"/>
              <a:t>. Обов’язково слід звертати увагу, щоб вони не були отруйними. </a:t>
            </a:r>
            <a:endParaRPr lang="uk-UA" dirty="0" smtClean="0"/>
          </a:p>
          <a:p>
            <a:r>
              <a:rPr lang="uk-UA" dirty="0" smtClean="0"/>
              <a:t>2</a:t>
            </a:r>
            <a:r>
              <a:rPr lang="uk-UA" dirty="0" smtClean="0"/>
              <a:t>. Не можна використовувати в кулінарії квітки, які продаються в квіткових крамничках, тому що їх обприскують хімічними препаратами і використовують консерванти, добрива, для зберігання. </a:t>
            </a:r>
            <a:endParaRPr lang="uk-UA" dirty="0" smtClean="0"/>
          </a:p>
          <a:p>
            <a:r>
              <a:rPr lang="uk-UA" dirty="0" smtClean="0"/>
              <a:t>3</a:t>
            </a:r>
            <a:r>
              <a:rPr lang="uk-UA" dirty="0" smtClean="0"/>
              <a:t>. Квітки потрібно збирати на полях, луках і рано вранці. 4. Мити їх необхідно з обережністю під проточною водою і осушувати бажано за допомогою паперового рушника в приміщенні, де є потік свіжого повітря. </a:t>
            </a:r>
          </a:p>
          <a:p>
            <a:r>
              <a:rPr lang="uk-UA" dirty="0" smtClean="0"/>
              <a:t>5</a:t>
            </a:r>
            <a:r>
              <a:rPr lang="uk-UA" dirty="0" smtClean="0"/>
              <a:t>. Зберігати квітки можна в пластикових контейнерах у </a:t>
            </a:r>
            <a:r>
              <a:rPr lang="uk-UA" dirty="0" smtClean="0"/>
              <a:t>холодильниках</a:t>
            </a:r>
            <a:r>
              <a:rPr lang="uk-UA" dirty="0" smtClean="0"/>
              <a:t>, а можна навіть </a:t>
            </a:r>
            <a:r>
              <a:rPr lang="uk-UA" dirty="0" smtClean="0"/>
              <a:t>заморожувати.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Зважати на походження рослини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5472607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Рослини</a:t>
            </a:r>
            <a:r>
              <a:rPr lang="uk-UA" sz="2000" dirty="0" smtClean="0"/>
              <a:t>, які продаються у квіткових магазинах або обробляються пестицидами й </a:t>
            </a:r>
            <a:r>
              <a:rPr lang="uk-UA" sz="2000" dirty="0" smtClean="0"/>
              <a:t>хімікатами, їх використовувати не можна.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Також не можна збирати квіти вздовж траси </a:t>
            </a:r>
            <a:r>
              <a:rPr lang="uk-UA" sz="2000" dirty="0" smtClean="0"/>
              <a:t>й у </a:t>
            </a:r>
            <a:r>
              <a:rPr lang="uk-UA" sz="2000" dirty="0" smtClean="0"/>
              <a:t>промислових районах, бо вони вбирають вихлопні </a:t>
            </a:r>
            <a:r>
              <a:rPr lang="uk-UA" sz="2000" dirty="0" smtClean="0"/>
              <a:t>гази.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К</a:t>
            </a:r>
            <a:r>
              <a:rPr lang="uk-UA" sz="2000" dirty="0" smtClean="0"/>
              <a:t>упувати </a:t>
            </a:r>
            <a:r>
              <a:rPr lang="uk-UA" sz="2000" dirty="0" smtClean="0"/>
              <a:t>набори з квітами у супермаркеті або звертатися до підприємств, які вирощують органічні їстівні квіти, листову зелень і </a:t>
            </a:r>
            <a:r>
              <a:rPr lang="uk-UA" sz="2000" dirty="0" err="1" smtClean="0"/>
              <a:t>мікрогрін</a:t>
            </a:r>
            <a:r>
              <a:rPr lang="uk-UA" sz="2000" dirty="0" smtClean="0"/>
              <a:t>.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Якщо ж ви вирощуєте квіти у </a:t>
            </a:r>
            <a:r>
              <a:rPr lang="uk-UA" sz="2000" dirty="0" smtClean="0"/>
              <a:t>себе, то перед </a:t>
            </a:r>
            <a:r>
              <a:rPr lang="uk-UA" sz="2000" dirty="0" smtClean="0"/>
              <a:t>вживанням їх обов’язково треба струсити і промити, щоб очистити від дрібних комах.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Їстівні </a:t>
            </a:r>
            <a:r>
              <a:rPr lang="uk-UA" sz="2000" dirty="0" smtClean="0"/>
              <a:t>квіти краще збирати вранці, коли вони більш пружні й соковиті</a:t>
            </a:r>
            <a:r>
              <a:rPr lang="uk-UA" sz="2000" i="1" dirty="0" smtClean="0"/>
              <a:t>.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Добре тримати їх на паперовому рушнику в герметичній ємності й зберігати у холодильнику</a:t>
            </a:r>
            <a:r>
              <a:rPr lang="uk-UA" sz="2000" i="1" dirty="0" smtClean="0"/>
              <a:t>.</a:t>
            </a:r>
            <a:endParaRPr lang="uk-UA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000" dirty="0" smtClean="0"/>
              <a:t>В</a:t>
            </a:r>
            <a:r>
              <a:rPr lang="uk-UA" sz="2000" dirty="0" smtClean="0"/>
              <a:t>ажливо </a:t>
            </a:r>
            <a:r>
              <a:rPr lang="uk-UA" sz="2000" dirty="0" smtClean="0"/>
              <a:t>також видаляти тичинки квіточок, тому що пилок, який там зосереджений, може викликати алергічні реакції. До того ж він дуже інтенсивний і може перекривати смак пелюсток.</a:t>
            </a:r>
          </a:p>
          <a:p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1218</Words>
  <Application>Microsoft Office PowerPoint</Application>
  <PresentationFormat>Экран (4:3)</PresentationFormat>
  <Paragraphs>99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Чому ми їмо квіти? </vt:lpstr>
      <vt:lpstr>Слайд 3</vt:lpstr>
      <vt:lpstr>На відміну від зелені, квіти можна їсти лише маленькими порціями</vt:lpstr>
      <vt:lpstr>Крім цього, у квітах, в залежності від кольору, є різні набори біологічно активних речовин. </vt:lpstr>
      <vt:lpstr>Квітковий гастрономічний ринок </vt:lpstr>
      <vt:lpstr>Квіток, які можна використовувати в кулінарії, дуже багато. Проте вони мають бути лише їстівні </vt:lpstr>
      <vt:lpstr> Існують фундаментальні правила, як заготовляти квітки і як правильно їх використовувати</vt:lpstr>
      <vt:lpstr>Зважати на походження рослини </vt:lpstr>
      <vt:lpstr> Враховувати особливості свого здоров’я </vt:lpstr>
      <vt:lpstr> Крокус (шафран) </vt:lpstr>
      <vt:lpstr>Пізньоцвіт осінній (отруйний)</vt:lpstr>
      <vt:lpstr> Цукіні </vt:lpstr>
      <vt:lpstr>Артишок  </vt:lpstr>
      <vt:lpstr>Слайд 15</vt:lpstr>
      <vt:lpstr>Рукола</vt:lpstr>
      <vt:lpstr>Базилік</vt:lpstr>
      <vt:lpstr>Фіалка</vt:lpstr>
      <vt:lpstr>Зацукровані фіалки</vt:lpstr>
      <vt:lpstr>Слайд 20</vt:lpstr>
      <vt:lpstr>Волошка</vt:lpstr>
      <vt:lpstr>Гібіскус, суданська троянда (каркаде) </vt:lpstr>
      <vt:lpstr>Кульбаба звичайна </vt:lpstr>
      <vt:lpstr>Кабачки (</vt:lpstr>
      <vt:lpstr>Огірочна трава</vt:lpstr>
      <vt:lpstr>Орегано</vt:lpstr>
      <vt:lpstr>Настурція </vt:lpstr>
      <vt:lpstr>Квіти чебрецю</vt:lpstr>
      <vt:lpstr>Слайд 29</vt:lpstr>
      <vt:lpstr>Троянди роду "Rosa" </vt:lpstr>
      <vt:lpstr>Слайд 31</vt:lpstr>
      <vt:lpstr>Лаванда </vt:lpstr>
      <vt:lpstr>Слайд 33</vt:lpstr>
      <vt:lpstr>Зацукровані квітки лаванди добре підходять для прикраси пирогів. </vt:lpstr>
      <vt:lpstr>Нагідки або календула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2023-10-07T08:30:21Z</dcterms:created>
  <dcterms:modified xsi:type="dcterms:W3CDTF">2023-10-07T11:42:27Z</dcterms:modified>
</cp:coreProperties>
</file>