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5" r:id="rId19"/>
    <p:sldId id="276" r:id="rId20"/>
    <p:sldId id="277" r:id="rId21"/>
    <p:sldId id="274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D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0CE1276-69C8-42E3-9AA0-4C5B5F6A60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BCA01C5-3F05-4D11-9D39-F11B4A4871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.rada.gov.ua/" TargetMode="External"/><Relationship Id="rId2" Type="http://schemas.openxmlformats.org/officeDocument/2006/relationships/hyperlink" Target="http://zakon4.rada.gov.u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cap="all" dirty="0" smtClean="0">
                <a:solidFill>
                  <a:srgbClr val="FF7D25"/>
                </a:solidFill>
              </a:rPr>
              <a:t>фінансова діяльність</a:t>
            </a:r>
            <a:r>
              <a:rPr lang="ru-RU" cap="all" dirty="0" smtClean="0">
                <a:solidFill>
                  <a:srgbClr val="FF7D25"/>
                </a:solidFill>
              </a:rPr>
              <a:t/>
            </a:r>
            <a:br>
              <a:rPr lang="ru-RU" cap="all" dirty="0" smtClean="0">
                <a:solidFill>
                  <a:srgbClr val="FF7D25"/>
                </a:solidFill>
              </a:rPr>
            </a:br>
            <a:r>
              <a:rPr lang="uk-UA" cap="all" dirty="0" smtClean="0">
                <a:solidFill>
                  <a:srgbClr val="FF7D25"/>
                </a:solidFill>
              </a:rPr>
              <a:t> суб’єктів господарювання</a:t>
            </a:r>
            <a:r>
              <a:rPr lang="ru-RU" cap="all" dirty="0" smtClean="0"/>
              <a:t/>
            </a:r>
            <a:br>
              <a:rPr lang="ru-RU" cap="all" dirty="0" smtClean="0"/>
            </a:br>
            <a:endParaRPr lang="ru-RU" dirty="0"/>
          </a:p>
        </p:txBody>
      </p:sp>
      <p:pic>
        <p:nvPicPr>
          <p:cNvPr id="20484" name="Picture 4" descr="https://encrypted-tbn2.gstatic.com/images?q=tbn:ANd9GcROv5Ow8KnatVF4vuUOJxzee5w7wq7p54j8D9gDrENgT3A9UlG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551532">
            <a:off x="793669" y="3651124"/>
            <a:ext cx="3285029" cy="24606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84598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uk-UA" b="1" dirty="0" smtClean="0"/>
          </a:p>
          <a:p>
            <a:pPr>
              <a:buNone/>
            </a:pPr>
            <a:r>
              <a:rPr lang="uk-UA" b="1" dirty="0" smtClean="0"/>
              <a:t>Капітал</a:t>
            </a:r>
            <a:r>
              <a:rPr lang="uk-UA" dirty="0" smtClean="0"/>
              <a:t> — це власність відповідної фізичної або юридичної особи на активи: майно і об’єкти (ресурси), які є на підприємстві. </a:t>
            </a:r>
          </a:p>
          <a:p>
            <a:pPr algn="r">
              <a:buNone/>
            </a:pPr>
            <a:r>
              <a:rPr lang="uk-UA" dirty="0" smtClean="0"/>
              <a:t>(проф. </a:t>
            </a:r>
            <a:r>
              <a:rPr lang="uk-UA" i="1" dirty="0" smtClean="0"/>
              <a:t>В. В. Сопко)</a:t>
            </a:r>
          </a:p>
          <a:p>
            <a:pPr algn="r">
              <a:buNone/>
            </a:pPr>
            <a:endParaRPr lang="uk-UA" i="1" dirty="0" smtClean="0"/>
          </a:p>
          <a:p>
            <a:pPr>
              <a:buNone/>
            </a:pPr>
            <a:r>
              <a:rPr lang="uk-UA" b="1" i="1" dirty="0" smtClean="0"/>
              <a:t>Капітал підприємства</a:t>
            </a:r>
            <a:r>
              <a:rPr lang="uk-UA" i="1" dirty="0" smtClean="0"/>
              <a:t> — це засвідчені в пасивній стороні балансу вимоги на майно, яке відображено в активах; він показує джерела фінансування придбання активів підприємства.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7D25"/>
                </a:solidFill>
              </a:rPr>
              <a:t>2. Зміст та основні завдання фінансової діяльності суб’єктів господарювання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57422" y="642918"/>
            <a:ext cx="4286279" cy="3432439"/>
          </a:xfrm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sp>
        <p:nvSpPr>
          <p:cNvPr id="5" name="TextBox 4"/>
          <p:cNvSpPr txBox="1"/>
          <p:nvPr/>
        </p:nvSpPr>
        <p:spPr>
          <a:xfrm>
            <a:off x="2357422" y="714356"/>
            <a:ext cx="92869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428604"/>
            <a:ext cx="8183880" cy="607223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sz="2900" u="sng" dirty="0" smtClean="0"/>
              <a:t>П(С)БО виділяють такі види діяльності </a:t>
            </a:r>
            <a:r>
              <a:rPr lang="uk-UA" sz="2900" u="sng" dirty="0" err="1" smtClean="0"/>
              <a:t>субєктів</a:t>
            </a:r>
            <a:r>
              <a:rPr lang="uk-UA" sz="2900" u="sng" dirty="0" smtClean="0"/>
              <a:t> господарювання:</a:t>
            </a:r>
            <a:endParaRPr lang="ru-RU" sz="2900" u="sng" dirty="0" smtClean="0"/>
          </a:p>
          <a:p>
            <a:pPr lvl="0"/>
            <a:r>
              <a:rPr lang="uk-UA" sz="2900" b="1" i="1" dirty="0" smtClean="0"/>
              <a:t>звичайна діяльність </a:t>
            </a:r>
            <a:r>
              <a:rPr lang="ru-RU" sz="2900" dirty="0" smtClean="0"/>
              <a:t>- </a:t>
            </a:r>
            <a:r>
              <a:rPr lang="uk-UA" sz="2900" dirty="0" smtClean="0"/>
              <a:t>будь-яка основна діяльність підприємства, а також операції, що її забезпечують або виникають внаслідок її проведення;</a:t>
            </a:r>
            <a:endParaRPr lang="ru-RU" sz="2900" dirty="0" smtClean="0"/>
          </a:p>
          <a:p>
            <a:pPr lvl="0"/>
            <a:r>
              <a:rPr lang="uk-UA" sz="2900" b="1" i="1" dirty="0" smtClean="0"/>
              <a:t>надзвичайна діяльність </a:t>
            </a:r>
            <a:r>
              <a:rPr lang="ru-RU" sz="2900" dirty="0" smtClean="0"/>
              <a:t>- </a:t>
            </a:r>
            <a:r>
              <a:rPr lang="uk-UA" sz="2900" dirty="0" smtClean="0"/>
              <a:t>операція, яка відрізняється від звичайної діяльності підприємства, та не очікується, що вона повторюватиметься періодично або у кожному наступному звітному періоді;</a:t>
            </a:r>
            <a:endParaRPr lang="ru-RU" sz="2900" dirty="0" smtClean="0"/>
          </a:p>
          <a:p>
            <a:r>
              <a:rPr lang="uk-UA" sz="2900" b="1" dirty="0" smtClean="0"/>
              <a:t>основна діяльність </a:t>
            </a:r>
            <a:r>
              <a:rPr lang="ru-RU" sz="2900" dirty="0" smtClean="0"/>
              <a:t>- </a:t>
            </a:r>
            <a:r>
              <a:rPr lang="uk-UA" sz="2900" dirty="0" smtClean="0"/>
              <a:t>операції, пов'язані з виробництвом або реалізацією продукції (товарів, робіт, послуг), що є головною </a:t>
            </a:r>
            <a:r>
              <a:rPr lang="ru-RU" sz="2900" dirty="0" smtClean="0"/>
              <a:t>метою </a:t>
            </a:r>
            <a:r>
              <a:rPr lang="uk-UA" sz="2900" dirty="0" smtClean="0"/>
              <a:t>створення підприємства і забезпечують основну частку його доходу;</a:t>
            </a:r>
            <a:endParaRPr lang="ru-RU" sz="2900" dirty="0" smtClean="0"/>
          </a:p>
          <a:p>
            <a:pPr lvl="0"/>
            <a:r>
              <a:rPr lang="uk-UA" sz="2900" b="1" dirty="0" smtClean="0"/>
              <a:t>операційна діяльність </a:t>
            </a:r>
            <a:r>
              <a:rPr lang="ru-RU" sz="2900" dirty="0" smtClean="0"/>
              <a:t>- </a:t>
            </a:r>
            <a:r>
              <a:rPr lang="uk-UA" sz="2900" dirty="0" smtClean="0"/>
              <a:t>основна діяльність підприємства, а також інші види діяльності, які не є інвестиційною чи фінансовою діяльністю;</a:t>
            </a:r>
            <a:endParaRPr lang="ru-RU" sz="2900" dirty="0" smtClean="0"/>
          </a:p>
          <a:p>
            <a:pPr lvl="0"/>
            <a:r>
              <a:rPr lang="uk-UA" sz="2900" b="1" dirty="0" smtClean="0"/>
              <a:t>інвестиційна діяльність </a:t>
            </a:r>
            <a:r>
              <a:rPr lang="ru-RU" sz="2900" dirty="0" smtClean="0"/>
              <a:t>- </a:t>
            </a:r>
            <a:r>
              <a:rPr lang="uk-UA" sz="2900" dirty="0" smtClean="0"/>
              <a:t>придбання та реалізація тих необоротних активів, а також тих фінансових інвестицій, які не є складовою частиною еквівалентів грошових коштів. Еквіваленти грошових коштів - це короткострокові високоліквідні фінансові інвестиції, які вільно конвертуються у певні суми грошових коштів і які характеризуються незначним ризиком зміни вартості;</a:t>
            </a:r>
            <a:endParaRPr lang="ru-RU" sz="2900" dirty="0" smtClean="0"/>
          </a:p>
          <a:p>
            <a:pPr lvl="0"/>
            <a:r>
              <a:rPr lang="uk-UA" sz="2900" b="1" dirty="0" smtClean="0"/>
              <a:t>фінансова діяльність </a:t>
            </a:r>
            <a:r>
              <a:rPr lang="ru-RU" sz="2900" dirty="0" smtClean="0"/>
              <a:t>- </a:t>
            </a:r>
            <a:r>
              <a:rPr lang="uk-UA" sz="2900" dirty="0" smtClean="0"/>
              <a:t>діяльність, яка призводить до змін розміру і складу власного та позичкового капіталу підприємства.</a:t>
            </a:r>
            <a:endParaRPr lang="ru-RU" sz="2900" dirty="0" smtClean="0"/>
          </a:p>
          <a:p>
            <a:pPr lvl="0"/>
            <a:endParaRPr lang="uk-UA" dirty="0" smtClean="0"/>
          </a:p>
          <a:p>
            <a:pPr lvl="0"/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7D25"/>
                </a:solidFill>
              </a:rPr>
              <a:t>3. Фінансова діяльність у системі функціональних завдань фінансового менеджменту підприємства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714356"/>
            <a:ext cx="3914000" cy="28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183880" cy="507209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i="1" dirty="0" smtClean="0"/>
              <a:t>Фінансовий менеджмент</a:t>
            </a:r>
            <a:r>
              <a:rPr lang="uk-UA" i="1" dirty="0" smtClean="0"/>
              <a:t> </a:t>
            </a:r>
            <a:r>
              <a:rPr lang="uk-UA" dirty="0" smtClean="0"/>
              <a:t>— </a:t>
            </a:r>
            <a:r>
              <a:rPr lang="uk-UA" i="1" dirty="0" smtClean="0"/>
              <a:t>це цілеспрямоване управління всіма грошовими потоками на підприємстві, тобто процес управління формуванням, розподілом та використанням фінансових ресурсів суб’єкта господарювання з метою досягнення фінансово-економічних цілей підприємства.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2400" u="sng" dirty="0" smtClean="0"/>
              <a:t>Основні цілі діяльності фінансового менеджменту:</a:t>
            </a:r>
            <a:endParaRPr lang="ru-RU" sz="2400" u="sng" dirty="0" smtClean="0"/>
          </a:p>
          <a:p>
            <a:pPr lvl="0"/>
            <a:r>
              <a:rPr lang="uk-UA" sz="2400" dirty="0" smtClean="0"/>
              <a:t>забезпечення стабільної ліквідності (платоспроможності);</a:t>
            </a:r>
            <a:endParaRPr lang="ru-RU" sz="2400" dirty="0" smtClean="0"/>
          </a:p>
          <a:p>
            <a:pPr lvl="0"/>
            <a:r>
              <a:rPr lang="uk-UA" sz="2400" dirty="0" smtClean="0"/>
              <a:t>максимізація рентабельності (як власного так і сукупного капіталу);</a:t>
            </a:r>
            <a:endParaRPr lang="ru-RU" sz="2400" dirty="0" smtClean="0"/>
          </a:p>
          <a:p>
            <a:pPr lvl="0"/>
            <a:r>
              <a:rPr lang="uk-UA" sz="2400" dirty="0" smtClean="0"/>
              <a:t>мінімізація ризиків.</a:t>
            </a:r>
            <a:endParaRPr lang="ru-RU" sz="24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286388"/>
            <a:ext cx="8183880" cy="428628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rgbClr val="FF7D25"/>
                </a:solidFill>
              </a:rPr>
              <a:t>Функціональні блоки завдань фінансового менеджменту</a:t>
            </a:r>
            <a:endParaRPr lang="ru-RU" sz="1800" dirty="0">
              <a:solidFill>
                <a:srgbClr val="FF7D25"/>
              </a:solidFill>
            </a:endParaRPr>
          </a:p>
        </p:txBody>
      </p:sp>
      <p:pic>
        <p:nvPicPr>
          <p:cNvPr id="4" name="Содержимое 3" descr="Безымянный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6692" y="542082"/>
            <a:ext cx="5612827" cy="47443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i="1" dirty="0" smtClean="0"/>
              <a:t>Cash-менеджмент</a:t>
            </a:r>
            <a:r>
              <a:rPr lang="uk-UA" i="1" dirty="0" smtClean="0"/>
              <a:t> </a:t>
            </a:r>
            <a:r>
              <a:rPr lang="uk-UA" dirty="0" smtClean="0"/>
              <a:t>(</a:t>
            </a:r>
            <a:r>
              <a:rPr lang="uk-UA" b="1" i="1" dirty="0" err="1" smtClean="0"/>
              <a:t>Treasury</a:t>
            </a:r>
            <a:r>
              <a:rPr lang="uk-UA" b="1" i="1" dirty="0" smtClean="0"/>
              <a:t> </a:t>
            </a:r>
            <a:r>
              <a:rPr lang="uk-UA" b="1" i="1" dirty="0" err="1" smtClean="0"/>
              <a:t>Management</a:t>
            </a:r>
            <a:r>
              <a:rPr lang="uk-UA" dirty="0" smtClean="0"/>
              <a:t>) включає управління залученням і використанням фінансових ресурсів (відповідно фінансування та управління активами).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2400" u="sng" dirty="0" smtClean="0"/>
              <a:t>До основних завдань </a:t>
            </a:r>
            <a:r>
              <a:rPr lang="uk-UA" sz="2400" i="1" u="sng" dirty="0" smtClean="0"/>
              <a:t>Cash-менеджменту</a:t>
            </a:r>
            <a:r>
              <a:rPr lang="uk-UA" sz="2400" u="sng" dirty="0" smtClean="0"/>
              <a:t> належать:</a:t>
            </a:r>
            <a:endParaRPr lang="ru-RU" sz="2400" u="sng" dirty="0" smtClean="0"/>
          </a:p>
          <a:p>
            <a:pPr lvl="0"/>
            <a:r>
              <a:rPr lang="uk-UA" sz="2400" dirty="0" smtClean="0"/>
              <a:t>планування платоспроможності та показників ліквідності;</a:t>
            </a:r>
            <a:endParaRPr lang="ru-RU" sz="2400" dirty="0" smtClean="0"/>
          </a:p>
          <a:p>
            <a:pPr lvl="0"/>
            <a:r>
              <a:rPr lang="uk-UA" sz="2400" dirty="0" smtClean="0"/>
              <a:t>прибуткове вкладення тимчасово вільних грошових коштів;</a:t>
            </a:r>
            <a:endParaRPr lang="ru-RU" sz="2400" dirty="0" smtClean="0"/>
          </a:p>
          <a:p>
            <a:pPr lvl="0"/>
            <a:r>
              <a:rPr lang="uk-UA" sz="2400" dirty="0" smtClean="0"/>
              <a:t>управління дебіторською та кредиторською заборгованістю;</a:t>
            </a:r>
            <a:endParaRPr lang="ru-RU" sz="2400" dirty="0" smtClean="0"/>
          </a:p>
          <a:p>
            <a:pPr lvl="0"/>
            <a:r>
              <a:rPr lang="uk-UA" sz="2400" dirty="0" smtClean="0"/>
              <a:t>управління фінансовими вкладеннями;</a:t>
            </a:r>
            <a:endParaRPr lang="ru-RU" sz="2400" dirty="0" smtClean="0"/>
          </a:p>
          <a:p>
            <a:pPr lvl="0"/>
            <a:r>
              <a:rPr lang="uk-UA" sz="2400" dirty="0" smtClean="0"/>
              <a:t>управління валютними ризиками.</a:t>
            </a: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71488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7D25"/>
                </a:solidFill>
              </a:rPr>
              <a:t>4. Організація фінансової діяльності підприємств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57422" y="785794"/>
            <a:ext cx="4310682" cy="3266704"/>
          </a:xfrm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572008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solidFill>
                  <a:srgbClr val="FF7D25"/>
                </a:solidFill>
              </a:rPr>
              <a:t>Функціональна організаційна структура підприємства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026" name="Picture 2" descr="C:\Users\admin\Desktop\Безымянный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7502901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731536"/>
          </a:xfrm>
        </p:spPr>
        <p:txBody>
          <a:bodyPr>
            <a:noAutofit/>
          </a:bodyPr>
          <a:lstStyle/>
          <a:p>
            <a:pPr algn="ctr"/>
            <a:r>
              <a:rPr lang="uk-UA" sz="2400" dirty="0" err="1" smtClean="0">
                <a:solidFill>
                  <a:srgbClr val="FF7D25"/>
                </a:solidFill>
              </a:rPr>
              <a:t>Дивізіональна</a:t>
            </a:r>
            <a:r>
              <a:rPr lang="uk-UA" sz="2400" dirty="0" smtClean="0">
                <a:solidFill>
                  <a:srgbClr val="FF7D25"/>
                </a:solidFill>
              </a:rPr>
              <a:t> організаційна структура підприємства</a:t>
            </a:r>
            <a:endParaRPr lang="ru-RU" sz="2400" dirty="0">
              <a:solidFill>
                <a:srgbClr val="FF7D25"/>
              </a:solidFill>
            </a:endParaRPr>
          </a:p>
        </p:txBody>
      </p:sp>
      <p:pic>
        <p:nvPicPr>
          <p:cNvPr id="2050" name="Picture 2" descr="C:\Users\admin\Desktop\Безымянный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857232"/>
            <a:ext cx="6643734" cy="3750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183880" cy="4929222"/>
          </a:xfrm>
        </p:spPr>
        <p:txBody>
          <a:bodyPr>
            <a:normAutofit fontScale="55000" lnSpcReduction="20000"/>
          </a:bodyPr>
          <a:lstStyle/>
          <a:p>
            <a:r>
              <a:rPr lang="uk-UA" sz="2900" b="1" dirty="0" smtClean="0"/>
              <a:t>Мета вивчення дисципліни</a:t>
            </a:r>
            <a:endParaRPr lang="ru-RU" sz="2900" dirty="0" smtClean="0"/>
          </a:p>
          <a:p>
            <a:pPr>
              <a:buNone/>
            </a:pPr>
            <a:r>
              <a:rPr lang="uk-UA" sz="2900" dirty="0" smtClean="0"/>
              <a:t>Метою дисципліни «Фінансова діяльність суб’єктів господарювання» є набуття теоретичних знань і практичних навичок щодо здійснення фінансової діяльності суб’єктів господарювання.</a:t>
            </a:r>
            <a:endParaRPr lang="ru-RU" sz="2900" dirty="0" smtClean="0"/>
          </a:p>
          <a:p>
            <a:pPr>
              <a:buNone/>
            </a:pPr>
            <a:r>
              <a:rPr lang="uk-UA" sz="2900" dirty="0" smtClean="0"/>
              <a:t> </a:t>
            </a:r>
            <a:endParaRPr lang="ru-RU" sz="2900" dirty="0" smtClean="0"/>
          </a:p>
          <a:p>
            <a:r>
              <a:rPr lang="uk-UA" sz="2900" b="1" dirty="0" smtClean="0"/>
              <a:t>Завдання вивчення дисципліни</a:t>
            </a:r>
            <a:endParaRPr lang="ru-RU" sz="2900" dirty="0" smtClean="0"/>
          </a:p>
          <a:p>
            <a:pPr>
              <a:buNone/>
            </a:pPr>
            <a:r>
              <a:rPr lang="uk-UA" sz="2900" dirty="0" smtClean="0"/>
              <a:t>Завданнями дисципліни «Фінансова діяльність суб’єктів господарювання» є:</a:t>
            </a:r>
            <a:endParaRPr lang="ru-RU" sz="2900" dirty="0" smtClean="0"/>
          </a:p>
          <a:p>
            <a:pPr lvl="0"/>
            <a:r>
              <a:rPr lang="uk-UA" sz="2900" dirty="0" smtClean="0"/>
              <a:t>вивчення змісту і напрямків фінансової діяльності підприємств;</a:t>
            </a:r>
            <a:endParaRPr lang="ru-RU" sz="2900" dirty="0" smtClean="0"/>
          </a:p>
          <a:p>
            <a:pPr lvl="0"/>
            <a:r>
              <a:rPr lang="ru-RU" sz="2900" dirty="0" err="1" smtClean="0"/>
              <a:t>оволодіння</a:t>
            </a:r>
            <a:r>
              <a:rPr lang="ru-RU" sz="2900" dirty="0" smtClean="0"/>
              <a:t> методами та </a:t>
            </a:r>
            <a:r>
              <a:rPr lang="ru-RU" sz="2900" dirty="0" err="1" smtClean="0"/>
              <a:t>інструментами</a:t>
            </a:r>
            <a:r>
              <a:rPr lang="ru-RU" sz="2900" dirty="0" smtClean="0"/>
              <a:t> </a:t>
            </a:r>
            <a:r>
              <a:rPr lang="ru-RU" sz="2900" dirty="0" err="1" smtClean="0"/>
              <a:t>фінансування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суб’єктів</a:t>
            </a:r>
            <a:r>
              <a:rPr lang="ru-RU" sz="2900" dirty="0" smtClean="0"/>
              <a:t> </a:t>
            </a:r>
            <a:r>
              <a:rPr lang="ru-RU" sz="2900" dirty="0" err="1" smtClean="0"/>
              <a:t>підприємництва</a:t>
            </a:r>
            <a:r>
              <a:rPr lang="ru-RU" sz="2900" dirty="0" smtClean="0"/>
              <a:t>;</a:t>
            </a:r>
          </a:p>
          <a:p>
            <a:pPr lvl="0"/>
            <a:r>
              <a:rPr lang="ru-RU" sz="2900" dirty="0" err="1" smtClean="0"/>
              <a:t>оцінювання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вартості</a:t>
            </a:r>
            <a:r>
              <a:rPr lang="ru-RU" sz="2900" dirty="0" smtClean="0"/>
              <a:t> </a:t>
            </a:r>
            <a:r>
              <a:rPr lang="ru-RU" sz="2900" dirty="0" err="1" smtClean="0"/>
              <a:t>підприємства</a:t>
            </a:r>
            <a:r>
              <a:rPr lang="ru-RU" sz="2900" dirty="0" smtClean="0"/>
              <a:t>;</a:t>
            </a:r>
          </a:p>
          <a:p>
            <a:pPr lvl="0"/>
            <a:r>
              <a:rPr lang="ru-RU" sz="2900" dirty="0" err="1" smtClean="0"/>
              <a:t>формування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дивідендної</a:t>
            </a:r>
            <a:r>
              <a:rPr lang="ru-RU" sz="2900" dirty="0" smtClean="0"/>
              <a:t> </a:t>
            </a:r>
            <a:r>
              <a:rPr lang="ru-RU" sz="2900" dirty="0" err="1" smtClean="0"/>
              <a:t>політики</a:t>
            </a:r>
            <a:r>
              <a:rPr lang="ru-RU" sz="2900" dirty="0" smtClean="0"/>
              <a:t>;</a:t>
            </a:r>
          </a:p>
          <a:p>
            <a:pPr lvl="0"/>
            <a:r>
              <a:rPr lang="ru-RU" sz="2900" dirty="0" err="1" smtClean="0"/>
              <a:t>формування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фінансового</a:t>
            </a:r>
            <a:r>
              <a:rPr lang="ru-RU" sz="2900" dirty="0" smtClean="0"/>
              <a:t> контролю.</a:t>
            </a:r>
          </a:p>
          <a:p>
            <a:pPr>
              <a:buNone/>
            </a:pPr>
            <a:r>
              <a:rPr lang="ru-RU" sz="2900" dirty="0" smtClean="0"/>
              <a:t> </a:t>
            </a:r>
          </a:p>
          <a:p>
            <a:r>
              <a:rPr lang="ru-RU" sz="2900" b="1" dirty="0" smtClean="0"/>
              <a:t>Предмет </a:t>
            </a:r>
            <a:r>
              <a:rPr lang="ru-RU" sz="2900" b="1" dirty="0" err="1" smtClean="0"/>
              <a:t>дисципліни</a:t>
            </a: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Предметом </a:t>
            </a:r>
            <a:r>
              <a:rPr lang="ru-RU" sz="2900" dirty="0" err="1" smtClean="0"/>
              <a:t>дисципліни</a:t>
            </a:r>
            <a:r>
              <a:rPr lang="ru-RU" sz="2900" dirty="0" smtClean="0"/>
              <a:t> «</a:t>
            </a:r>
            <a:r>
              <a:rPr lang="ru-RU" sz="2900" dirty="0" err="1" smtClean="0"/>
              <a:t>Фінансова</a:t>
            </a:r>
            <a:r>
              <a:rPr lang="ru-RU" sz="2900" dirty="0" smtClean="0"/>
              <a:t> </a:t>
            </a:r>
            <a:r>
              <a:rPr lang="ru-RU" sz="2900" dirty="0" err="1" smtClean="0"/>
              <a:t>діяльність</a:t>
            </a:r>
            <a:r>
              <a:rPr lang="ru-RU" sz="2900" dirty="0" smtClean="0"/>
              <a:t> </a:t>
            </a:r>
            <a:r>
              <a:rPr lang="ru-RU" sz="2900" dirty="0" err="1" smtClean="0"/>
              <a:t>суб’єктів</a:t>
            </a:r>
            <a:r>
              <a:rPr lang="ru-RU" sz="2900" dirty="0" smtClean="0"/>
              <a:t> </a:t>
            </a:r>
            <a:r>
              <a:rPr lang="ru-RU" sz="2900" dirty="0" err="1" smtClean="0"/>
              <a:t>господарювання</a:t>
            </a:r>
            <a:r>
              <a:rPr lang="ru-RU" sz="2900" dirty="0" smtClean="0"/>
              <a:t>» </a:t>
            </a:r>
            <a:r>
              <a:rPr lang="ru-RU" sz="2900" dirty="0" err="1" smtClean="0"/>
              <a:t>є</a:t>
            </a:r>
            <a:r>
              <a:rPr lang="ru-RU" sz="2900" dirty="0" smtClean="0"/>
              <a:t> система </a:t>
            </a:r>
            <a:r>
              <a:rPr lang="ru-RU" sz="2900" dirty="0" err="1" smtClean="0"/>
              <a:t>фінансово-економічних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відносини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приводу </a:t>
            </a:r>
            <a:r>
              <a:rPr lang="ru-RU" sz="2900" dirty="0" err="1" smtClean="0"/>
              <a:t>формування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коштів</a:t>
            </a:r>
            <a:r>
              <a:rPr lang="ru-RU" sz="2900" dirty="0" smtClean="0"/>
              <a:t> для </a:t>
            </a:r>
            <a:r>
              <a:rPr lang="ru-RU" sz="2900" dirty="0" err="1" smtClean="0"/>
              <a:t>операційної</a:t>
            </a:r>
            <a:r>
              <a:rPr lang="ru-RU" sz="2900" dirty="0" smtClean="0"/>
              <a:t> та </a:t>
            </a:r>
            <a:r>
              <a:rPr lang="ru-RU" sz="2900" dirty="0" err="1" smtClean="0"/>
              <a:t>інвестиційної</a:t>
            </a:r>
            <a:r>
              <a:rPr lang="ru-RU" sz="2900" dirty="0" smtClean="0"/>
              <a:t> </a:t>
            </a:r>
            <a:r>
              <a:rPr lang="ru-RU" sz="2900" dirty="0" err="1" smtClean="0"/>
              <a:t>діяльності</a:t>
            </a:r>
            <a:r>
              <a:rPr lang="ru-RU" sz="2900" dirty="0" smtClean="0"/>
              <a:t> </a:t>
            </a:r>
            <a:r>
              <a:rPr lang="ru-RU" sz="2900" dirty="0" err="1" smtClean="0"/>
              <a:t>підприємства</a:t>
            </a:r>
            <a:r>
              <a:rPr lang="ru-RU" sz="29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85776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dirty="0" smtClean="0">
                <a:solidFill>
                  <a:srgbClr val="FF7D25"/>
                </a:solidFill>
              </a:rPr>
              <a:t>Матрична структура організації підприємства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rgbClr val="FF7D25"/>
              </a:solidFill>
            </a:endParaRPr>
          </a:p>
        </p:txBody>
      </p:sp>
      <p:pic>
        <p:nvPicPr>
          <p:cNvPr id="33794" name="Picture 2" descr="C:\Users\admin\Desktop\Безымянный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571480"/>
            <a:ext cx="5752331" cy="4304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3880" cy="517222"/>
          </a:xfrm>
        </p:spPr>
        <p:txBody>
          <a:bodyPr>
            <a:normAutofit/>
          </a:bodyPr>
          <a:lstStyle/>
          <a:p>
            <a:pPr algn="ctr"/>
            <a:r>
              <a:rPr lang="uk-UA" sz="1800" dirty="0" smtClean="0">
                <a:solidFill>
                  <a:srgbClr val="FF7D25"/>
                </a:solidFill>
              </a:rPr>
              <a:t>Типи організаційних структур управління</a:t>
            </a:r>
            <a:endParaRPr lang="ru-RU" sz="1800" dirty="0">
              <a:solidFill>
                <a:srgbClr val="FF7D25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183565" cy="5420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713"/>
                <a:gridCol w="1636713"/>
                <a:gridCol w="1636713"/>
                <a:gridCol w="1636713"/>
                <a:gridCol w="1636713"/>
              </a:tblGrid>
              <a:tr h="388700">
                <a:tc>
                  <a:txBody>
                    <a:bodyPr/>
                    <a:lstStyle/>
                    <a:p>
                      <a:pPr marL="137160"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Вид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0960" marR="57785" indent="164465" algn="ctr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0960" marR="57785" indent="164465" algn="ctr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Сфера 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застосування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55575"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Переваги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61290"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Недоліки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Місце фінансової служби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88700">
                <a:tc>
                  <a:txBody>
                    <a:bodyPr/>
                    <a:lstStyle/>
                    <a:p>
                      <a:pPr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b="1" kern="0" spc="0" baseline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b="1" kern="0" spc="0" baseline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b="1" kern="0" spc="0" baseline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0" spc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Функціональна</a:t>
                      </a:r>
                      <a:endParaRPr lang="ru-RU" sz="1100" b="1" kern="0" spc="0" baseline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spc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Промислові </a:t>
                      </a:r>
                      <a:r>
                        <a:rPr lang="uk-UA" sz="1100" kern="0" spc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підприємства </a:t>
                      </a:r>
                      <a:r>
                        <a:rPr lang="uk-UA" sz="1100" kern="0" spc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 фірми будь-якого розміру і типу.</a:t>
                      </a:r>
                      <a:endParaRPr lang="ru-RU" sz="1100" kern="0" spc="0" baseline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63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spc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Стимулює ділову і професійну </a:t>
                      </a:r>
                      <a:r>
                        <a:rPr lang="uk-UA" sz="1100" kern="0" spc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спеціалізацію</a:t>
                      </a:r>
                      <a:r>
                        <a:rPr lang="uk-UA" sz="1100" kern="0" spc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Знижує дублювання зусиль і ресурсів у </a:t>
                      </a:r>
                      <a:r>
                        <a:rPr lang="uk-UA" sz="1100" kern="0" spc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функціональних підрозділах</a:t>
                      </a:r>
                      <a:r>
                        <a:rPr lang="uk-UA" sz="1100" kern="0" spc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Поліпшує координацію у функціональних підрозділах.</a:t>
                      </a:r>
                      <a:endParaRPr lang="ru-RU" sz="1100" kern="0" spc="0" baseline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spc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Підрозділи можуть бути більше </a:t>
                      </a:r>
                      <a:r>
                        <a:rPr lang="uk-UA" sz="1100" kern="0" spc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зацікавлені  у </a:t>
                      </a:r>
                      <a:r>
                        <a:rPr lang="uk-UA" sz="1100" kern="0" spc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досягненні своїх цілей, ніж загальних цілей організації. Якщо організація велика, ланцюг інстанцій є значним.</a:t>
                      </a:r>
                      <a:endParaRPr lang="ru-RU" sz="1100" kern="0" spc="0" baseline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spc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Фінансова </a:t>
                      </a:r>
                      <a:r>
                        <a:rPr lang="uk-UA" sz="1100" kern="0" spc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служба </a:t>
                      </a:r>
                      <a:r>
                        <a:rPr lang="uk-UA" sz="1100" kern="0" spc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функціонує в умовах повної координації і відсутності </a:t>
                      </a:r>
                      <a:r>
                        <a:rPr lang="uk-UA" sz="1100" kern="0" spc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дублювання </a:t>
                      </a:r>
                      <a:r>
                        <a:rPr lang="uk-UA" sz="1100" kern="0" spc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зусиль та ресурсів у </a:t>
                      </a:r>
                      <a:r>
                        <a:rPr lang="uk-UA" sz="1100" kern="0" spc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підрозділах</a:t>
                      </a:r>
                      <a:r>
                        <a:rPr lang="uk-UA" sz="1100" kern="0" spc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100" kern="0" spc="0" baseline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388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b="1" kern="0" spc="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b="1" kern="0" spc="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b="1" kern="0" spc="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0" spc="0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Дивізіональна</a:t>
                      </a:r>
                      <a:endParaRPr lang="ru-RU" sz="1100" b="1" kern="0" spc="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Великі промислові підприємства із великими обсягами випуску продукції.</a:t>
                      </a:r>
                      <a:endParaRPr lang="ru-RU" sz="1100" kern="0" spc="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Гнучкість і добре обґрунтована </a:t>
                      </a:r>
                      <a:r>
                        <a:rPr lang="uk-UA" sz="1100" kern="0" spc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підприємливість</a:t>
                      </a: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. Орієнтуються на результати </a:t>
                      </a:r>
                      <a:r>
                        <a:rPr lang="uk-UA" sz="1100" kern="0" spc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діяльності </a:t>
                      </a: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і споживачів.</a:t>
                      </a:r>
                      <a:endParaRPr lang="ru-RU" sz="1100" kern="0" spc="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Ресурси не можуть використовуватися повною мірою, оскільки вони закріплені за </a:t>
                      </a:r>
                      <a:r>
                        <a:rPr lang="uk-UA" sz="1100" kern="0" spc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конкретними підрозділами</a:t>
                      </a: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uk-UA" sz="1100" kern="0" spc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професійний </a:t>
                      </a: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розвиток кадрів обмежений.</a:t>
                      </a:r>
                      <a:endParaRPr lang="ru-RU" sz="1100" kern="0" spc="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Фінансова </a:t>
                      </a:r>
                      <a:r>
                        <a:rPr lang="uk-UA" sz="1100" kern="0" spc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служба </a:t>
                      </a: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додатково контролює </a:t>
                      </a:r>
                      <a:r>
                        <a:rPr lang="uk-UA" sz="1100" kern="0" spc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вхідні </a:t>
                      </a: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та вихідні матеріальні, інформаційні і фінансові </a:t>
                      </a:r>
                      <a:r>
                        <a:rPr lang="uk-UA" sz="1100" kern="0" spc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потоки </a:t>
                      </a: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між </a:t>
                      </a:r>
                      <a:r>
                        <a:rPr lang="uk-UA" sz="1100" kern="0" spc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підрозділами</a:t>
                      </a:r>
                      <a:r>
                        <a:rPr lang="uk-UA" sz="1100" kern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kern="0" spc="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887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b="1" kern="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b="1" kern="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b="1" kern="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200" b="1" kern="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Матрична</a:t>
                      </a:r>
                      <a:endParaRPr lang="ru-RU" sz="1100" b="1" kern="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baseline="0">
                          <a:latin typeface="Times New Roman"/>
                          <a:ea typeface="Times New Roman"/>
                          <a:cs typeface="Times New Roman"/>
                        </a:rPr>
                        <a:t>Великі промислові підприємства      із </a:t>
                      </a:r>
                      <a:r>
                        <a:rPr lang="uk-UA" sz="1100" kern="0" spc="-20" baseline="0">
                          <a:latin typeface="Times New Roman"/>
                          <a:ea typeface="Times New Roman"/>
                          <a:cs typeface="Times New Roman"/>
                        </a:rPr>
                        <a:t>великими   обсягами </a:t>
                      </a:r>
                      <a:r>
                        <a:rPr lang="uk-UA" sz="1100" kern="0" baseline="0">
                          <a:latin typeface="Times New Roman"/>
                          <a:ea typeface="Times New Roman"/>
                          <a:cs typeface="Times New Roman"/>
                        </a:rPr>
                        <a:t>випуску продукції.</a:t>
                      </a:r>
                      <a:endParaRPr lang="ru-RU" sz="1100" kern="0" baseline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63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Значна увага </a:t>
                      </a: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приділяється стратегічного 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розвитку. </a:t>
                      </a:r>
                      <a:r>
                        <a:rPr lang="uk-UA" sz="1100" kern="0" spc="-15" baseline="0" dirty="0">
                          <a:latin typeface="Times New Roman"/>
                          <a:ea typeface="Times New Roman"/>
                          <a:cs typeface="Times New Roman"/>
                        </a:rPr>
                        <a:t>Забезпечує </a:t>
                      </a:r>
                      <a:r>
                        <a:rPr lang="uk-UA" sz="1100" kern="0" spc="-15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реаліза</a:t>
                      </a:r>
                      <a:r>
                        <a:rPr lang="uk-UA" sz="1100" kern="0" spc="-3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цію </a:t>
                      </a:r>
                      <a:r>
                        <a:rPr lang="uk-UA" sz="1100" kern="0" spc="-30" baseline="0" dirty="0">
                          <a:latin typeface="Times New Roman"/>
                          <a:ea typeface="Times New Roman"/>
                          <a:cs typeface="Times New Roman"/>
                        </a:rPr>
                        <a:t>принципу </a:t>
                      </a:r>
                      <a:r>
                        <a:rPr lang="uk-UA" sz="1100" kern="0" spc="-3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взає</a:t>
                      </a: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мозалежності 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та </a:t>
                      </a:r>
                      <a:r>
                        <a:rPr lang="uk-UA" sz="1100" kern="0" baseline="0" dirty="0" err="1">
                          <a:latin typeface="Times New Roman"/>
                          <a:ea typeface="Times New Roman"/>
                          <a:cs typeface="Times New Roman"/>
                        </a:rPr>
                        <a:t>взаємообмеження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100" kern="0" spc="-10" baseline="0" dirty="0">
                          <a:latin typeface="Times New Roman"/>
                          <a:ea typeface="Times New Roman"/>
                          <a:cs typeface="Times New Roman"/>
                        </a:rPr>
                        <a:t>між різними </a:t>
                      </a:r>
                      <a:r>
                        <a:rPr lang="uk-UA" sz="1100" kern="0" spc="-1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точка</a:t>
                      </a: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ми 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зору.</a:t>
                      </a:r>
                      <a:endParaRPr lang="ru-RU" sz="1100" kern="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Рішення приймаються 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на основі принципу «</a:t>
                      </a: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най</a:t>
                      </a:r>
                      <a:r>
                        <a:rPr lang="uk-UA" sz="1100" kern="0" spc="-2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краще </a:t>
                      </a:r>
                      <a:r>
                        <a:rPr lang="uk-UA" sz="1100" kern="0" spc="-20" baseline="0" dirty="0">
                          <a:latin typeface="Times New Roman"/>
                          <a:ea typeface="Times New Roman"/>
                          <a:cs typeface="Times New Roman"/>
                        </a:rPr>
                        <a:t>для </a:t>
                      </a:r>
                      <a:r>
                        <a:rPr lang="uk-UA" sz="1100" kern="0" spc="-2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організації </a:t>
                      </a: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в цілому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  <a:endParaRPr lang="ru-RU" sz="1100" kern="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88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spc="-25" baseline="0" dirty="0">
                          <a:latin typeface="Times New Roman"/>
                          <a:ea typeface="Times New Roman"/>
                          <a:cs typeface="Times New Roman"/>
                        </a:rPr>
                        <a:t>Складно </a:t>
                      </a:r>
                      <a:r>
                        <a:rPr lang="uk-UA" sz="1100" kern="0" spc="-25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управляти. </a:t>
                      </a:r>
                      <a:r>
                        <a:rPr lang="uk-UA" sz="1100" kern="0" spc="-15" baseline="0" dirty="0">
                          <a:latin typeface="Times New Roman"/>
                          <a:ea typeface="Times New Roman"/>
                          <a:cs typeface="Times New Roman"/>
                        </a:rPr>
                        <a:t>Важко забезпечити 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«баланс» між </a:t>
                      </a: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двома 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лініями </a:t>
                      </a: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відповідальності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. Дуже розподілена відповідальність. Будь-які рішення повинні отримати схвалення інших людей.</a:t>
                      </a:r>
                      <a:endParaRPr lang="ru-RU" sz="1100" kern="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63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Сприяє розвитку бюрократизму на підприємстві та пригнічує творчий підхід.</a:t>
                      </a:r>
                      <a:endParaRPr lang="ru-RU" sz="1100" kern="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Фінансова служба 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повинна направляти </a:t>
                      </a: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частину 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фінансових ресурсів на </a:t>
                      </a: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покриття витрат щодо вирішення конфліктних 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ситуацій. </a:t>
                      </a: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Потребує додаткових 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джерел </a:t>
                      </a:r>
                      <a:r>
                        <a:rPr lang="uk-UA" sz="1100" kern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фінансування</a:t>
                      </a:r>
                      <a:r>
                        <a:rPr lang="uk-UA" sz="1100" kern="0" baseline="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kern="0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4643446"/>
            <a:ext cx="6826558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7D25"/>
                </a:solidFill>
              </a:rPr>
              <a:t>5. Форми фінансування підприємств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4818" name="Picture 2" descr="C:\Users\admin\Desktop\momey-fz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20868901">
            <a:off x="994383" y="1254254"/>
            <a:ext cx="4018777" cy="2405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183880" cy="857256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FF7D25"/>
                </a:solidFill>
              </a:rPr>
              <a:t>Основні форми фінансування класифікують за такими критеріями:</a:t>
            </a:r>
            <a:br>
              <a:rPr lang="uk-UA" sz="2800" dirty="0" smtClean="0">
                <a:solidFill>
                  <a:srgbClr val="FF7D25"/>
                </a:solidFill>
              </a:rPr>
            </a:br>
            <a:endParaRPr lang="ru-RU" sz="2800" dirty="0">
              <a:solidFill>
                <a:srgbClr val="FF7D2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183880" cy="3643338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uk-UA" dirty="0" smtClean="0"/>
              <a:t>а) залежно від цілей фінансування;</a:t>
            </a:r>
            <a:endParaRPr lang="ru-RU" dirty="0" smtClean="0"/>
          </a:p>
          <a:p>
            <a:r>
              <a:rPr lang="uk-UA" dirty="0" smtClean="0"/>
              <a:t>б) за джерелами надходження капіталу;</a:t>
            </a:r>
            <a:endParaRPr lang="ru-RU" dirty="0" smtClean="0"/>
          </a:p>
          <a:p>
            <a:r>
              <a:rPr lang="uk-UA" dirty="0" smtClean="0"/>
              <a:t>в) за правовим статусом </a:t>
            </a:r>
            <a:r>
              <a:rPr lang="uk-UA" dirty="0" err="1" smtClean="0"/>
              <a:t>капіталодавців</a:t>
            </a:r>
            <a:r>
              <a:rPr lang="uk-UA" dirty="0" smtClean="0"/>
              <a:t> щодо підприємства.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uk-UA" b="1" i="1" dirty="0" smtClean="0"/>
          </a:p>
          <a:p>
            <a:pPr algn="ctr">
              <a:buNone/>
            </a:pPr>
            <a:r>
              <a:rPr lang="uk-UA" b="1" i="1" dirty="0" smtClean="0"/>
              <a:t>Залежно від цілей фінансування виокремлюють такі його форми:</a:t>
            </a:r>
          </a:p>
          <a:p>
            <a:pPr>
              <a:buNone/>
            </a:pPr>
            <a:endParaRPr lang="ru-RU" dirty="0" smtClean="0"/>
          </a:p>
          <a:p>
            <a:pPr lvl="0"/>
            <a:r>
              <a:rPr lang="uk-UA" dirty="0" smtClean="0"/>
              <a:t>фінансування при заснуванні підприємства;</a:t>
            </a:r>
            <a:endParaRPr lang="ru-RU" dirty="0" smtClean="0"/>
          </a:p>
          <a:p>
            <a:pPr lvl="0"/>
            <a:r>
              <a:rPr lang="uk-UA" dirty="0" smtClean="0"/>
              <a:t>на розширення діяльності;</a:t>
            </a:r>
            <a:endParaRPr lang="ru-RU" dirty="0" smtClean="0"/>
          </a:p>
          <a:p>
            <a:pPr lvl="0"/>
            <a:r>
              <a:rPr lang="uk-UA" dirty="0" smtClean="0"/>
              <a:t>рефінансування;</a:t>
            </a:r>
            <a:endParaRPr lang="ru-RU" dirty="0" smtClean="0"/>
          </a:p>
          <a:p>
            <a:pPr lvl="0"/>
            <a:r>
              <a:rPr lang="uk-UA" dirty="0" smtClean="0"/>
              <a:t>санаційне фінансування.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b="1" i="1" dirty="0" smtClean="0"/>
          </a:p>
          <a:p>
            <a:pPr algn="ctr">
              <a:buNone/>
            </a:pPr>
            <a:r>
              <a:rPr lang="uk-UA" b="1" i="1" dirty="0" smtClean="0"/>
              <a:t>За джерелами мобілізації фінансових ресурсів розрізняють:</a:t>
            </a:r>
          </a:p>
          <a:p>
            <a:r>
              <a:rPr lang="uk-UA" dirty="0" smtClean="0"/>
              <a:t>зовнішнє фінансування;</a:t>
            </a:r>
          </a:p>
          <a:p>
            <a:r>
              <a:rPr lang="uk-UA" dirty="0" smtClean="0"/>
              <a:t>внутрішнє фінансування.</a:t>
            </a:r>
          </a:p>
          <a:p>
            <a:endParaRPr lang="uk-UA" dirty="0" smtClean="0"/>
          </a:p>
          <a:p>
            <a:pPr algn="ctr">
              <a:buNone/>
            </a:pPr>
            <a:r>
              <a:rPr lang="uk-UA" dirty="0" smtClean="0"/>
              <a:t> </a:t>
            </a:r>
            <a:r>
              <a:rPr lang="uk-UA" b="1" i="1" dirty="0" smtClean="0"/>
              <a:t>За правовим статусом інвесторів:</a:t>
            </a:r>
          </a:p>
          <a:p>
            <a:r>
              <a:rPr lang="uk-UA" dirty="0" smtClean="0"/>
              <a:t>власний капітал;</a:t>
            </a:r>
          </a:p>
          <a:p>
            <a:r>
              <a:rPr lang="uk-UA" dirty="0" smtClean="0"/>
              <a:t>позичковий капітал.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572008"/>
            <a:ext cx="8183880" cy="73153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solidFill>
                  <a:srgbClr val="FF7D25"/>
                </a:solidFill>
              </a:rPr>
              <a:t>Матриця форм фінансування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35842" name="Picture 2" descr="C:\Users\admin\Desktop\Безымянный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00108"/>
            <a:ext cx="7698193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636"/>
            <a:ext cx="8183880" cy="588660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FF7D25"/>
                </a:solidFill>
              </a:rPr>
              <a:t>Форми фінансування </a:t>
            </a:r>
            <a:endParaRPr lang="ru-RU" sz="2400" dirty="0">
              <a:solidFill>
                <a:srgbClr val="FF7D25"/>
              </a:solidFill>
            </a:endParaRPr>
          </a:p>
        </p:txBody>
      </p:sp>
      <p:pic>
        <p:nvPicPr>
          <p:cNvPr id="4" name="Содержимое 3" descr="Безымянный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714356"/>
            <a:ext cx="6072230" cy="4195153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7D25"/>
                </a:solidFill>
              </a:rPr>
              <a:t>6. Критерії прийняття фінансових рішень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_14c3d88af03248c65af0c6aa6e24b0c0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476362">
            <a:off x="3408187" y="955671"/>
            <a:ext cx="4745843" cy="31312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183880" cy="64294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FF7D25"/>
                </a:solidFill>
              </a:rPr>
              <a:t>Критерії прийняття фінансових рішень: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183880" cy="464347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Прибуток/рентабельність</a:t>
            </a:r>
            <a:endParaRPr lang="uk-UA" sz="2400" dirty="0" smtClean="0"/>
          </a:p>
          <a:p>
            <a:r>
              <a:rPr lang="uk-UA" sz="2400" b="1" dirty="0" smtClean="0"/>
              <a:t>Ліквідність</a:t>
            </a:r>
          </a:p>
          <a:p>
            <a:r>
              <a:rPr lang="uk-UA" sz="2400" b="1" dirty="0" smtClean="0"/>
              <a:t>Структура капіталу (незалежність)</a:t>
            </a:r>
          </a:p>
          <a:p>
            <a:r>
              <a:rPr lang="uk-UA" sz="2400" b="1" dirty="0" smtClean="0"/>
              <a:t>Накладні витрати, пов’язані із залученням коштів</a:t>
            </a:r>
          </a:p>
          <a:p>
            <a:r>
              <a:rPr lang="uk-UA" sz="2400" b="1" dirty="0" smtClean="0"/>
              <a:t>Мінімізація оподаткування</a:t>
            </a:r>
          </a:p>
          <a:p>
            <a:r>
              <a:rPr lang="uk-UA" sz="2400" b="1" dirty="0" smtClean="0"/>
              <a:t>Об’єктивні обмеження</a:t>
            </a:r>
          </a:p>
          <a:p>
            <a:r>
              <a:rPr lang="uk-UA" sz="2400" b="1" dirty="0" smtClean="0"/>
              <a:t>Особливості законодавства про банкрутство</a:t>
            </a:r>
          </a:p>
          <a:p>
            <a:r>
              <a:rPr lang="uk-UA" sz="2400" b="1" dirty="0" smtClean="0"/>
              <a:t>Максимізація доходів власників (дивідендна політика)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1322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3100" b="1" i="1" dirty="0" smtClean="0"/>
              <a:t>Курс базується на знанні дисциплін: </a:t>
            </a:r>
          </a:p>
          <a:p>
            <a:r>
              <a:rPr lang="uk-UA" sz="3100" dirty="0" smtClean="0">
                <a:latin typeface="Constantia" pitchFamily="18" charset="0"/>
              </a:rPr>
              <a:t>політична економія; </a:t>
            </a:r>
          </a:p>
          <a:p>
            <a:r>
              <a:rPr lang="uk-UA" sz="3100" dirty="0" smtClean="0">
                <a:latin typeface="Constantia" pitchFamily="18" charset="0"/>
              </a:rPr>
              <a:t>статистика;</a:t>
            </a:r>
          </a:p>
          <a:p>
            <a:r>
              <a:rPr lang="uk-UA" sz="3100" dirty="0" smtClean="0">
                <a:latin typeface="Constantia" pitchFamily="18" charset="0"/>
              </a:rPr>
              <a:t>фінанси;</a:t>
            </a:r>
          </a:p>
          <a:p>
            <a:r>
              <a:rPr lang="uk-UA" sz="3100" dirty="0" smtClean="0">
                <a:latin typeface="Constantia" pitchFamily="18" charset="0"/>
              </a:rPr>
              <a:t>фінанси підприємства;</a:t>
            </a:r>
          </a:p>
          <a:p>
            <a:r>
              <a:rPr lang="uk-UA" sz="3100" dirty="0" smtClean="0">
                <a:latin typeface="Constantia" pitchFamily="18" charset="0"/>
              </a:rPr>
              <a:t>Фінансовий ринок;</a:t>
            </a:r>
          </a:p>
          <a:p>
            <a:r>
              <a:rPr lang="uk-UA" sz="3100" dirty="0" smtClean="0">
                <a:latin typeface="Constantia" pitchFamily="18" charset="0"/>
              </a:rPr>
              <a:t>податкова система та ін.</a:t>
            </a:r>
            <a:endParaRPr lang="ru-RU" sz="3100" dirty="0" smtClean="0">
              <a:latin typeface="Constantia" pitchFamily="18" charset="0"/>
            </a:endParaRPr>
          </a:p>
          <a:p>
            <a:endParaRPr lang="uk-UA" sz="3100" dirty="0" smtClean="0"/>
          </a:p>
          <a:p>
            <a:pPr>
              <a:buNone/>
            </a:pPr>
            <a:endParaRPr lang="uk-UA" sz="3100" dirty="0" smtClean="0"/>
          </a:p>
          <a:p>
            <a:pPr algn="ctr">
              <a:buNone/>
            </a:pPr>
            <a:r>
              <a:rPr lang="uk-UA" sz="3100" b="1" i="1" kern="0" dirty="0" smtClean="0"/>
              <a:t>Цей курс є основою для ряду спеціальних фінансових дисциплін</a:t>
            </a:r>
            <a:r>
              <a:rPr lang="uk-UA" sz="4100" b="1" i="1" kern="0" dirty="0" smtClean="0"/>
              <a:t>:</a:t>
            </a:r>
          </a:p>
          <a:p>
            <a:r>
              <a:rPr lang="uk-UA" sz="3100" kern="0" dirty="0" smtClean="0">
                <a:latin typeface="Constantia" pitchFamily="18" charset="0"/>
              </a:rPr>
              <a:t>фінансовий менеджмент;</a:t>
            </a:r>
          </a:p>
          <a:p>
            <a:r>
              <a:rPr lang="uk-UA" sz="3100" kern="0" dirty="0" smtClean="0">
                <a:latin typeface="Constantia" pitchFamily="18" charset="0"/>
              </a:rPr>
              <a:t>проектне фінансування;</a:t>
            </a:r>
          </a:p>
          <a:p>
            <a:r>
              <a:rPr lang="uk-UA" sz="3100" kern="0" dirty="0" smtClean="0">
                <a:latin typeface="Constantia" pitchFamily="18" charset="0"/>
              </a:rPr>
              <a:t>корпоративні фінанси </a:t>
            </a:r>
            <a:r>
              <a:rPr lang="uk-UA" sz="3100" dirty="0" smtClean="0">
                <a:latin typeface="Constantia" pitchFamily="18" charset="0"/>
              </a:rPr>
              <a:t>та ін.</a:t>
            </a:r>
            <a:endParaRPr lang="uk-UA" sz="3100" kern="0" dirty="0" smtClean="0">
              <a:latin typeface="Constantia" pitchFamily="18" charset="0"/>
            </a:endParaRPr>
          </a:p>
          <a:p>
            <a:pPr>
              <a:buNone/>
            </a:pPr>
            <a:endParaRPr lang="ru-RU" sz="4000" b="1" i="1" kern="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112442" cy="105156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7D25"/>
                </a:solidFill>
              </a:rPr>
              <a:t>Рекомендована література</a:t>
            </a:r>
            <a:endParaRPr lang="ru-RU" dirty="0">
              <a:solidFill>
                <a:srgbClr val="FF7D2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255318" cy="5572164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1200" dirty="0" smtClean="0"/>
              <a:t>Терещенко О. О. </a:t>
            </a:r>
            <a:r>
              <a:rPr lang="ru-RU" sz="1200" dirty="0" err="1" smtClean="0"/>
              <a:t>Фінансова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суб’єктів</a:t>
            </a:r>
            <a:r>
              <a:rPr lang="ru-RU" sz="1200" dirty="0" smtClean="0"/>
              <a:t> </a:t>
            </a:r>
            <a:r>
              <a:rPr lang="ru-RU" sz="1200" dirty="0" err="1" smtClean="0"/>
              <a:t>господарювання</a:t>
            </a:r>
            <a:r>
              <a:rPr lang="ru-RU" sz="1200" dirty="0" smtClean="0"/>
              <a:t>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. — К.: КНЕУ, 2003. – 554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200" dirty="0" smtClean="0"/>
              <a:t>Кравчук О. М., </a:t>
            </a:r>
            <a:r>
              <a:rPr lang="ru-RU" sz="1200" dirty="0" err="1" smtClean="0"/>
              <a:t>Лещук</a:t>
            </a:r>
            <a:r>
              <a:rPr lang="ru-RU" sz="1200" dirty="0" smtClean="0"/>
              <a:t> В. П. </a:t>
            </a:r>
            <a:r>
              <a:rPr lang="ru-RU" sz="1200" dirty="0" err="1" smtClean="0"/>
              <a:t>Фінансова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суб’єктів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підприємництва</a:t>
            </a:r>
            <a:r>
              <a:rPr lang="ru-RU" sz="1200" dirty="0" smtClean="0"/>
              <a:t>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— К.: Центр </a:t>
            </a:r>
            <a:r>
              <a:rPr lang="ru-RU" sz="1200" dirty="0" err="1" smtClean="0"/>
              <a:t>учбової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літератури</a:t>
            </a:r>
            <a:r>
              <a:rPr lang="ru-RU" sz="1200" dirty="0" smtClean="0"/>
              <a:t>, 2010. — 504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200" dirty="0" err="1" smtClean="0"/>
              <a:t>Філіна</a:t>
            </a:r>
            <a:r>
              <a:rPr lang="ru-RU" sz="1200" dirty="0" smtClean="0"/>
              <a:t> Г.І. </a:t>
            </a:r>
            <a:r>
              <a:rPr lang="ru-RU" sz="1200" dirty="0" err="1" smtClean="0"/>
              <a:t>Фінансова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суб’єктів</a:t>
            </a:r>
            <a:r>
              <a:rPr lang="ru-RU" sz="1200" dirty="0" smtClean="0"/>
              <a:t> </a:t>
            </a:r>
            <a:r>
              <a:rPr lang="ru-RU" sz="1200" dirty="0" err="1" smtClean="0"/>
              <a:t>господарювання</a:t>
            </a:r>
            <a:r>
              <a:rPr lang="ru-RU" sz="1200" dirty="0" smtClean="0"/>
              <a:t>. 2</a:t>
            </a:r>
            <a:r>
              <a:rPr lang="uk-UA" sz="1200" dirty="0" smtClean="0"/>
              <a:t>-</a:t>
            </a:r>
            <a:r>
              <a:rPr lang="ru-RU" sz="1200" dirty="0" err="1" smtClean="0"/>
              <a:t>ге</a:t>
            </a:r>
            <a:r>
              <a:rPr lang="ru-RU" sz="1200" dirty="0" smtClean="0"/>
              <a:t> вид., </a:t>
            </a:r>
            <a:r>
              <a:rPr lang="ru-RU" sz="1200" dirty="0" err="1" smtClean="0"/>
              <a:t>перероб</a:t>
            </a:r>
            <a:r>
              <a:rPr lang="ru-RU" sz="1200" dirty="0" smtClean="0"/>
              <a:t>. та </a:t>
            </a:r>
            <a:r>
              <a:rPr lang="ru-RU" sz="1200" dirty="0" err="1" smtClean="0"/>
              <a:t>допов</a:t>
            </a:r>
            <a:r>
              <a:rPr lang="ru-RU" sz="1200" dirty="0" smtClean="0"/>
              <a:t>.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пос. – К.: Центр </a:t>
            </a:r>
            <a:r>
              <a:rPr lang="ru-RU" sz="1200" dirty="0" err="1" smtClean="0"/>
              <a:t>учбової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літератури</a:t>
            </a:r>
            <a:r>
              <a:rPr lang="ru-RU" sz="1200" dirty="0" smtClean="0"/>
              <a:t>, 2009. – 320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200" dirty="0" err="1" smtClean="0"/>
              <a:t>Господарський</a:t>
            </a:r>
            <a:r>
              <a:rPr lang="ru-RU" sz="1200" dirty="0" smtClean="0"/>
              <a:t> кодекс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: </a:t>
            </a:r>
            <a:r>
              <a:rPr lang="ru-RU" sz="1200" dirty="0" err="1" smtClean="0"/>
              <a:t>Чинне</a:t>
            </a:r>
            <a:r>
              <a:rPr lang="ru-RU" sz="1200" dirty="0" smtClean="0"/>
              <a:t> </a:t>
            </a:r>
            <a:r>
              <a:rPr lang="ru-RU" sz="1200" dirty="0" err="1" smtClean="0"/>
              <a:t>законодавство</a:t>
            </a:r>
            <a:r>
              <a:rPr lang="ru-RU" sz="1200" dirty="0" smtClean="0"/>
              <a:t> </a:t>
            </a:r>
            <a:r>
              <a:rPr lang="ru-RU" sz="1200" dirty="0" err="1" smtClean="0"/>
              <a:t>зі</a:t>
            </a:r>
            <a:r>
              <a:rPr lang="ru-RU" sz="1200" dirty="0" smtClean="0"/>
              <a:t> </a:t>
            </a:r>
            <a:r>
              <a:rPr lang="ru-RU" sz="1200" dirty="0" err="1" smtClean="0"/>
              <a:t>змінами</a:t>
            </a:r>
            <a:r>
              <a:rPr lang="ru-RU" sz="1200" dirty="0" smtClean="0"/>
              <a:t> та </a:t>
            </a:r>
            <a:r>
              <a:rPr lang="ru-RU" sz="1200" dirty="0" err="1" smtClean="0"/>
              <a:t>допов</a:t>
            </a:r>
            <a:r>
              <a:rPr lang="ru-RU" sz="1200" dirty="0" smtClean="0"/>
              <a:t>. станом на 1 </a:t>
            </a:r>
            <a:r>
              <a:rPr lang="ru-RU" sz="1200" dirty="0" err="1" smtClean="0"/>
              <a:t>квіт</a:t>
            </a:r>
            <a:r>
              <a:rPr lang="ru-RU" sz="1200" dirty="0" smtClean="0"/>
              <a:t>. 2005р.: (</a:t>
            </a:r>
            <a:r>
              <a:rPr lang="ru-RU" sz="1200" dirty="0" err="1" smtClean="0"/>
              <a:t>відповідає</a:t>
            </a:r>
            <a:r>
              <a:rPr lang="ru-RU" sz="1200" dirty="0" smtClean="0"/>
              <a:t> </a:t>
            </a:r>
            <a:r>
              <a:rPr lang="ru-RU" sz="1200" dirty="0" err="1" smtClean="0"/>
              <a:t>офіційному</a:t>
            </a:r>
            <a:r>
              <a:rPr lang="ru-RU" sz="1200" dirty="0" smtClean="0"/>
              <a:t> </a:t>
            </a:r>
            <a:r>
              <a:rPr lang="ru-RU" sz="1200" dirty="0" err="1" smtClean="0"/>
              <a:t>текстові</a:t>
            </a:r>
            <a:r>
              <a:rPr lang="ru-RU" sz="1200" dirty="0" smtClean="0"/>
              <a:t>). – К.: Вид. Паливода А.В., 2005. – 180 с. – (</a:t>
            </a:r>
            <a:r>
              <a:rPr lang="ru-RU" sz="1200" dirty="0" err="1" smtClean="0"/>
              <a:t>Кодекси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)     </a:t>
            </a:r>
          </a:p>
          <a:p>
            <a:pPr lvl="0">
              <a:buFont typeface="+mj-lt"/>
              <a:buAutoNum type="arabicPeriod"/>
            </a:pPr>
            <a:r>
              <a:rPr lang="uk-UA" sz="1200" dirty="0" err="1" smtClean="0"/>
              <a:t>Васильчук</a:t>
            </a:r>
            <a:r>
              <a:rPr lang="uk-UA" sz="1200" dirty="0" smtClean="0"/>
              <a:t> </a:t>
            </a:r>
            <a:r>
              <a:rPr lang="uk-UA" sz="1200" dirty="0" smtClean="0"/>
              <a:t>І.П. Фінансова діяльність суб’єктів підприємництва / І.П.</a:t>
            </a:r>
            <a:r>
              <a:rPr lang="uk-UA" sz="1200" dirty="0" err="1" smtClean="0"/>
              <a:t>Васильчук</a:t>
            </a:r>
            <a:r>
              <a:rPr lang="uk-UA" sz="1200" dirty="0" smtClean="0"/>
              <a:t>, Т.П. </a:t>
            </a:r>
            <a:r>
              <a:rPr lang="uk-UA" sz="1200" dirty="0" err="1" smtClean="0"/>
              <a:t>Якимчук</a:t>
            </a:r>
            <a:r>
              <a:rPr lang="uk-UA" sz="1200" dirty="0" smtClean="0"/>
              <a:t>, Н.Є. </a:t>
            </a:r>
            <a:r>
              <a:rPr lang="uk-UA" sz="1200" dirty="0" err="1" smtClean="0"/>
              <a:t>Крупська</a:t>
            </a:r>
            <a:r>
              <a:rPr lang="uk-UA" sz="1200" dirty="0" smtClean="0"/>
              <a:t>. / Навчально-методичний посібник. – Львів: “Магнолія-2006”, 2013. – 336 с.</a:t>
            </a:r>
            <a:endParaRPr lang="ru-RU" sz="1200" b="1" i="1" dirty="0" smtClean="0"/>
          </a:p>
          <a:p>
            <a:pPr marL="514350" indent="-514350">
              <a:buNone/>
            </a:pPr>
            <a:r>
              <a:rPr lang="uk-UA" sz="1200" b="1" dirty="0" smtClean="0"/>
              <a:t>Додаткова</a:t>
            </a:r>
            <a:endParaRPr lang="ru-RU" sz="1200" dirty="0" smtClean="0"/>
          </a:p>
          <a:p>
            <a:pPr marL="514350" lvl="0" indent="-514350">
              <a:buFont typeface="+mj-lt"/>
              <a:buAutoNum type="arabicPeriod" startAt="6"/>
            </a:pPr>
            <a:r>
              <a:rPr lang="ru-RU" sz="1200" dirty="0" smtClean="0"/>
              <a:t>Закон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 «Про </a:t>
            </a:r>
            <a:r>
              <a:rPr lang="ru-RU" sz="1200" dirty="0" err="1" smtClean="0"/>
              <a:t>акціонерні</a:t>
            </a:r>
            <a:r>
              <a:rPr lang="ru-RU" sz="1200" dirty="0" smtClean="0"/>
              <a:t> </a:t>
            </a:r>
            <a:r>
              <a:rPr lang="ru-RU" sz="1200" dirty="0" err="1" smtClean="0"/>
              <a:t>товариства</a:t>
            </a:r>
            <a:r>
              <a:rPr lang="ru-RU" sz="1200" dirty="0" smtClean="0"/>
              <a:t>»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17.09.08. № 514-VI </a:t>
            </a:r>
            <a:r>
              <a:rPr lang="uk-UA" sz="1200" dirty="0" smtClean="0"/>
              <a:t>[Електронний ресурс]. – Режим доступу : </a:t>
            </a:r>
            <a:r>
              <a:rPr lang="uk-UA" sz="1200" dirty="0" smtClean="0">
                <a:hlinkClick r:id="rId2"/>
              </a:rPr>
              <a:t>http://</a:t>
            </a:r>
            <a:r>
              <a:rPr lang="uk-UA" sz="1200" dirty="0" smtClean="0">
                <a:hlinkClick r:id="rId2"/>
              </a:rPr>
              <a:t>zakon4.rada.gov.ua</a:t>
            </a:r>
            <a:endParaRPr lang="en-US" sz="1200" dirty="0" smtClean="0"/>
          </a:p>
          <a:p>
            <a:pPr marL="514350" lvl="0" indent="-514350">
              <a:buFont typeface="+mj-lt"/>
              <a:buAutoNum type="arabicPeriod" startAt="6"/>
            </a:pPr>
            <a:r>
              <a:rPr lang="ru-RU" sz="1200" dirty="0" smtClean="0"/>
              <a:t>Про </a:t>
            </a:r>
            <a:r>
              <a:rPr lang="ru-RU" sz="1200" dirty="0" err="1" smtClean="0"/>
              <a:t>господарські</a:t>
            </a:r>
            <a:r>
              <a:rPr lang="ru-RU" sz="1200" i="1" dirty="0" smtClean="0"/>
              <a:t> </a:t>
            </a:r>
            <a:r>
              <a:rPr lang="ru-RU" sz="1200" dirty="0" err="1" smtClean="0"/>
              <a:t>товариства</a:t>
            </a:r>
            <a:r>
              <a:rPr lang="ru-RU" sz="1200" dirty="0" smtClean="0"/>
              <a:t>: Закон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19 верес. 1991 р., № 1576-ХП </a:t>
            </a:r>
            <a:r>
              <a:rPr lang="uk-UA" sz="1200" dirty="0" smtClean="0"/>
              <a:t>[Електронний ресурс]. – Режим доступу : </a:t>
            </a:r>
            <a:r>
              <a:rPr lang="uk-UA" sz="1200" dirty="0" smtClean="0">
                <a:hlinkClick r:id="rId2"/>
              </a:rPr>
              <a:t>http://</a:t>
            </a:r>
            <a:r>
              <a:rPr lang="uk-UA" sz="1200" dirty="0" smtClean="0">
                <a:hlinkClick r:id="rId2"/>
              </a:rPr>
              <a:t>zakon4.rada.gov.ua</a:t>
            </a:r>
            <a:endParaRPr lang="en-US" sz="1200" dirty="0" smtClean="0"/>
          </a:p>
          <a:p>
            <a:pPr marL="514350" lvl="0" indent="-514350">
              <a:buFont typeface="+mj-lt"/>
              <a:buAutoNum type="arabicPeriod" startAt="6"/>
            </a:pPr>
            <a:r>
              <a:rPr lang="ru-RU" sz="1200" dirty="0" smtClean="0"/>
              <a:t>Про </a:t>
            </a:r>
            <a:r>
              <a:rPr lang="ru-RU" sz="1200" dirty="0" err="1" smtClean="0"/>
              <a:t>цінні</a:t>
            </a:r>
            <a:r>
              <a:rPr lang="ru-RU" sz="1200" i="1" dirty="0" smtClean="0"/>
              <a:t> </a:t>
            </a:r>
            <a:r>
              <a:rPr lang="ru-RU" sz="1200" dirty="0" err="1" smtClean="0"/>
              <a:t>папери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фондовий</a:t>
            </a:r>
            <a:r>
              <a:rPr lang="ru-RU" sz="1200" dirty="0" smtClean="0"/>
              <a:t> </a:t>
            </a:r>
            <a:r>
              <a:rPr lang="ru-RU" sz="1200" dirty="0" err="1" smtClean="0"/>
              <a:t>ринок</a:t>
            </a:r>
            <a:r>
              <a:rPr lang="ru-RU" sz="1200" dirty="0" smtClean="0"/>
              <a:t>: Закон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23 лют. 2006 </a:t>
            </a:r>
            <a:r>
              <a:rPr lang="en-US" sz="1200" dirty="0" smtClean="0"/>
              <a:t>p</a:t>
            </a:r>
            <a:r>
              <a:rPr lang="ru-RU" sz="1200" dirty="0" smtClean="0"/>
              <a:t>. — № 480-</a:t>
            </a:r>
            <a:r>
              <a:rPr lang="en-US" sz="1200" dirty="0" smtClean="0"/>
              <a:t>IV</a:t>
            </a:r>
            <a:r>
              <a:rPr lang="ru-RU" sz="1200" dirty="0" smtClean="0"/>
              <a:t>. [</a:t>
            </a:r>
            <a:r>
              <a:rPr lang="ru-RU" sz="1200" dirty="0" err="1" smtClean="0"/>
              <a:t>Електронний</a:t>
            </a:r>
            <a:r>
              <a:rPr lang="ru-RU" sz="1200" dirty="0" smtClean="0"/>
              <a:t> ресурс]. – Режим доступу: </a:t>
            </a:r>
            <a:r>
              <a:rPr lang="ru-RU" sz="1200" u="sng" dirty="0" smtClean="0">
                <a:hlinkClick r:id="rId3"/>
              </a:rPr>
              <a:t>http://zakon.rada.gov.ua</a:t>
            </a:r>
            <a:r>
              <a:rPr lang="ru-RU" sz="1200" dirty="0" smtClean="0"/>
              <a:t> 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uk-UA" sz="1200" dirty="0" smtClean="0"/>
              <a:t>Про затвердження </a:t>
            </a:r>
            <a:r>
              <a:rPr lang="ru-RU" sz="1200" dirty="0" err="1" smtClean="0"/>
              <a:t>Національн</a:t>
            </a:r>
            <a:r>
              <a:rPr lang="uk-UA" sz="1200" dirty="0" err="1" smtClean="0"/>
              <a:t>ого</a:t>
            </a:r>
            <a:r>
              <a:rPr lang="uk-UA" sz="1200" dirty="0" smtClean="0"/>
              <a:t> п</a:t>
            </a:r>
            <a:r>
              <a:rPr lang="ru-RU" sz="1200" dirty="0" err="1" smtClean="0"/>
              <a:t>оложення</a:t>
            </a:r>
            <a:r>
              <a:rPr lang="ru-RU" sz="1200" dirty="0" smtClean="0"/>
              <a:t> (стандарт</a:t>
            </a:r>
            <a:r>
              <a:rPr lang="uk-UA" sz="1200" dirty="0" smtClean="0"/>
              <a:t>у</a:t>
            </a:r>
            <a:r>
              <a:rPr lang="ru-RU" sz="1200" dirty="0" smtClean="0"/>
              <a:t>) </a:t>
            </a:r>
            <a:r>
              <a:rPr lang="ru-RU" sz="1200" dirty="0" err="1" smtClean="0"/>
              <a:t>бухгалтерського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обліку</a:t>
            </a:r>
            <a:r>
              <a:rPr lang="uk-UA" sz="1200" dirty="0" smtClean="0"/>
              <a:t> 1 «Загальні вимоги до фінансової звітності» </a:t>
            </a:r>
            <a:r>
              <a:rPr lang="ru-RU" sz="1200" dirty="0" smtClean="0"/>
              <a:t>[</a:t>
            </a:r>
            <a:r>
              <a:rPr lang="uk-UA" sz="1200" dirty="0" smtClean="0"/>
              <a:t>Електронний ресурс</a:t>
            </a:r>
            <a:r>
              <a:rPr lang="ru-RU" sz="1200" dirty="0" smtClean="0"/>
              <a:t>] : </a:t>
            </a:r>
            <a:r>
              <a:rPr lang="uk-UA" sz="1200" dirty="0" smtClean="0"/>
              <a:t>наказ : </a:t>
            </a:r>
            <a:r>
              <a:rPr lang="ru-RU" sz="1200" dirty="0" smtClean="0"/>
              <a:t>[</a:t>
            </a:r>
            <a:r>
              <a:rPr lang="uk-UA" sz="1200" dirty="0" err="1" smtClean="0"/>
              <a:t>затв</a:t>
            </a:r>
            <a:r>
              <a:rPr lang="uk-UA" sz="1200" dirty="0" smtClean="0"/>
              <a:t>. Міністерством фінансів України 7.02.2013 № 73</a:t>
            </a:r>
            <a:r>
              <a:rPr lang="ru-RU" sz="1200" dirty="0" smtClean="0"/>
              <a:t>]</a:t>
            </a:r>
            <a:r>
              <a:rPr lang="uk-UA" sz="1200" dirty="0" smtClean="0"/>
              <a:t>.</a:t>
            </a:r>
            <a:r>
              <a:rPr lang="ru-RU" sz="1200" dirty="0" smtClean="0"/>
              <a:t>  – </a:t>
            </a:r>
            <a:r>
              <a:rPr lang="uk-UA" sz="1200" dirty="0" smtClean="0"/>
              <a:t>Режим доступу: http://zakon4.rada.gov.ua</a:t>
            </a:r>
            <a:endParaRPr lang="ru-RU" sz="1200" dirty="0" smtClean="0"/>
          </a:p>
          <a:p>
            <a:pPr marL="514350" lvl="0" indent="-514350">
              <a:buFont typeface="+mj-lt"/>
              <a:buAutoNum type="arabicPeriod" startAt="6"/>
            </a:pPr>
            <a:r>
              <a:rPr lang="uk-UA" sz="1200" dirty="0" smtClean="0"/>
              <a:t>Податковий кодекс України від 02.12.2010р. </a:t>
            </a:r>
            <a:r>
              <a:rPr lang="ru-RU" sz="1200" dirty="0" smtClean="0"/>
              <a:t>[</a:t>
            </a:r>
            <a:r>
              <a:rPr lang="uk-UA" sz="1200" dirty="0" smtClean="0"/>
              <a:t>Електронний ресурс</a:t>
            </a:r>
            <a:r>
              <a:rPr lang="ru-RU" sz="1200" dirty="0" smtClean="0"/>
              <a:t>]</a:t>
            </a:r>
            <a:r>
              <a:rPr lang="uk-UA" sz="1200" dirty="0" smtClean="0"/>
              <a:t>. – Режим доступу: </a:t>
            </a:r>
            <a:r>
              <a:rPr lang="uk-UA" sz="1200" dirty="0" smtClean="0">
                <a:hlinkClick r:id="rId2"/>
              </a:rPr>
              <a:t>http://zakon4.rada.gov.ua</a:t>
            </a:r>
            <a:endParaRPr lang="ru-RU" sz="1200" dirty="0" smtClean="0"/>
          </a:p>
          <a:p>
            <a:pPr marL="514350" lvl="0" indent="-514350">
              <a:buFont typeface="+mj-lt"/>
              <a:buAutoNum type="arabicPeriod" startAt="6"/>
            </a:pPr>
            <a:r>
              <a:rPr lang="ru-RU" sz="1200" dirty="0" err="1" smtClean="0"/>
              <a:t>Фінансова</a:t>
            </a:r>
            <a:r>
              <a:rPr lang="ru-RU" sz="1200" dirty="0" smtClean="0"/>
              <a:t> </a:t>
            </a:r>
            <a:r>
              <a:rPr lang="ru-RU" sz="1200" dirty="0" err="1" smtClean="0"/>
              <a:t>діяльність</a:t>
            </a:r>
            <a:r>
              <a:rPr lang="ru-RU" sz="1200" dirty="0" smtClean="0"/>
              <a:t> </a:t>
            </a:r>
            <a:r>
              <a:rPr lang="ru-RU" sz="1200" dirty="0" err="1" smtClean="0"/>
              <a:t>суб'єктів</a:t>
            </a:r>
            <a:r>
              <a:rPr lang="ru-RU" sz="1200" dirty="0" smtClean="0"/>
              <a:t> </a:t>
            </a:r>
            <a:r>
              <a:rPr lang="ru-RU" sz="1200" dirty="0" err="1" smtClean="0"/>
              <a:t>господарювання</a:t>
            </a:r>
            <a:r>
              <a:rPr lang="ru-RU" sz="1200" dirty="0" smtClean="0"/>
              <a:t> [Текст] : </a:t>
            </a:r>
            <a:r>
              <a:rPr lang="ru-RU" sz="1200" dirty="0" err="1" smtClean="0"/>
              <a:t>підручник</a:t>
            </a:r>
            <a:r>
              <a:rPr lang="ru-RU" sz="1200" dirty="0" smtClean="0"/>
              <a:t> / [Л. О. </a:t>
            </a:r>
            <a:r>
              <a:rPr lang="ru-RU" sz="1200" dirty="0" err="1" smtClean="0"/>
              <a:t>Омелянович</a:t>
            </a:r>
            <a:r>
              <a:rPr lang="ru-RU" sz="1200" dirty="0" smtClean="0"/>
              <a:t> та </a:t>
            </a:r>
            <a:r>
              <a:rPr lang="ru-RU" sz="1200" dirty="0" err="1" smtClean="0"/>
              <a:t>ін</a:t>
            </a:r>
            <a:r>
              <a:rPr lang="ru-RU" sz="1200" dirty="0" smtClean="0"/>
              <a:t>.] ; за ред. д-ра </a:t>
            </a:r>
            <a:r>
              <a:rPr lang="ru-RU" sz="1200" dirty="0" err="1" smtClean="0"/>
              <a:t>екон</a:t>
            </a:r>
            <a:r>
              <a:rPr lang="ru-RU" sz="1200" dirty="0" smtClean="0"/>
              <a:t>. наук, проф. Л. О. </a:t>
            </a:r>
            <a:r>
              <a:rPr lang="ru-RU" sz="1200" dirty="0" err="1" smtClean="0"/>
              <a:t>Омелянович</a:t>
            </a:r>
            <a:r>
              <a:rPr lang="ru-RU" sz="1200" dirty="0" smtClean="0"/>
              <a:t>. - 3-тє вид., </a:t>
            </a:r>
            <a:r>
              <a:rPr lang="ru-RU" sz="1200" dirty="0" err="1" smtClean="0"/>
              <a:t>перероб</a:t>
            </a:r>
            <a:r>
              <a:rPr lang="ru-RU" sz="1200" dirty="0" smtClean="0"/>
              <a:t>.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допов</a:t>
            </a:r>
            <a:r>
              <a:rPr lang="ru-RU" sz="1200" dirty="0" smtClean="0"/>
              <a:t>. - К. : </a:t>
            </a:r>
            <a:r>
              <a:rPr lang="ru-RU" sz="1200" dirty="0" err="1" smtClean="0"/>
              <a:t>Знання</a:t>
            </a:r>
            <a:r>
              <a:rPr lang="ru-RU" sz="1200" dirty="0" smtClean="0"/>
              <a:t>, 2011. - 231 с.</a:t>
            </a:r>
          </a:p>
          <a:p>
            <a:pPr>
              <a:buNone/>
            </a:pP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643182"/>
            <a:ext cx="8255318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7D25"/>
                </a:solidFill>
              </a:rPr>
              <a:t>Тема 1. </a:t>
            </a:r>
            <a:r>
              <a:rPr lang="uk-UA" cap="all" dirty="0" smtClean="0">
                <a:solidFill>
                  <a:srgbClr val="FF7D25"/>
                </a:solidFill>
              </a:rPr>
              <a:t>Основи фінансової діяльності</a:t>
            </a:r>
            <a:br>
              <a:rPr lang="uk-UA" cap="all" dirty="0" smtClean="0">
                <a:solidFill>
                  <a:srgbClr val="FF7D25"/>
                </a:solidFill>
              </a:rPr>
            </a:br>
            <a:r>
              <a:rPr lang="uk-UA" cap="all" dirty="0" smtClean="0">
                <a:solidFill>
                  <a:srgbClr val="FF7D25"/>
                </a:solidFill>
              </a:rPr>
              <a:t>суб’єктів господарювання</a:t>
            </a:r>
            <a:r>
              <a:rPr lang="ru-RU" cap="all" dirty="0" smtClean="0"/>
              <a:t/>
            </a:r>
            <a:br>
              <a:rPr lang="ru-RU" cap="all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3500" b="1" dirty="0" smtClean="0"/>
              <a:t>План</a:t>
            </a:r>
          </a:p>
          <a:p>
            <a:pPr algn="ctr">
              <a:buNone/>
            </a:pPr>
            <a:endParaRPr lang="uk-UA" sz="2600" dirty="0" smtClean="0"/>
          </a:p>
          <a:p>
            <a:pPr>
              <a:buNone/>
            </a:pPr>
            <a:r>
              <a:rPr lang="uk-UA" sz="3400" dirty="0" smtClean="0"/>
              <a:t>1. Капітал підприємства та його економічна сутність</a:t>
            </a:r>
            <a:endParaRPr lang="ru-RU" sz="3400" b="1" dirty="0" smtClean="0"/>
          </a:p>
          <a:p>
            <a:pPr>
              <a:buNone/>
            </a:pPr>
            <a:r>
              <a:rPr lang="uk-UA" sz="3400" dirty="0" smtClean="0"/>
              <a:t>2. Зміст та основні завдання фінансової діяльності суб’єктів господарювання</a:t>
            </a:r>
            <a:endParaRPr lang="ru-RU" sz="3400" b="1" dirty="0" smtClean="0"/>
          </a:p>
          <a:p>
            <a:pPr>
              <a:buNone/>
            </a:pPr>
            <a:r>
              <a:rPr lang="uk-UA" sz="3400" dirty="0" smtClean="0"/>
              <a:t>3. Фінансова діяльність у системі функціональних завдань фінансового менеджменту підприємства</a:t>
            </a:r>
            <a:endParaRPr lang="ru-RU" sz="3400" b="1" i="1" dirty="0" smtClean="0"/>
          </a:p>
          <a:p>
            <a:pPr>
              <a:buNone/>
            </a:pPr>
            <a:r>
              <a:rPr lang="uk-UA" sz="3400" dirty="0" smtClean="0"/>
              <a:t>4. Організація фінансової діяльності підприємств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5. Форми фінансування підприємств</a:t>
            </a:r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6. Критерії прийняття фінансових рішень</a:t>
            </a:r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sz="2600" b="1" dirty="0" smtClean="0"/>
              <a:t>Теми рефератів</a:t>
            </a:r>
          </a:p>
          <a:p>
            <a:pPr marL="514350" lvl="0" indent="-514350">
              <a:buNone/>
            </a:pPr>
            <a:r>
              <a:rPr lang="uk-UA" sz="2600" dirty="0" smtClean="0"/>
              <a:t>1. Порівняльна характеристика різних теоретичних концепцій капіталу підприємства.</a:t>
            </a:r>
          </a:p>
          <a:p>
            <a:pPr marL="514350" indent="-514350">
              <a:buNone/>
            </a:pPr>
            <a:r>
              <a:rPr lang="uk-UA" sz="2600" dirty="0" smtClean="0"/>
              <a:t>2. Місце фінансових служб в організаційній структурі підприємств: вітчизняна практика та зарубіжний досвід.</a:t>
            </a:r>
            <a:endParaRPr lang="ru-RU" sz="2600" dirty="0" smtClean="0"/>
          </a:p>
          <a:p>
            <a:pPr marL="514350" lvl="0" indent="-514350">
              <a:buNone/>
            </a:pP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7D25"/>
                </a:solidFill>
              </a:rPr>
              <a:t>1. Капітал підприємства та його економічна сутність</a:t>
            </a:r>
            <a:endParaRPr lang="ru-RU" dirty="0">
              <a:solidFill>
                <a:srgbClr val="FF7D25"/>
              </a:solidFill>
            </a:endParaRPr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14546" y="2211978"/>
            <a:ext cx="4259055" cy="3002972"/>
          </a:xfrm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561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uk-UA" u="sng" dirty="0" smtClean="0"/>
          </a:p>
          <a:p>
            <a:pPr>
              <a:buNone/>
            </a:pPr>
            <a:r>
              <a:rPr lang="uk-UA" u="sng" dirty="0" smtClean="0"/>
              <a:t>Серед численних дефініцій капіталу можна виокремити</a:t>
            </a:r>
            <a:r>
              <a:rPr lang="uk-UA" dirty="0" smtClean="0"/>
              <a:t>:</a:t>
            </a:r>
            <a:endParaRPr lang="ru-RU" dirty="0" smtClean="0"/>
          </a:p>
          <a:p>
            <a:pPr lvl="0"/>
            <a:r>
              <a:rPr lang="uk-UA" dirty="0" smtClean="0"/>
              <a:t>макроекономічний підхід (з народногосподарського погляду);</a:t>
            </a:r>
            <a:endParaRPr lang="ru-RU" dirty="0" smtClean="0"/>
          </a:p>
          <a:p>
            <a:pPr lvl="0"/>
            <a:r>
              <a:rPr lang="uk-UA" dirty="0" smtClean="0"/>
              <a:t>мікроекономічний підхід (з погляду суб’єктів господарювання).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З</a:t>
            </a:r>
            <a:r>
              <a:rPr lang="uk-UA" b="1" dirty="0" smtClean="0"/>
              <a:t> </a:t>
            </a:r>
            <a:r>
              <a:rPr lang="uk-UA" b="1" i="1" dirty="0" smtClean="0"/>
              <a:t>народногосподарського погляду</a:t>
            </a:r>
            <a:r>
              <a:rPr lang="uk-UA" b="1" dirty="0" smtClean="0"/>
              <a:t> </a:t>
            </a:r>
            <a:r>
              <a:rPr lang="uk-UA" dirty="0" smtClean="0"/>
              <a:t>під капіталом розуміють один із факторів виробництва.</a:t>
            </a:r>
          </a:p>
          <a:p>
            <a:pPr>
              <a:buNone/>
            </a:pPr>
            <a:r>
              <a:rPr lang="uk-UA" b="1" i="1" dirty="0" smtClean="0"/>
              <a:t>Монетарний підхід </a:t>
            </a:r>
            <a:r>
              <a:rPr lang="uk-UA" dirty="0" smtClean="0"/>
              <a:t>-</a:t>
            </a:r>
            <a:r>
              <a:rPr lang="uk-UA" b="1" dirty="0" smtClean="0"/>
              <a:t> </a:t>
            </a:r>
            <a:r>
              <a:rPr lang="uk-UA" dirty="0" smtClean="0"/>
              <a:t>капітал прирівнюється до грошових ресурсів, що спрямовуються на фінансування інвестицій.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За трактування</a:t>
            </a:r>
            <a:r>
              <a:rPr lang="uk-UA" b="1" i="1" dirty="0" smtClean="0"/>
              <a:t> капіталу як категорії фінансів підприємств</a:t>
            </a:r>
            <a:r>
              <a:rPr lang="uk-UA" dirty="0" smtClean="0"/>
              <a:t> у науково-практичній літературі розрізняють дві його форми:</a:t>
            </a:r>
            <a:endParaRPr lang="ru-RU" dirty="0" smtClean="0"/>
          </a:p>
          <a:p>
            <a:pPr lvl="0"/>
            <a:r>
              <a:rPr lang="uk-UA" dirty="0" smtClean="0"/>
              <a:t>конкретний капітал;</a:t>
            </a:r>
            <a:endParaRPr lang="ru-RU" dirty="0" smtClean="0"/>
          </a:p>
          <a:p>
            <a:pPr lvl="0"/>
            <a:r>
              <a:rPr lang="uk-UA" dirty="0" smtClean="0"/>
              <a:t>абстрактний капітал.</a:t>
            </a:r>
            <a:endParaRPr lang="ru-RU" dirty="0" smtClean="0"/>
          </a:p>
          <a:p>
            <a:pPr>
              <a:buNone/>
            </a:pPr>
            <a:endParaRPr lang="uk-UA" sz="2400" b="1" i="1" dirty="0" smtClean="0"/>
          </a:p>
          <a:p>
            <a:pPr>
              <a:buNone/>
            </a:pPr>
            <a:r>
              <a:rPr lang="uk-UA" sz="2400" b="1" i="1" dirty="0" smtClean="0"/>
              <a:t>Вартість майнових об’єктів, які відображені в активі балансу підприємства, називають </a:t>
            </a:r>
            <a:r>
              <a:rPr lang="uk-UA" sz="2400" b="1" i="1" dirty="0" smtClean="0">
                <a:solidFill>
                  <a:schemeClr val="accent1">
                    <a:lumMod val="75000"/>
                  </a:schemeClr>
                </a:solidFill>
              </a:rPr>
              <a:t>конкретним капіталом. </a:t>
            </a:r>
            <a:endParaRPr lang="ru-RU" sz="24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uk-UA" sz="2400" b="1" i="1" dirty="0" smtClean="0"/>
          </a:p>
          <a:p>
            <a:pPr>
              <a:buNone/>
            </a:pPr>
            <a:r>
              <a:rPr lang="uk-UA" sz="2400" b="1" i="1" dirty="0" smtClean="0"/>
              <a:t>Під </a:t>
            </a:r>
            <a:r>
              <a:rPr lang="uk-UA" sz="2400" b="1" i="1" dirty="0" smtClean="0">
                <a:solidFill>
                  <a:schemeClr val="accent1">
                    <a:lumMod val="75000"/>
                  </a:schemeClr>
                </a:solidFill>
              </a:rPr>
              <a:t>абстрактним капіталом </a:t>
            </a:r>
            <a:r>
              <a:rPr lang="uk-UA" sz="2400" b="1" i="1" dirty="0" smtClean="0"/>
              <a:t>розуміють сукупність усіх позицій пасиву балансу</a:t>
            </a:r>
            <a:r>
              <a:rPr lang="uk-UA" sz="2400" i="1" dirty="0" smtClean="0"/>
              <a:t>.</a:t>
            </a: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274</TotalTime>
  <Words>979</Words>
  <Application>Microsoft Office PowerPoint</Application>
  <PresentationFormat>Экран (4:3)</PresentationFormat>
  <Paragraphs>171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Аспект</vt:lpstr>
      <vt:lpstr>фінансова діяльність  суб’єктів господарювання </vt:lpstr>
      <vt:lpstr>Слайд 2</vt:lpstr>
      <vt:lpstr>Слайд 3</vt:lpstr>
      <vt:lpstr>Рекомендована література</vt:lpstr>
      <vt:lpstr>Тема 1. Основи фінансової діяльності суб’єктів господарювання </vt:lpstr>
      <vt:lpstr>Слайд 6</vt:lpstr>
      <vt:lpstr>1. Капітал підприємства та його економічна сутність</vt:lpstr>
      <vt:lpstr>Слайд 8</vt:lpstr>
      <vt:lpstr>Слайд 9</vt:lpstr>
      <vt:lpstr>Слайд 10</vt:lpstr>
      <vt:lpstr>2. Зміст та основні завдання фінансової діяльності суб’єктів господарювання </vt:lpstr>
      <vt:lpstr>Слайд 12</vt:lpstr>
      <vt:lpstr>3. Фінансова діяльність у системі функціональних завдань фінансового менеджменту підприємства </vt:lpstr>
      <vt:lpstr>Слайд 14</vt:lpstr>
      <vt:lpstr>Функціональні блоки завдань фінансового менеджменту</vt:lpstr>
      <vt:lpstr>Слайд 16</vt:lpstr>
      <vt:lpstr>4. Організація фінансової діяльності підприємств </vt:lpstr>
      <vt:lpstr>Функціональна організаційна структура підприємства </vt:lpstr>
      <vt:lpstr>Дивізіональна організаційна структура підприємства</vt:lpstr>
      <vt:lpstr>Матрична структура організації підприємства </vt:lpstr>
      <vt:lpstr>Типи організаційних структур управління</vt:lpstr>
      <vt:lpstr>5. Форми фінансування підприємств </vt:lpstr>
      <vt:lpstr>Основні форми фінансування класифікують за такими критеріями: </vt:lpstr>
      <vt:lpstr>Слайд 24</vt:lpstr>
      <vt:lpstr>Слайд 25</vt:lpstr>
      <vt:lpstr>Матриця форм фінансування  </vt:lpstr>
      <vt:lpstr>Форми фінансування </vt:lpstr>
      <vt:lpstr>6. Критерії прийняття фінансових рішень </vt:lpstr>
      <vt:lpstr>Критерії прийняття фінансових рішень: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фінансова діяльність  суб’єктів господарювання</dc:title>
  <dc:creator>admin</dc:creator>
  <cp:lastModifiedBy>admin</cp:lastModifiedBy>
  <cp:revision>45</cp:revision>
  <dcterms:created xsi:type="dcterms:W3CDTF">2015-02-15T16:27:34Z</dcterms:created>
  <dcterms:modified xsi:type="dcterms:W3CDTF">2018-02-20T21:13:50Z</dcterms:modified>
</cp:coreProperties>
</file>