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85" r:id="rId4"/>
    <p:sldId id="265" r:id="rId5"/>
    <p:sldId id="267" r:id="rId6"/>
    <p:sldId id="268" r:id="rId7"/>
    <p:sldId id="266" r:id="rId8"/>
    <p:sldId id="269" r:id="rId9"/>
    <p:sldId id="261" r:id="rId10"/>
    <p:sldId id="270" r:id="rId11"/>
    <p:sldId id="273" r:id="rId12"/>
    <p:sldId id="272" r:id="rId13"/>
    <p:sldId id="274" r:id="rId14"/>
    <p:sldId id="275"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276" r:id="rId37"/>
    <p:sldId id="277" r:id="rId38"/>
    <p:sldId id="271" r:id="rId39"/>
    <p:sldId id="278" r:id="rId40"/>
    <p:sldId id="279" r:id="rId41"/>
    <p:sldId id="308" r:id="rId4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9B8B"/>
    <a:srgbClr val="FEBEB4"/>
    <a:srgbClr val="23587F"/>
    <a:srgbClr val="3480B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0"/>
    <p:restoredTop sz="94651"/>
  </p:normalViewPr>
  <p:slideViewPr>
    <p:cSldViewPr snapToGrid="0">
      <p:cViewPr>
        <p:scale>
          <a:sx n="90" d="100"/>
          <a:sy n="90" d="100"/>
        </p:scale>
        <p:origin x="42" y="22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B8229214-AA16-3E3A-93D7-EC2726BE3F6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19D57103-5EFD-C8EF-3D29-8D42CC77F749}"/>
              </a:ext>
            </a:extLst>
          </p:cNvPr>
          <p:cNvSpPr>
            <a:spLocks noGrp="1"/>
          </p:cNvSpPr>
          <p:nvPr>
            <p:ph type="ctrTitle"/>
          </p:nvPr>
        </p:nvSpPr>
        <p:spPr>
          <a:xfrm>
            <a:off x="1524000" y="1833556"/>
            <a:ext cx="9144000" cy="2387600"/>
          </a:xfrm>
        </p:spPr>
        <p:txBody>
          <a:bodyPr anchor="b">
            <a:normAutofit/>
          </a:bodyPr>
          <a:lstStyle>
            <a:lvl1pPr algn="ctr">
              <a:defRPr sz="7200" b="1">
                <a:solidFill>
                  <a:srgbClr val="23587F"/>
                </a:solidFill>
                <a:latin typeface="+mn-lt"/>
              </a:defRPr>
            </a:lvl1pPr>
          </a:lstStyle>
          <a:p>
            <a:r>
              <a:rPr lang="ru-RU" dirty="0"/>
              <a:t>Образец заголовка</a:t>
            </a:r>
            <a:endParaRPr lang="x-none" dirty="0"/>
          </a:p>
        </p:txBody>
      </p:sp>
      <p:sp>
        <p:nvSpPr>
          <p:cNvPr id="3" name="Подзаголовок 2">
            <a:extLst>
              <a:ext uri="{FF2B5EF4-FFF2-40B4-BE49-F238E27FC236}">
                <a16:creationId xmlns:a16="http://schemas.microsoft.com/office/drawing/2014/main" xmlns="" id="{22E46BA3-E231-D7EE-A368-679CA7478846}"/>
              </a:ext>
            </a:extLst>
          </p:cNvPr>
          <p:cNvSpPr>
            <a:spLocks noGrp="1"/>
          </p:cNvSpPr>
          <p:nvPr>
            <p:ph type="subTitle" idx="1"/>
          </p:nvPr>
        </p:nvSpPr>
        <p:spPr>
          <a:xfrm>
            <a:off x="1524000" y="4285521"/>
            <a:ext cx="9144000" cy="1173162"/>
          </a:xfrm>
        </p:spPr>
        <p:txBody>
          <a:bodyPr/>
          <a:lstStyle>
            <a:lvl1pPr marL="0" indent="0" algn="ctr">
              <a:buNone/>
              <a:defRPr sz="2400" b="1">
                <a:solidFill>
                  <a:srgbClr val="FD9B8B"/>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endParaRPr lang="x-none" dirty="0"/>
          </a:p>
        </p:txBody>
      </p:sp>
      <p:sp>
        <p:nvSpPr>
          <p:cNvPr id="4" name="Дата 3">
            <a:extLst>
              <a:ext uri="{FF2B5EF4-FFF2-40B4-BE49-F238E27FC236}">
                <a16:creationId xmlns:a16="http://schemas.microsoft.com/office/drawing/2014/main" xmlns="" id="{1CC0F775-FF7F-14E4-2FEB-49896EE049E1}"/>
              </a:ext>
            </a:extLst>
          </p:cNvPr>
          <p:cNvSpPr>
            <a:spLocks noGrp="1"/>
          </p:cNvSpPr>
          <p:nvPr>
            <p:ph type="dt" sz="half" idx="10"/>
          </p:nvPr>
        </p:nvSpPr>
        <p:spPr/>
        <p:txBody>
          <a:bodyPr/>
          <a:lstStyle/>
          <a:p>
            <a:fld id="{AC3442F0-C2A4-41C2-9748-E4CED8053783}" type="datetimeFigureOut">
              <a:rPr lang="x-none" smtClean="0"/>
              <a:pPr/>
              <a:t>28.10.2023</a:t>
            </a:fld>
            <a:endParaRPr lang="x-none"/>
          </a:p>
        </p:txBody>
      </p:sp>
      <p:sp>
        <p:nvSpPr>
          <p:cNvPr id="5" name="Нижний колонтитул 4">
            <a:extLst>
              <a:ext uri="{FF2B5EF4-FFF2-40B4-BE49-F238E27FC236}">
                <a16:creationId xmlns:a16="http://schemas.microsoft.com/office/drawing/2014/main" xmlns="" id="{B25890C9-88B6-2F62-7852-98AC631BD46A}"/>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870FF832-2FB0-3A84-39F7-E00789CDFC48}"/>
              </a:ext>
            </a:extLst>
          </p:cNvPr>
          <p:cNvSpPr>
            <a:spLocks noGrp="1"/>
          </p:cNvSpPr>
          <p:nvPr>
            <p:ph type="sldNum" sz="quarter" idx="12"/>
          </p:nvPr>
        </p:nvSpPr>
        <p:spPr/>
        <p:txBody>
          <a:bodyPr/>
          <a:lstStyle/>
          <a:p>
            <a:fld id="{44677036-B60F-4FF5-BAC8-8B2184842782}" type="slidenum">
              <a:rPr lang="x-none" smtClean="0"/>
              <a:pPr/>
              <a:t>‹#›</a:t>
            </a:fld>
            <a:endParaRPr lang="x-none"/>
          </a:p>
        </p:txBody>
      </p:sp>
    </p:spTree>
    <p:extLst>
      <p:ext uri="{BB962C8B-B14F-4D97-AF65-F5344CB8AC3E}">
        <p14:creationId xmlns:p14="http://schemas.microsoft.com/office/powerpoint/2010/main" xmlns="" val="3349756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66CAEA6-10FC-567E-D31B-F425CB6136D7}"/>
              </a:ext>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xmlns="" id="{8D3A78DE-2FA8-261B-E2DB-6EDD9F7FD16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242CB293-85D2-D9DE-B2CF-5B45D54B1811}"/>
              </a:ext>
            </a:extLst>
          </p:cNvPr>
          <p:cNvSpPr>
            <a:spLocks noGrp="1"/>
          </p:cNvSpPr>
          <p:nvPr>
            <p:ph type="dt" sz="half" idx="10"/>
          </p:nvPr>
        </p:nvSpPr>
        <p:spPr/>
        <p:txBody>
          <a:bodyPr/>
          <a:lstStyle/>
          <a:p>
            <a:fld id="{AC3442F0-C2A4-41C2-9748-E4CED8053783}" type="datetimeFigureOut">
              <a:rPr lang="x-none" smtClean="0"/>
              <a:pPr/>
              <a:t>28.10.2023</a:t>
            </a:fld>
            <a:endParaRPr lang="x-none"/>
          </a:p>
        </p:txBody>
      </p:sp>
      <p:sp>
        <p:nvSpPr>
          <p:cNvPr id="5" name="Нижний колонтитул 4">
            <a:extLst>
              <a:ext uri="{FF2B5EF4-FFF2-40B4-BE49-F238E27FC236}">
                <a16:creationId xmlns:a16="http://schemas.microsoft.com/office/drawing/2014/main" xmlns="" id="{380E8526-B96A-F2AB-5026-B306AE8650BD}"/>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C308C758-DA23-68EE-564C-97FE3B00C497}"/>
              </a:ext>
            </a:extLst>
          </p:cNvPr>
          <p:cNvSpPr>
            <a:spLocks noGrp="1"/>
          </p:cNvSpPr>
          <p:nvPr>
            <p:ph type="sldNum" sz="quarter" idx="12"/>
          </p:nvPr>
        </p:nvSpPr>
        <p:spPr/>
        <p:txBody>
          <a:bodyPr/>
          <a:lstStyle/>
          <a:p>
            <a:fld id="{44677036-B60F-4FF5-BAC8-8B2184842782}" type="slidenum">
              <a:rPr lang="x-none" smtClean="0"/>
              <a:pPr/>
              <a:t>‹#›</a:t>
            </a:fld>
            <a:endParaRPr lang="x-none"/>
          </a:p>
        </p:txBody>
      </p:sp>
    </p:spTree>
    <p:extLst>
      <p:ext uri="{BB962C8B-B14F-4D97-AF65-F5344CB8AC3E}">
        <p14:creationId xmlns:p14="http://schemas.microsoft.com/office/powerpoint/2010/main" xmlns="" val="380377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0503AE35-B0E3-32DD-BDC1-4C671557450C}"/>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xmlns="" id="{A3F3C78B-E505-A087-2D45-2F6125CDAF5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ED87DE2F-8125-8244-9585-B03B99C5C583}"/>
              </a:ext>
            </a:extLst>
          </p:cNvPr>
          <p:cNvSpPr>
            <a:spLocks noGrp="1"/>
          </p:cNvSpPr>
          <p:nvPr>
            <p:ph type="dt" sz="half" idx="10"/>
          </p:nvPr>
        </p:nvSpPr>
        <p:spPr/>
        <p:txBody>
          <a:bodyPr/>
          <a:lstStyle/>
          <a:p>
            <a:fld id="{AC3442F0-C2A4-41C2-9748-E4CED8053783}" type="datetimeFigureOut">
              <a:rPr lang="x-none" smtClean="0"/>
              <a:pPr/>
              <a:t>28.10.2023</a:t>
            </a:fld>
            <a:endParaRPr lang="x-none"/>
          </a:p>
        </p:txBody>
      </p:sp>
      <p:sp>
        <p:nvSpPr>
          <p:cNvPr id="5" name="Нижний колонтитул 4">
            <a:extLst>
              <a:ext uri="{FF2B5EF4-FFF2-40B4-BE49-F238E27FC236}">
                <a16:creationId xmlns:a16="http://schemas.microsoft.com/office/drawing/2014/main" xmlns="" id="{6A89D2E2-DEAF-3E0E-5393-2F9520EDBD35}"/>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CA7FE205-518B-658E-C403-8899E66ED588}"/>
              </a:ext>
            </a:extLst>
          </p:cNvPr>
          <p:cNvSpPr>
            <a:spLocks noGrp="1"/>
          </p:cNvSpPr>
          <p:nvPr>
            <p:ph type="sldNum" sz="quarter" idx="12"/>
          </p:nvPr>
        </p:nvSpPr>
        <p:spPr/>
        <p:txBody>
          <a:bodyPr/>
          <a:lstStyle/>
          <a:p>
            <a:fld id="{44677036-B60F-4FF5-BAC8-8B2184842782}" type="slidenum">
              <a:rPr lang="x-none" smtClean="0"/>
              <a:pPr/>
              <a:t>‹#›</a:t>
            </a:fld>
            <a:endParaRPr lang="x-none"/>
          </a:p>
        </p:txBody>
      </p:sp>
    </p:spTree>
    <p:extLst>
      <p:ext uri="{BB962C8B-B14F-4D97-AF65-F5344CB8AC3E}">
        <p14:creationId xmlns:p14="http://schemas.microsoft.com/office/powerpoint/2010/main" xmlns="" val="324005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D9B5D2D-3A39-ED68-0763-333DB374F912}"/>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xmlns="" id="{13F400B7-4E93-420A-D1D9-263B29267D3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84A00953-4C29-1679-6EAA-2FA95F1F1C6C}"/>
              </a:ext>
            </a:extLst>
          </p:cNvPr>
          <p:cNvSpPr>
            <a:spLocks noGrp="1"/>
          </p:cNvSpPr>
          <p:nvPr>
            <p:ph type="dt" sz="half" idx="10"/>
          </p:nvPr>
        </p:nvSpPr>
        <p:spPr/>
        <p:txBody>
          <a:bodyPr/>
          <a:lstStyle/>
          <a:p>
            <a:fld id="{AC3442F0-C2A4-41C2-9748-E4CED8053783}" type="datetimeFigureOut">
              <a:rPr lang="x-none" smtClean="0"/>
              <a:pPr/>
              <a:t>28.10.2023</a:t>
            </a:fld>
            <a:endParaRPr lang="x-none"/>
          </a:p>
        </p:txBody>
      </p:sp>
      <p:sp>
        <p:nvSpPr>
          <p:cNvPr id="5" name="Нижний колонтитул 4">
            <a:extLst>
              <a:ext uri="{FF2B5EF4-FFF2-40B4-BE49-F238E27FC236}">
                <a16:creationId xmlns:a16="http://schemas.microsoft.com/office/drawing/2014/main" xmlns="" id="{28408DA7-98C3-BACE-3551-09B36A12B404}"/>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2B4B0ABB-9339-A695-6F7A-D24DCD262E99}"/>
              </a:ext>
            </a:extLst>
          </p:cNvPr>
          <p:cNvSpPr>
            <a:spLocks noGrp="1"/>
          </p:cNvSpPr>
          <p:nvPr>
            <p:ph type="sldNum" sz="quarter" idx="12"/>
          </p:nvPr>
        </p:nvSpPr>
        <p:spPr/>
        <p:txBody>
          <a:bodyPr/>
          <a:lstStyle/>
          <a:p>
            <a:fld id="{44677036-B60F-4FF5-BAC8-8B2184842782}" type="slidenum">
              <a:rPr lang="x-none" smtClean="0"/>
              <a:pPr/>
              <a:t>‹#›</a:t>
            </a:fld>
            <a:endParaRPr lang="x-none"/>
          </a:p>
        </p:txBody>
      </p:sp>
    </p:spTree>
    <p:extLst>
      <p:ext uri="{BB962C8B-B14F-4D97-AF65-F5344CB8AC3E}">
        <p14:creationId xmlns:p14="http://schemas.microsoft.com/office/powerpoint/2010/main" xmlns="" val="241531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08F55F4-0DCD-EAD8-2774-03DA674AA86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x-none"/>
          </a:p>
        </p:txBody>
      </p:sp>
      <p:sp>
        <p:nvSpPr>
          <p:cNvPr id="3" name="Текст 2">
            <a:extLst>
              <a:ext uri="{FF2B5EF4-FFF2-40B4-BE49-F238E27FC236}">
                <a16:creationId xmlns:a16="http://schemas.microsoft.com/office/drawing/2014/main" xmlns="" id="{A1A69FAF-9444-BB73-FA54-D6CC6E1F5D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5EFB8838-FE93-F6D4-2359-6F2BE169A21B}"/>
              </a:ext>
            </a:extLst>
          </p:cNvPr>
          <p:cNvSpPr>
            <a:spLocks noGrp="1"/>
          </p:cNvSpPr>
          <p:nvPr>
            <p:ph type="dt" sz="half" idx="10"/>
          </p:nvPr>
        </p:nvSpPr>
        <p:spPr/>
        <p:txBody>
          <a:bodyPr/>
          <a:lstStyle/>
          <a:p>
            <a:fld id="{AC3442F0-C2A4-41C2-9748-E4CED8053783}" type="datetimeFigureOut">
              <a:rPr lang="x-none" smtClean="0"/>
              <a:pPr/>
              <a:t>28.10.2023</a:t>
            </a:fld>
            <a:endParaRPr lang="x-none"/>
          </a:p>
        </p:txBody>
      </p:sp>
      <p:sp>
        <p:nvSpPr>
          <p:cNvPr id="5" name="Нижний колонтитул 4">
            <a:extLst>
              <a:ext uri="{FF2B5EF4-FFF2-40B4-BE49-F238E27FC236}">
                <a16:creationId xmlns:a16="http://schemas.microsoft.com/office/drawing/2014/main" xmlns="" id="{0106B821-9CB5-AA5F-8CBB-6AB4546F8D1B}"/>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xmlns="" id="{CC2A14C6-9A8A-4D72-5F4F-B9AE3C6F4E4A}"/>
              </a:ext>
            </a:extLst>
          </p:cNvPr>
          <p:cNvSpPr>
            <a:spLocks noGrp="1"/>
          </p:cNvSpPr>
          <p:nvPr>
            <p:ph type="sldNum" sz="quarter" idx="12"/>
          </p:nvPr>
        </p:nvSpPr>
        <p:spPr/>
        <p:txBody>
          <a:bodyPr/>
          <a:lstStyle/>
          <a:p>
            <a:fld id="{44677036-B60F-4FF5-BAC8-8B2184842782}" type="slidenum">
              <a:rPr lang="x-none" smtClean="0"/>
              <a:pPr/>
              <a:t>‹#›</a:t>
            </a:fld>
            <a:endParaRPr lang="x-none"/>
          </a:p>
        </p:txBody>
      </p:sp>
    </p:spTree>
    <p:extLst>
      <p:ext uri="{BB962C8B-B14F-4D97-AF65-F5344CB8AC3E}">
        <p14:creationId xmlns:p14="http://schemas.microsoft.com/office/powerpoint/2010/main" xmlns="" val="397628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B63C115-7E46-8142-AE6B-6DF0DC18DEEE}"/>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xmlns="" id="{420E08A4-CCB0-E7A9-386B-8ED75759189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a:ext uri="{FF2B5EF4-FFF2-40B4-BE49-F238E27FC236}">
                <a16:creationId xmlns:a16="http://schemas.microsoft.com/office/drawing/2014/main" xmlns="" id="{2FDFB879-870A-E00F-E593-A86C9AAA5AD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4">
            <a:extLst>
              <a:ext uri="{FF2B5EF4-FFF2-40B4-BE49-F238E27FC236}">
                <a16:creationId xmlns:a16="http://schemas.microsoft.com/office/drawing/2014/main" xmlns="" id="{2813A7BD-0211-81F6-B155-4B62B2B9834A}"/>
              </a:ext>
            </a:extLst>
          </p:cNvPr>
          <p:cNvSpPr>
            <a:spLocks noGrp="1"/>
          </p:cNvSpPr>
          <p:nvPr>
            <p:ph type="dt" sz="half" idx="10"/>
          </p:nvPr>
        </p:nvSpPr>
        <p:spPr/>
        <p:txBody>
          <a:bodyPr/>
          <a:lstStyle/>
          <a:p>
            <a:fld id="{AC3442F0-C2A4-41C2-9748-E4CED8053783}" type="datetimeFigureOut">
              <a:rPr lang="x-none" smtClean="0"/>
              <a:pPr/>
              <a:t>28.10.2023</a:t>
            </a:fld>
            <a:endParaRPr lang="x-none"/>
          </a:p>
        </p:txBody>
      </p:sp>
      <p:sp>
        <p:nvSpPr>
          <p:cNvPr id="6" name="Нижний колонтитул 5">
            <a:extLst>
              <a:ext uri="{FF2B5EF4-FFF2-40B4-BE49-F238E27FC236}">
                <a16:creationId xmlns:a16="http://schemas.microsoft.com/office/drawing/2014/main" xmlns="" id="{7A94190D-F2BD-1BC0-C312-FBADD1E7B853}"/>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a16="http://schemas.microsoft.com/office/drawing/2014/main" xmlns="" id="{7EC2CAC7-49E4-4753-A48D-EF18700B00C4}"/>
              </a:ext>
            </a:extLst>
          </p:cNvPr>
          <p:cNvSpPr>
            <a:spLocks noGrp="1"/>
          </p:cNvSpPr>
          <p:nvPr>
            <p:ph type="sldNum" sz="quarter" idx="12"/>
          </p:nvPr>
        </p:nvSpPr>
        <p:spPr/>
        <p:txBody>
          <a:bodyPr/>
          <a:lstStyle/>
          <a:p>
            <a:fld id="{44677036-B60F-4FF5-BAC8-8B2184842782}" type="slidenum">
              <a:rPr lang="x-none" smtClean="0"/>
              <a:pPr/>
              <a:t>‹#›</a:t>
            </a:fld>
            <a:endParaRPr lang="x-none"/>
          </a:p>
        </p:txBody>
      </p:sp>
    </p:spTree>
    <p:extLst>
      <p:ext uri="{BB962C8B-B14F-4D97-AF65-F5344CB8AC3E}">
        <p14:creationId xmlns:p14="http://schemas.microsoft.com/office/powerpoint/2010/main" xmlns="" val="376876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66B6D1B-DF89-C765-87D9-C407A9BE3175}"/>
              </a:ext>
            </a:extLst>
          </p:cNvPr>
          <p:cNvSpPr>
            <a:spLocks noGrp="1"/>
          </p:cNvSpPr>
          <p:nvPr>
            <p:ph type="title"/>
          </p:nvPr>
        </p:nvSpPr>
        <p:spPr>
          <a:xfrm>
            <a:off x="839788" y="365125"/>
            <a:ext cx="10515600" cy="1325563"/>
          </a:xfrm>
        </p:spPr>
        <p:txBody>
          <a:bodyPr/>
          <a:lstStyle/>
          <a:p>
            <a:r>
              <a:rPr lang="ru-RU"/>
              <a:t>Образец заголовка</a:t>
            </a:r>
            <a:endParaRPr lang="x-none"/>
          </a:p>
        </p:txBody>
      </p:sp>
      <p:sp>
        <p:nvSpPr>
          <p:cNvPr id="3" name="Текст 2">
            <a:extLst>
              <a:ext uri="{FF2B5EF4-FFF2-40B4-BE49-F238E27FC236}">
                <a16:creationId xmlns:a16="http://schemas.microsoft.com/office/drawing/2014/main" xmlns="" id="{18DD71CF-E0DA-E566-A27C-480ED67863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3E8A6AE9-A152-7BC1-21A5-8BCA510C65D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a:ext uri="{FF2B5EF4-FFF2-40B4-BE49-F238E27FC236}">
                <a16:creationId xmlns:a16="http://schemas.microsoft.com/office/drawing/2014/main" xmlns="" id="{09F926DE-6187-03F2-B1F4-D9774CDA45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2748A083-AEA8-D51D-4F68-427FE1AB0E4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6">
            <a:extLst>
              <a:ext uri="{FF2B5EF4-FFF2-40B4-BE49-F238E27FC236}">
                <a16:creationId xmlns:a16="http://schemas.microsoft.com/office/drawing/2014/main" xmlns="" id="{7A44BEDC-D004-05A3-9DCC-970A8333317E}"/>
              </a:ext>
            </a:extLst>
          </p:cNvPr>
          <p:cNvSpPr>
            <a:spLocks noGrp="1"/>
          </p:cNvSpPr>
          <p:nvPr>
            <p:ph type="dt" sz="half" idx="10"/>
          </p:nvPr>
        </p:nvSpPr>
        <p:spPr/>
        <p:txBody>
          <a:bodyPr/>
          <a:lstStyle/>
          <a:p>
            <a:fld id="{AC3442F0-C2A4-41C2-9748-E4CED8053783}" type="datetimeFigureOut">
              <a:rPr lang="x-none" smtClean="0"/>
              <a:pPr/>
              <a:t>28.10.2023</a:t>
            </a:fld>
            <a:endParaRPr lang="x-none"/>
          </a:p>
        </p:txBody>
      </p:sp>
      <p:sp>
        <p:nvSpPr>
          <p:cNvPr id="8" name="Нижний колонтитул 7">
            <a:extLst>
              <a:ext uri="{FF2B5EF4-FFF2-40B4-BE49-F238E27FC236}">
                <a16:creationId xmlns:a16="http://schemas.microsoft.com/office/drawing/2014/main" xmlns="" id="{17565BF9-7B36-8B7A-563A-05E103BFDFFC}"/>
              </a:ext>
            </a:extLst>
          </p:cNvPr>
          <p:cNvSpPr>
            <a:spLocks noGrp="1"/>
          </p:cNvSpPr>
          <p:nvPr>
            <p:ph type="ftr" sz="quarter" idx="11"/>
          </p:nvPr>
        </p:nvSpPr>
        <p:spPr/>
        <p:txBody>
          <a:bodyPr/>
          <a:lstStyle/>
          <a:p>
            <a:endParaRPr lang="x-none"/>
          </a:p>
        </p:txBody>
      </p:sp>
      <p:sp>
        <p:nvSpPr>
          <p:cNvPr id="9" name="Номер слайда 8">
            <a:extLst>
              <a:ext uri="{FF2B5EF4-FFF2-40B4-BE49-F238E27FC236}">
                <a16:creationId xmlns:a16="http://schemas.microsoft.com/office/drawing/2014/main" xmlns="" id="{62BF449F-8BAC-F15F-AC9B-768E4F283619}"/>
              </a:ext>
            </a:extLst>
          </p:cNvPr>
          <p:cNvSpPr>
            <a:spLocks noGrp="1"/>
          </p:cNvSpPr>
          <p:nvPr>
            <p:ph type="sldNum" sz="quarter" idx="12"/>
          </p:nvPr>
        </p:nvSpPr>
        <p:spPr/>
        <p:txBody>
          <a:bodyPr/>
          <a:lstStyle/>
          <a:p>
            <a:fld id="{44677036-B60F-4FF5-BAC8-8B2184842782}" type="slidenum">
              <a:rPr lang="x-none" smtClean="0"/>
              <a:pPr/>
              <a:t>‹#›</a:t>
            </a:fld>
            <a:endParaRPr lang="x-none"/>
          </a:p>
        </p:txBody>
      </p:sp>
    </p:spTree>
    <p:extLst>
      <p:ext uri="{BB962C8B-B14F-4D97-AF65-F5344CB8AC3E}">
        <p14:creationId xmlns:p14="http://schemas.microsoft.com/office/powerpoint/2010/main" xmlns="" val="106719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0B46B61-2840-D433-2EE5-1F5D62183B01}"/>
              </a:ext>
            </a:extLst>
          </p:cNvPr>
          <p:cNvSpPr>
            <a:spLocks noGrp="1"/>
          </p:cNvSpPr>
          <p:nvPr>
            <p:ph type="title"/>
          </p:nvPr>
        </p:nvSpPr>
        <p:spPr/>
        <p:txBody>
          <a:bodyPr/>
          <a:lstStyle/>
          <a:p>
            <a:r>
              <a:rPr lang="ru-RU"/>
              <a:t>Образец заголовка</a:t>
            </a:r>
            <a:endParaRPr lang="x-none"/>
          </a:p>
        </p:txBody>
      </p:sp>
      <p:sp>
        <p:nvSpPr>
          <p:cNvPr id="3" name="Дата 2">
            <a:extLst>
              <a:ext uri="{FF2B5EF4-FFF2-40B4-BE49-F238E27FC236}">
                <a16:creationId xmlns:a16="http://schemas.microsoft.com/office/drawing/2014/main" xmlns="" id="{5EDB2501-4060-BBFA-498A-FE07F73E13C0}"/>
              </a:ext>
            </a:extLst>
          </p:cNvPr>
          <p:cNvSpPr>
            <a:spLocks noGrp="1"/>
          </p:cNvSpPr>
          <p:nvPr>
            <p:ph type="dt" sz="half" idx="10"/>
          </p:nvPr>
        </p:nvSpPr>
        <p:spPr/>
        <p:txBody>
          <a:bodyPr/>
          <a:lstStyle/>
          <a:p>
            <a:fld id="{AC3442F0-C2A4-41C2-9748-E4CED8053783}" type="datetimeFigureOut">
              <a:rPr lang="x-none" smtClean="0"/>
              <a:pPr/>
              <a:t>28.10.2023</a:t>
            </a:fld>
            <a:endParaRPr lang="x-none"/>
          </a:p>
        </p:txBody>
      </p:sp>
      <p:sp>
        <p:nvSpPr>
          <p:cNvPr id="4" name="Нижний колонтитул 3">
            <a:extLst>
              <a:ext uri="{FF2B5EF4-FFF2-40B4-BE49-F238E27FC236}">
                <a16:creationId xmlns:a16="http://schemas.microsoft.com/office/drawing/2014/main" xmlns="" id="{D9FDEA5F-387C-D591-EFB7-6338EFE2DA03}"/>
              </a:ext>
            </a:extLst>
          </p:cNvPr>
          <p:cNvSpPr>
            <a:spLocks noGrp="1"/>
          </p:cNvSpPr>
          <p:nvPr>
            <p:ph type="ftr" sz="quarter" idx="11"/>
          </p:nvPr>
        </p:nvSpPr>
        <p:spPr/>
        <p:txBody>
          <a:bodyPr/>
          <a:lstStyle/>
          <a:p>
            <a:endParaRPr lang="x-none"/>
          </a:p>
        </p:txBody>
      </p:sp>
      <p:sp>
        <p:nvSpPr>
          <p:cNvPr id="5" name="Номер слайда 4">
            <a:extLst>
              <a:ext uri="{FF2B5EF4-FFF2-40B4-BE49-F238E27FC236}">
                <a16:creationId xmlns:a16="http://schemas.microsoft.com/office/drawing/2014/main" xmlns="" id="{8FBA196A-79F5-5A10-A89E-9C21C1069A91}"/>
              </a:ext>
            </a:extLst>
          </p:cNvPr>
          <p:cNvSpPr>
            <a:spLocks noGrp="1"/>
          </p:cNvSpPr>
          <p:nvPr>
            <p:ph type="sldNum" sz="quarter" idx="12"/>
          </p:nvPr>
        </p:nvSpPr>
        <p:spPr/>
        <p:txBody>
          <a:bodyPr/>
          <a:lstStyle/>
          <a:p>
            <a:fld id="{44677036-B60F-4FF5-BAC8-8B2184842782}" type="slidenum">
              <a:rPr lang="x-none" smtClean="0"/>
              <a:pPr/>
              <a:t>‹#›</a:t>
            </a:fld>
            <a:endParaRPr lang="x-none"/>
          </a:p>
        </p:txBody>
      </p:sp>
    </p:spTree>
    <p:extLst>
      <p:ext uri="{BB962C8B-B14F-4D97-AF65-F5344CB8AC3E}">
        <p14:creationId xmlns:p14="http://schemas.microsoft.com/office/powerpoint/2010/main" xmlns="" val="158939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456A8054-CEA9-7432-9509-AD772BCA6455}"/>
              </a:ext>
            </a:extLst>
          </p:cNvPr>
          <p:cNvSpPr>
            <a:spLocks noGrp="1"/>
          </p:cNvSpPr>
          <p:nvPr>
            <p:ph type="dt" sz="half" idx="10"/>
          </p:nvPr>
        </p:nvSpPr>
        <p:spPr/>
        <p:txBody>
          <a:bodyPr/>
          <a:lstStyle/>
          <a:p>
            <a:fld id="{AC3442F0-C2A4-41C2-9748-E4CED8053783}" type="datetimeFigureOut">
              <a:rPr lang="x-none" smtClean="0"/>
              <a:pPr/>
              <a:t>28.10.2023</a:t>
            </a:fld>
            <a:endParaRPr lang="x-none"/>
          </a:p>
        </p:txBody>
      </p:sp>
      <p:sp>
        <p:nvSpPr>
          <p:cNvPr id="3" name="Нижний колонтитул 2">
            <a:extLst>
              <a:ext uri="{FF2B5EF4-FFF2-40B4-BE49-F238E27FC236}">
                <a16:creationId xmlns:a16="http://schemas.microsoft.com/office/drawing/2014/main" xmlns="" id="{86809CC0-D761-D062-54DD-2E40EE2855C6}"/>
              </a:ext>
            </a:extLst>
          </p:cNvPr>
          <p:cNvSpPr>
            <a:spLocks noGrp="1"/>
          </p:cNvSpPr>
          <p:nvPr>
            <p:ph type="ftr" sz="quarter" idx="11"/>
          </p:nvPr>
        </p:nvSpPr>
        <p:spPr/>
        <p:txBody>
          <a:bodyPr/>
          <a:lstStyle/>
          <a:p>
            <a:endParaRPr lang="x-none"/>
          </a:p>
        </p:txBody>
      </p:sp>
      <p:sp>
        <p:nvSpPr>
          <p:cNvPr id="4" name="Номер слайда 3">
            <a:extLst>
              <a:ext uri="{FF2B5EF4-FFF2-40B4-BE49-F238E27FC236}">
                <a16:creationId xmlns:a16="http://schemas.microsoft.com/office/drawing/2014/main" xmlns="" id="{97BC007F-8CC0-4596-0E9A-386FF39658DF}"/>
              </a:ext>
            </a:extLst>
          </p:cNvPr>
          <p:cNvSpPr>
            <a:spLocks noGrp="1"/>
          </p:cNvSpPr>
          <p:nvPr>
            <p:ph type="sldNum" sz="quarter" idx="12"/>
          </p:nvPr>
        </p:nvSpPr>
        <p:spPr/>
        <p:txBody>
          <a:bodyPr/>
          <a:lstStyle/>
          <a:p>
            <a:fld id="{44677036-B60F-4FF5-BAC8-8B2184842782}" type="slidenum">
              <a:rPr lang="x-none" smtClean="0"/>
              <a:pPr/>
              <a:t>‹#›</a:t>
            </a:fld>
            <a:endParaRPr lang="x-none"/>
          </a:p>
        </p:txBody>
      </p:sp>
    </p:spTree>
    <p:extLst>
      <p:ext uri="{BB962C8B-B14F-4D97-AF65-F5344CB8AC3E}">
        <p14:creationId xmlns:p14="http://schemas.microsoft.com/office/powerpoint/2010/main" xmlns="" val="314959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636C5E1-8C02-8CE1-022E-928A908C738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Объект 2">
            <a:extLst>
              <a:ext uri="{FF2B5EF4-FFF2-40B4-BE49-F238E27FC236}">
                <a16:creationId xmlns:a16="http://schemas.microsoft.com/office/drawing/2014/main" xmlns="" id="{5BDB930E-AF6F-3F39-0D45-A8802C707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a:ext uri="{FF2B5EF4-FFF2-40B4-BE49-F238E27FC236}">
                <a16:creationId xmlns:a16="http://schemas.microsoft.com/office/drawing/2014/main" xmlns="" id="{5A8EA5CF-D3D7-F9FE-A236-1C12EBA11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FD11D279-A6F3-FFAB-0344-B31781CFFD25}"/>
              </a:ext>
            </a:extLst>
          </p:cNvPr>
          <p:cNvSpPr>
            <a:spLocks noGrp="1"/>
          </p:cNvSpPr>
          <p:nvPr>
            <p:ph type="dt" sz="half" idx="10"/>
          </p:nvPr>
        </p:nvSpPr>
        <p:spPr/>
        <p:txBody>
          <a:bodyPr/>
          <a:lstStyle/>
          <a:p>
            <a:fld id="{AC3442F0-C2A4-41C2-9748-E4CED8053783}" type="datetimeFigureOut">
              <a:rPr lang="x-none" smtClean="0"/>
              <a:pPr/>
              <a:t>28.10.2023</a:t>
            </a:fld>
            <a:endParaRPr lang="x-none"/>
          </a:p>
        </p:txBody>
      </p:sp>
      <p:sp>
        <p:nvSpPr>
          <p:cNvPr id="6" name="Нижний колонтитул 5">
            <a:extLst>
              <a:ext uri="{FF2B5EF4-FFF2-40B4-BE49-F238E27FC236}">
                <a16:creationId xmlns:a16="http://schemas.microsoft.com/office/drawing/2014/main" xmlns="" id="{FA8C69B0-5118-9AD7-7E31-04A9771E6931}"/>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a16="http://schemas.microsoft.com/office/drawing/2014/main" xmlns="" id="{5A2CF7D6-4709-9A08-24ED-A90062FE497B}"/>
              </a:ext>
            </a:extLst>
          </p:cNvPr>
          <p:cNvSpPr>
            <a:spLocks noGrp="1"/>
          </p:cNvSpPr>
          <p:nvPr>
            <p:ph type="sldNum" sz="quarter" idx="12"/>
          </p:nvPr>
        </p:nvSpPr>
        <p:spPr/>
        <p:txBody>
          <a:bodyPr/>
          <a:lstStyle/>
          <a:p>
            <a:fld id="{44677036-B60F-4FF5-BAC8-8B2184842782}" type="slidenum">
              <a:rPr lang="x-none" smtClean="0"/>
              <a:pPr/>
              <a:t>‹#›</a:t>
            </a:fld>
            <a:endParaRPr lang="x-none"/>
          </a:p>
        </p:txBody>
      </p:sp>
    </p:spTree>
    <p:extLst>
      <p:ext uri="{BB962C8B-B14F-4D97-AF65-F5344CB8AC3E}">
        <p14:creationId xmlns:p14="http://schemas.microsoft.com/office/powerpoint/2010/main" xmlns="" val="329309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82C3DC9-4B57-450D-1474-3C6ECFF82B6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Рисунок 2">
            <a:extLst>
              <a:ext uri="{FF2B5EF4-FFF2-40B4-BE49-F238E27FC236}">
                <a16:creationId xmlns:a16="http://schemas.microsoft.com/office/drawing/2014/main" xmlns="" id="{079B302D-7C9F-59F9-AD4A-A1B95ED662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Текст 3">
            <a:extLst>
              <a:ext uri="{FF2B5EF4-FFF2-40B4-BE49-F238E27FC236}">
                <a16:creationId xmlns:a16="http://schemas.microsoft.com/office/drawing/2014/main" xmlns="" id="{C21A0E8A-3625-BD96-B613-AF202E933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AD1CAB47-AAFB-2D14-CD4E-C7B6AC806FCA}"/>
              </a:ext>
            </a:extLst>
          </p:cNvPr>
          <p:cNvSpPr>
            <a:spLocks noGrp="1"/>
          </p:cNvSpPr>
          <p:nvPr>
            <p:ph type="dt" sz="half" idx="10"/>
          </p:nvPr>
        </p:nvSpPr>
        <p:spPr/>
        <p:txBody>
          <a:bodyPr/>
          <a:lstStyle/>
          <a:p>
            <a:fld id="{AC3442F0-C2A4-41C2-9748-E4CED8053783}" type="datetimeFigureOut">
              <a:rPr lang="x-none" smtClean="0"/>
              <a:pPr/>
              <a:t>28.10.2023</a:t>
            </a:fld>
            <a:endParaRPr lang="x-none"/>
          </a:p>
        </p:txBody>
      </p:sp>
      <p:sp>
        <p:nvSpPr>
          <p:cNvPr id="6" name="Нижний колонтитул 5">
            <a:extLst>
              <a:ext uri="{FF2B5EF4-FFF2-40B4-BE49-F238E27FC236}">
                <a16:creationId xmlns:a16="http://schemas.microsoft.com/office/drawing/2014/main" xmlns="" id="{22E98BD9-3D0E-405F-914C-30807D73D66B}"/>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a16="http://schemas.microsoft.com/office/drawing/2014/main" xmlns="" id="{5E617B96-C861-559A-3458-120C2C28EB61}"/>
              </a:ext>
            </a:extLst>
          </p:cNvPr>
          <p:cNvSpPr>
            <a:spLocks noGrp="1"/>
          </p:cNvSpPr>
          <p:nvPr>
            <p:ph type="sldNum" sz="quarter" idx="12"/>
          </p:nvPr>
        </p:nvSpPr>
        <p:spPr/>
        <p:txBody>
          <a:bodyPr/>
          <a:lstStyle/>
          <a:p>
            <a:fld id="{44677036-B60F-4FF5-BAC8-8B2184842782}" type="slidenum">
              <a:rPr lang="x-none" smtClean="0"/>
              <a:pPr/>
              <a:t>‹#›</a:t>
            </a:fld>
            <a:endParaRPr lang="x-none"/>
          </a:p>
        </p:txBody>
      </p:sp>
    </p:spTree>
    <p:extLst>
      <p:ext uri="{BB962C8B-B14F-4D97-AF65-F5344CB8AC3E}">
        <p14:creationId xmlns:p14="http://schemas.microsoft.com/office/powerpoint/2010/main" xmlns="" val="2320609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CE99112C-C6E7-9186-04C9-F512848032CB}"/>
              </a:ext>
            </a:extLst>
          </p:cNvPr>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1" y="10043"/>
            <a:ext cx="12191999" cy="6847957"/>
          </a:xfrm>
          <a:prstGeom prst="rect">
            <a:avLst/>
          </a:prstGeom>
        </p:spPr>
      </p:pic>
      <p:sp>
        <p:nvSpPr>
          <p:cNvPr id="2" name="Заголовок 1">
            <a:extLst>
              <a:ext uri="{FF2B5EF4-FFF2-40B4-BE49-F238E27FC236}">
                <a16:creationId xmlns:a16="http://schemas.microsoft.com/office/drawing/2014/main" xmlns="" id="{3C4EEA81-3A8A-7928-69A5-FBFFC6C93190}"/>
              </a:ext>
            </a:extLst>
          </p:cNvPr>
          <p:cNvSpPr>
            <a:spLocks noGrp="1"/>
          </p:cNvSpPr>
          <p:nvPr>
            <p:ph type="title"/>
          </p:nvPr>
        </p:nvSpPr>
        <p:spPr>
          <a:xfrm>
            <a:off x="838200" y="365125"/>
            <a:ext cx="10515600" cy="493857"/>
          </a:xfrm>
          <a:prstGeom prst="rect">
            <a:avLst/>
          </a:prstGeom>
        </p:spPr>
        <p:txBody>
          <a:bodyPr vert="horz" lIns="91440" tIns="45720" rIns="91440" bIns="45720" rtlCol="0" anchor="ctr">
            <a:normAutofit/>
          </a:bodyPr>
          <a:lstStyle/>
          <a:p>
            <a:r>
              <a:rPr lang="ru-RU" dirty="0"/>
              <a:t>Образец заголовка</a:t>
            </a:r>
            <a:endParaRPr lang="x-none" dirty="0"/>
          </a:p>
        </p:txBody>
      </p:sp>
      <p:sp>
        <p:nvSpPr>
          <p:cNvPr id="3" name="Текст 2">
            <a:extLst>
              <a:ext uri="{FF2B5EF4-FFF2-40B4-BE49-F238E27FC236}">
                <a16:creationId xmlns:a16="http://schemas.microsoft.com/office/drawing/2014/main" xmlns="" id="{98D6965F-986D-FFAD-B3C2-5F6D001E5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55F57C58-8CF4-A6B2-8056-6A73F9A3B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442F0-C2A4-41C2-9748-E4CED8053783}" type="datetimeFigureOut">
              <a:rPr lang="x-none" smtClean="0"/>
              <a:pPr/>
              <a:t>28.10.2023</a:t>
            </a:fld>
            <a:endParaRPr lang="x-none"/>
          </a:p>
        </p:txBody>
      </p:sp>
      <p:sp>
        <p:nvSpPr>
          <p:cNvPr id="5" name="Нижний колонтитул 4">
            <a:extLst>
              <a:ext uri="{FF2B5EF4-FFF2-40B4-BE49-F238E27FC236}">
                <a16:creationId xmlns:a16="http://schemas.microsoft.com/office/drawing/2014/main" xmlns="" id="{414FAB48-4A1E-C74B-E41B-ECBD68FD9E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Номер слайда 5">
            <a:extLst>
              <a:ext uri="{FF2B5EF4-FFF2-40B4-BE49-F238E27FC236}">
                <a16:creationId xmlns:a16="http://schemas.microsoft.com/office/drawing/2014/main" xmlns="" id="{0EA58883-2624-9C38-B1C2-EDF01D31B7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77036-B60F-4FF5-BAC8-8B2184842782}" type="slidenum">
              <a:rPr lang="x-none" smtClean="0"/>
              <a:pPr/>
              <a:t>‹#›</a:t>
            </a:fld>
            <a:endParaRPr lang="x-none"/>
          </a:p>
        </p:txBody>
      </p:sp>
    </p:spTree>
    <p:extLst>
      <p:ext uri="{BB962C8B-B14F-4D97-AF65-F5344CB8AC3E}">
        <p14:creationId xmlns:p14="http://schemas.microsoft.com/office/powerpoint/2010/main" xmlns="" val="25076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23587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ehrerlenz.de/in_der_stadt_2.html" TargetMode="External"/><Relationship Id="rId2" Type="http://schemas.openxmlformats.org/officeDocument/2006/relationships/hyperlink" Target="http://www.lehrerlenz.de/in_der_stadt_1.html" TargetMode="External"/><Relationship Id="rId1" Type="http://schemas.openxmlformats.org/officeDocument/2006/relationships/slideLayout" Target="../slideLayouts/slideLayout2.xml"/><Relationship Id="rId4" Type="http://schemas.openxmlformats.org/officeDocument/2006/relationships/hyperlink" Target="http://www.lehrerlenz.de/in_der_stadt_20.htm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4A57445-2D3A-C566-CECC-2A1A2EEC8D83}"/>
              </a:ext>
            </a:extLst>
          </p:cNvPr>
          <p:cNvSpPr>
            <a:spLocks noGrp="1"/>
          </p:cNvSpPr>
          <p:nvPr>
            <p:ph type="ctrTitle"/>
          </p:nvPr>
        </p:nvSpPr>
        <p:spPr>
          <a:xfrm>
            <a:off x="2590800" y="1884356"/>
            <a:ext cx="9144000" cy="2387600"/>
          </a:xfrm>
        </p:spPr>
        <p:txBody>
          <a:bodyPr/>
          <a:lstStyle/>
          <a:p>
            <a:pPr algn="l"/>
            <a:r>
              <a:rPr lang="en-US" dirty="0" smtClean="0">
                <a:latin typeface="Calibri" panose="020F0502020204030204" pitchFamily="34" charset="0"/>
                <a:cs typeface="Calibri" panose="020F0502020204030204" pitchFamily="34" charset="0"/>
              </a:rPr>
              <a:t>In </a:t>
            </a:r>
            <a:r>
              <a:rPr lang="en-US" dirty="0" err="1" smtClean="0">
                <a:latin typeface="Calibri" panose="020F0502020204030204" pitchFamily="34" charset="0"/>
                <a:cs typeface="Calibri" panose="020F0502020204030204" pitchFamily="34" charset="0"/>
              </a:rPr>
              <a:t>der</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Stadt</a:t>
            </a:r>
            <a:endParaRPr lang="x-none" dirty="0">
              <a:latin typeface="Calibri" panose="020F0502020204030204" pitchFamily="34" charset="0"/>
              <a:cs typeface="Calibri" panose="020F0502020204030204" pitchFamily="34" charset="0"/>
            </a:endParaRPr>
          </a:p>
        </p:txBody>
      </p:sp>
      <p:sp>
        <p:nvSpPr>
          <p:cNvPr id="3" name="Подзаголовок 2">
            <a:extLst>
              <a:ext uri="{FF2B5EF4-FFF2-40B4-BE49-F238E27FC236}">
                <a16:creationId xmlns:a16="http://schemas.microsoft.com/office/drawing/2014/main" xmlns="" id="{30B50DE7-9E22-C555-1B52-9481103817E0}"/>
              </a:ext>
            </a:extLst>
          </p:cNvPr>
          <p:cNvSpPr>
            <a:spLocks noGrp="1"/>
          </p:cNvSpPr>
          <p:nvPr>
            <p:ph type="subTitle" idx="1"/>
          </p:nvPr>
        </p:nvSpPr>
        <p:spPr>
          <a:xfrm>
            <a:off x="2590800" y="4336321"/>
            <a:ext cx="9144000" cy="1173162"/>
          </a:xfrm>
        </p:spPr>
        <p:txBody>
          <a:bodyPr/>
          <a:lstStyle/>
          <a:p>
            <a:pPr algn="l"/>
            <a:r>
              <a:rPr lang="en-US" dirty="0" err="1" smtClean="0"/>
              <a:t>Wegbeschreibung</a:t>
            </a:r>
            <a:endParaRPr lang="x-none" dirty="0"/>
          </a:p>
        </p:txBody>
      </p:sp>
    </p:spTree>
    <p:extLst>
      <p:ext uri="{BB962C8B-B14F-4D97-AF65-F5344CB8AC3E}">
        <p14:creationId xmlns:p14="http://schemas.microsoft.com/office/powerpoint/2010/main" xmlns="" val="1029561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964594" cy="493857"/>
          </a:xfrm>
        </p:spPr>
        <p:txBody>
          <a:bodyPr>
            <a:normAutofit fontScale="90000"/>
          </a:bodyPr>
          <a:lstStyle/>
          <a:p>
            <a:r>
              <a:rPr lang="de-DE" b="1" i="1" dirty="0" smtClean="0"/>
              <a:t>Setze die richtige Kontraktion ein: zur oder zum.</a:t>
            </a:r>
            <a:endParaRPr lang="uk-UA" dirty="0"/>
          </a:p>
        </p:txBody>
      </p:sp>
      <p:sp>
        <p:nvSpPr>
          <p:cNvPr id="3" name="Содержимое 2"/>
          <p:cNvSpPr>
            <a:spLocks noGrp="1"/>
          </p:cNvSpPr>
          <p:nvPr>
            <p:ph idx="1"/>
          </p:nvPr>
        </p:nvSpPr>
        <p:spPr>
          <a:xfrm>
            <a:off x="767861" y="1600542"/>
            <a:ext cx="4774809" cy="4351338"/>
          </a:xfrm>
        </p:spPr>
        <p:txBody>
          <a:bodyPr>
            <a:normAutofit fontScale="92500" lnSpcReduction="10000"/>
          </a:bodyPr>
          <a:lstStyle/>
          <a:p>
            <a:r>
              <a:rPr lang="de-DE" b="1" dirty="0" smtClean="0"/>
              <a:t>Entschuldigen Sie bitte. Wie komme ich ... ?</a:t>
            </a:r>
            <a:endParaRPr lang="uk-UA" dirty="0" smtClean="0"/>
          </a:p>
          <a:p>
            <a:pPr lvl="0">
              <a:buNone/>
            </a:pPr>
            <a:r>
              <a:rPr lang="de-DE" dirty="0" smtClean="0"/>
              <a:t/>
            </a:r>
            <a:br>
              <a:rPr lang="de-DE" dirty="0" smtClean="0"/>
            </a:br>
            <a:r>
              <a:rPr lang="de-DE" dirty="0" smtClean="0"/>
              <a:t>__________ Stadion der</a:t>
            </a:r>
            <a:endParaRPr lang="uk-UA" dirty="0" smtClean="0"/>
          </a:p>
          <a:p>
            <a:pPr lvl="0"/>
            <a:r>
              <a:rPr lang="de-DE" dirty="0" smtClean="0"/>
              <a:t>__________ </a:t>
            </a:r>
            <a:r>
              <a:rPr lang="de-DE" dirty="0" smtClean="0"/>
              <a:t>Bank, die</a:t>
            </a:r>
            <a:endParaRPr lang="uk-UA" dirty="0" smtClean="0"/>
          </a:p>
          <a:p>
            <a:pPr lvl="0"/>
            <a:r>
              <a:rPr lang="de-DE" dirty="0" smtClean="0"/>
              <a:t>__________ Bahnhof</a:t>
            </a:r>
            <a:endParaRPr lang="uk-UA" dirty="0" smtClean="0"/>
          </a:p>
          <a:p>
            <a:pPr lvl="0"/>
            <a:r>
              <a:rPr lang="de-DE" dirty="0" smtClean="0"/>
              <a:t>__________ Nationalmuseum</a:t>
            </a:r>
            <a:endParaRPr lang="uk-UA" dirty="0" smtClean="0"/>
          </a:p>
          <a:p>
            <a:pPr lvl="0"/>
            <a:r>
              <a:rPr lang="de-DE" dirty="0" smtClean="0"/>
              <a:t>__________ Bibliothek die</a:t>
            </a:r>
            <a:endParaRPr lang="uk-UA" dirty="0" smtClean="0"/>
          </a:p>
          <a:p>
            <a:pPr lvl="0"/>
            <a:r>
              <a:rPr lang="de-DE" dirty="0" smtClean="0"/>
              <a:t>__________ Flughafen</a:t>
            </a:r>
            <a:br>
              <a:rPr lang="de-DE" dirty="0" smtClean="0"/>
            </a:br>
            <a:r>
              <a:rPr lang="de-DE" dirty="0" smtClean="0"/>
              <a:t> </a:t>
            </a:r>
            <a:endParaRPr lang="uk-UA" dirty="0" smtClean="0"/>
          </a:p>
          <a:p>
            <a:endParaRPr lang="uk-UA" dirty="0"/>
          </a:p>
        </p:txBody>
      </p:sp>
      <p:sp>
        <p:nvSpPr>
          <p:cNvPr id="6" name="Содержимое 2"/>
          <p:cNvSpPr txBox="1">
            <a:spLocks/>
          </p:cNvSpPr>
          <p:nvPr/>
        </p:nvSpPr>
        <p:spPr>
          <a:xfrm>
            <a:off x="6800557" y="1696672"/>
            <a:ext cx="4774809" cy="4351338"/>
          </a:xfrm>
          <a:prstGeom prst="rect">
            <a:avLst/>
          </a:prstGeom>
        </p:spPr>
        <p:txBody>
          <a:bodyPr vert="horz" lIns="91440" tIns="45720" rIns="91440" bIns="45720" rtlCol="0">
            <a:normAutofit fontScale="850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2800" b="1" i="0" u="none" strike="noStrike" kern="1200" cap="none" spc="0" normalizeH="0" baseline="0" noProof="0" dirty="0" smtClean="0">
                <a:ln>
                  <a:noFill/>
                </a:ln>
                <a:solidFill>
                  <a:schemeClr val="tx1"/>
                </a:solidFill>
                <a:effectLst/>
                <a:uLnTx/>
                <a:uFillTx/>
                <a:latin typeface="+mn-lt"/>
                <a:ea typeface="+mn-ea"/>
                <a:cs typeface="+mn-cs"/>
              </a:rPr>
              <a:t>Entschuldigen Sie bitte. Wie komme ich ... ?</a:t>
            </a:r>
            <a:endParaRPr kumimoji="0" lang="pl-PL" sz="28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tabLst/>
              <a:defRPr/>
            </a:pP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smtClean="0">
                <a:ln>
                  <a:noFill/>
                </a:ln>
                <a:solidFill>
                  <a:schemeClr val="tx1"/>
                </a:solidFill>
                <a:effectLst/>
                <a:uLnTx/>
                <a:uFillTx/>
                <a:latin typeface="+mn-lt"/>
                <a:ea typeface="+mn-ea"/>
                <a:cs typeface="+mn-cs"/>
              </a:rPr>
              <a:t>__________ Universität</a:t>
            </a: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smtClean="0">
                <a:ln>
                  <a:noFill/>
                </a:ln>
                <a:solidFill>
                  <a:schemeClr val="tx1"/>
                </a:solidFill>
                <a:effectLst/>
                <a:uLnTx/>
                <a:uFillTx/>
                <a:latin typeface="+mn-lt"/>
                <a:ea typeface="+mn-ea"/>
                <a:cs typeface="+mn-cs"/>
              </a:rPr>
              <a:t>__________ Theater</a:t>
            </a: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smtClean="0">
                <a:ln>
                  <a:noFill/>
                </a:ln>
                <a:solidFill>
                  <a:schemeClr val="tx1"/>
                </a:solidFill>
                <a:effectLst/>
                <a:uLnTx/>
                <a:uFillTx/>
                <a:latin typeface="+mn-lt"/>
                <a:ea typeface="+mn-ea"/>
                <a:cs typeface="+mn-cs"/>
              </a:rPr>
              <a:t>__________ Stadtzentrum</a:t>
            </a: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smtClean="0">
                <a:ln>
                  <a:noFill/>
                </a:ln>
                <a:solidFill>
                  <a:schemeClr val="tx1"/>
                </a:solidFill>
                <a:effectLst/>
                <a:uLnTx/>
                <a:uFillTx/>
                <a:latin typeface="+mn-lt"/>
                <a:ea typeface="+mn-ea"/>
                <a:cs typeface="+mn-cs"/>
              </a:rPr>
              <a:t>__________ U-Bahn</a:t>
            </a: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smtClean="0">
                <a:ln>
                  <a:noFill/>
                </a:ln>
                <a:solidFill>
                  <a:schemeClr val="tx1"/>
                </a:solidFill>
                <a:effectLst/>
                <a:uLnTx/>
                <a:uFillTx/>
                <a:latin typeface="+mn-lt"/>
                <a:ea typeface="+mn-ea"/>
                <a:cs typeface="+mn-cs"/>
              </a:rPr>
              <a:t>__________ Touristeninformation</a:t>
            </a: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sz="2800" b="0" i="0" u="none" strike="noStrike" kern="1200" cap="none" spc="0" normalizeH="0" baseline="0" noProof="0" dirty="0" smtClean="0">
                <a:ln>
                  <a:noFill/>
                </a:ln>
                <a:solidFill>
                  <a:schemeClr val="tx1"/>
                </a:solidFill>
                <a:effectLst/>
                <a:uLnTx/>
                <a:uFillTx/>
                <a:latin typeface="+mn-lt"/>
                <a:ea typeface="+mn-ea"/>
                <a:cs typeface="+mn-cs"/>
              </a:rPr>
              <a:t>__________ Hotel „Schwan“</a:t>
            </a: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tabLst/>
              <a:defRPr/>
            </a:pPr>
            <a:r>
              <a:rPr kumimoji="0" lang="de-DE" sz="2800" b="0" i="0" u="none" strike="noStrike" kern="1200" cap="none" spc="0" normalizeH="0" baseline="0" noProof="0" dirty="0" smtClean="0">
                <a:ln>
                  <a:noFill/>
                </a:ln>
                <a:solidFill>
                  <a:schemeClr val="tx1"/>
                </a:solidFill>
                <a:effectLst/>
                <a:uLnTx/>
                <a:uFillTx/>
                <a:latin typeface="+mn-lt"/>
                <a:ea typeface="+mn-ea"/>
                <a:cs typeface="+mn-cs"/>
              </a:rPr>
              <a:t/>
            </a:r>
            <a:br>
              <a:rPr kumimoji="0" lang="de-DE" sz="2800" b="0" i="0" u="none" strike="noStrike" kern="1200" cap="none" spc="0" normalizeH="0" baseline="0" noProof="0" dirty="0" smtClean="0">
                <a:ln>
                  <a:noFill/>
                </a:ln>
                <a:solidFill>
                  <a:schemeClr val="tx1"/>
                </a:solidFill>
                <a:effectLst/>
                <a:uLnTx/>
                <a:uFillTx/>
                <a:latin typeface="+mn-lt"/>
                <a:ea typeface="+mn-ea"/>
                <a:cs typeface="+mn-cs"/>
              </a:rPr>
            </a:br>
            <a:r>
              <a:rPr kumimoji="0" lang="de-DE"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uk-UA"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uk-UA"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Den Weg beschreiben</a:t>
            </a:r>
            <a:endParaRPr lang="uk-UA" dirty="0"/>
          </a:p>
        </p:txBody>
      </p:sp>
      <p:sp>
        <p:nvSpPr>
          <p:cNvPr id="3" name="Содержимое 2"/>
          <p:cNvSpPr>
            <a:spLocks noGrp="1"/>
          </p:cNvSpPr>
          <p:nvPr>
            <p:ph idx="1"/>
          </p:nvPr>
        </p:nvSpPr>
        <p:spPr>
          <a:xfrm>
            <a:off x="838200" y="928468"/>
            <a:ext cx="5562600" cy="5248495"/>
          </a:xfrm>
        </p:spPr>
        <p:txBody>
          <a:bodyPr>
            <a:normAutofit fontScale="92500" lnSpcReduction="10000"/>
          </a:bodyPr>
          <a:lstStyle/>
          <a:p>
            <a:endParaRPr lang="uk-UA" dirty="0" smtClean="0"/>
          </a:p>
          <a:p>
            <a:r>
              <a:rPr lang="en-US" dirty="0" err="1" smtClean="0"/>
              <a:t>nach</a:t>
            </a:r>
            <a:r>
              <a:rPr lang="en-US" dirty="0" smtClean="0"/>
              <a:t> links</a:t>
            </a:r>
            <a:endParaRPr lang="uk-UA" dirty="0" smtClean="0"/>
          </a:p>
          <a:p>
            <a:r>
              <a:rPr lang="en-US" dirty="0" err="1" smtClean="0"/>
              <a:t>nach</a:t>
            </a:r>
            <a:r>
              <a:rPr lang="en-US" dirty="0" smtClean="0"/>
              <a:t> </a:t>
            </a:r>
            <a:r>
              <a:rPr lang="en-US" dirty="0" err="1" smtClean="0"/>
              <a:t>rechs</a:t>
            </a:r>
            <a:endParaRPr lang="uk-UA" dirty="0" smtClean="0"/>
          </a:p>
          <a:p>
            <a:r>
              <a:rPr lang="en-US" dirty="0" err="1" smtClean="0"/>
              <a:t>geradeaus</a:t>
            </a:r>
            <a:endParaRPr lang="uk-UA" dirty="0" smtClean="0"/>
          </a:p>
          <a:p>
            <a:r>
              <a:rPr lang="de-DE" dirty="0" smtClean="0"/>
              <a:t>Gehen / Fahren Sie </a:t>
            </a:r>
            <a:r>
              <a:rPr lang="de-DE" b="1" dirty="0" smtClean="0"/>
              <a:t>geradeaus</a:t>
            </a:r>
            <a:r>
              <a:rPr lang="de-DE" dirty="0" smtClean="0"/>
              <a:t>.  Gehen Sie </a:t>
            </a:r>
            <a:r>
              <a:rPr lang="de-DE" b="1" dirty="0" smtClean="0"/>
              <a:t>über</a:t>
            </a:r>
            <a:r>
              <a:rPr lang="de-DE" dirty="0" smtClean="0"/>
              <a:t> die Straße / Kreuzung / Ampel.</a:t>
            </a:r>
            <a:endParaRPr lang="uk-UA" dirty="0" smtClean="0"/>
          </a:p>
          <a:p>
            <a:r>
              <a:rPr lang="de-DE" dirty="0" smtClean="0"/>
              <a:t>Gehen Sie </a:t>
            </a:r>
            <a:r>
              <a:rPr lang="de-DE" b="1" dirty="0" smtClean="0"/>
              <a:t>durch</a:t>
            </a:r>
            <a:r>
              <a:rPr lang="de-DE" dirty="0" smtClean="0"/>
              <a:t> den Park / Tunnel.</a:t>
            </a:r>
            <a:endParaRPr lang="uk-UA" dirty="0" smtClean="0"/>
          </a:p>
          <a:p>
            <a:r>
              <a:rPr lang="de-DE" dirty="0" smtClean="0"/>
              <a:t>Gehen Sie </a:t>
            </a:r>
            <a:r>
              <a:rPr lang="de-DE" b="1" dirty="0" smtClean="0"/>
              <a:t>bis </a:t>
            </a:r>
            <a:r>
              <a:rPr lang="de-DE" dirty="0" smtClean="0"/>
              <a:t> zur nächsten Kreuzung.</a:t>
            </a:r>
            <a:endParaRPr lang="uk-UA" dirty="0" smtClean="0"/>
          </a:p>
          <a:p>
            <a:r>
              <a:rPr lang="de-DE" u="sng" dirty="0" smtClean="0"/>
              <a:t>Biegen</a:t>
            </a:r>
            <a:r>
              <a:rPr lang="de-DE" dirty="0" smtClean="0"/>
              <a:t> Sie </a:t>
            </a:r>
            <a:r>
              <a:rPr lang="de-DE" b="1" dirty="0" smtClean="0"/>
              <a:t>nach</a:t>
            </a:r>
            <a:r>
              <a:rPr lang="de-DE" dirty="0" smtClean="0"/>
              <a:t> </a:t>
            </a:r>
            <a:r>
              <a:rPr lang="de-DE" b="1" dirty="0" smtClean="0"/>
              <a:t>links</a:t>
            </a:r>
            <a:r>
              <a:rPr lang="de-DE" dirty="0" smtClean="0"/>
              <a:t> / </a:t>
            </a:r>
            <a:r>
              <a:rPr lang="de-DE" b="1" dirty="0" smtClean="0"/>
              <a:t>rechts</a:t>
            </a:r>
            <a:r>
              <a:rPr lang="de-DE" dirty="0" smtClean="0"/>
              <a:t> </a:t>
            </a:r>
            <a:r>
              <a:rPr lang="de-DE" u="sng" dirty="0" smtClean="0"/>
              <a:t>ab</a:t>
            </a:r>
            <a:r>
              <a:rPr lang="de-DE" dirty="0" smtClean="0"/>
              <a:t>. (abbiegen)</a:t>
            </a:r>
            <a:endParaRPr lang="uk-UA" dirty="0" smtClean="0"/>
          </a:p>
          <a:p>
            <a:r>
              <a:rPr lang="de-DE" dirty="0" smtClean="0"/>
              <a:t>Biegen Sie an der zweiten Ampel links ab.</a:t>
            </a:r>
            <a:endParaRPr lang="uk-UA" dirty="0" smtClean="0"/>
          </a:p>
        </p:txBody>
      </p:sp>
      <p:pic>
        <p:nvPicPr>
          <p:cNvPr id="3075" name="Picture 3"/>
          <p:cNvPicPr>
            <a:picLocks noChangeAspect="1" noChangeArrowheads="1"/>
          </p:cNvPicPr>
          <p:nvPr/>
        </p:nvPicPr>
        <p:blipFill>
          <a:blip r:embed="rId2"/>
          <a:srcRect/>
          <a:stretch>
            <a:fillRect/>
          </a:stretch>
        </p:blipFill>
        <p:spPr bwMode="auto">
          <a:xfrm>
            <a:off x="6934714" y="530028"/>
            <a:ext cx="4474184" cy="4542181"/>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Den Weg beschreiben</a:t>
            </a:r>
            <a:endParaRPr lang="uk-UA" dirty="0"/>
          </a:p>
        </p:txBody>
      </p:sp>
      <p:sp>
        <p:nvSpPr>
          <p:cNvPr id="3" name="Содержимое 2"/>
          <p:cNvSpPr>
            <a:spLocks noGrp="1"/>
          </p:cNvSpPr>
          <p:nvPr>
            <p:ph idx="1"/>
          </p:nvPr>
        </p:nvSpPr>
        <p:spPr>
          <a:xfrm>
            <a:off x="309490" y="928468"/>
            <a:ext cx="5598942" cy="5248495"/>
          </a:xfrm>
        </p:spPr>
        <p:txBody>
          <a:bodyPr>
            <a:normAutofit fontScale="92500" lnSpcReduction="20000"/>
          </a:bodyPr>
          <a:lstStyle/>
          <a:p>
            <a:endParaRPr lang="uk-UA" dirty="0" smtClean="0"/>
          </a:p>
          <a:p>
            <a:r>
              <a:rPr lang="en-US" dirty="0" err="1" smtClean="0"/>
              <a:t>vorbei</a:t>
            </a:r>
            <a:endParaRPr lang="uk-UA" dirty="0" smtClean="0"/>
          </a:p>
          <a:p>
            <a:r>
              <a:rPr lang="de-DE" dirty="0" err="1" smtClean="0"/>
              <a:t>ab·biegen</a:t>
            </a:r>
            <a:r>
              <a:rPr lang="de-DE" dirty="0" smtClean="0"/>
              <a:t> (nach)</a:t>
            </a:r>
            <a:endParaRPr lang="uk-UA" dirty="0" smtClean="0"/>
          </a:p>
          <a:p>
            <a:r>
              <a:rPr lang="de-DE" dirty="0" smtClean="0"/>
              <a:t>Überqueren Sie die erste Kreuzung.</a:t>
            </a:r>
            <a:r>
              <a:rPr lang="uk-UA" dirty="0" smtClean="0"/>
              <a:t> </a:t>
            </a:r>
            <a:r>
              <a:rPr lang="de-DE" u="sng" dirty="0" smtClean="0"/>
              <a:t>Biegen</a:t>
            </a:r>
            <a:r>
              <a:rPr lang="de-DE" dirty="0" smtClean="0"/>
              <a:t> Sie an der dritten Kreuzung rechts </a:t>
            </a:r>
            <a:r>
              <a:rPr lang="de-DE" u="sng" dirty="0" smtClean="0"/>
              <a:t>ab</a:t>
            </a:r>
            <a:r>
              <a:rPr lang="de-DE" dirty="0" smtClean="0"/>
              <a:t>.</a:t>
            </a:r>
            <a:endParaRPr lang="uk-UA" dirty="0" smtClean="0"/>
          </a:p>
          <a:p>
            <a:r>
              <a:rPr lang="de-DE" dirty="0" smtClean="0"/>
              <a:t>Gehen / Fahren Sie am Stadion </a:t>
            </a:r>
            <a:r>
              <a:rPr lang="de-DE" b="1" dirty="0" smtClean="0"/>
              <a:t>vorbei.</a:t>
            </a:r>
            <a:endParaRPr lang="uk-UA" dirty="0" smtClean="0"/>
          </a:p>
          <a:p>
            <a:r>
              <a:rPr lang="de-DE" dirty="0" smtClean="0"/>
              <a:t>Der / die / das ... ist </a:t>
            </a:r>
            <a:r>
              <a:rPr lang="de-DE" b="1" dirty="0" smtClean="0"/>
              <a:t>auf der linken / rechten Seite</a:t>
            </a:r>
            <a:r>
              <a:rPr lang="de-DE" dirty="0" smtClean="0"/>
              <a:t>.</a:t>
            </a:r>
            <a:endParaRPr lang="uk-UA" dirty="0" smtClean="0"/>
          </a:p>
          <a:p>
            <a:r>
              <a:rPr lang="de-DE" dirty="0" smtClean="0"/>
              <a:t>Der Supermarkt ist </a:t>
            </a:r>
            <a:r>
              <a:rPr lang="de-DE" b="1" dirty="0" smtClean="0"/>
              <a:t>gegenüber</a:t>
            </a:r>
            <a:r>
              <a:rPr lang="de-DE" dirty="0" smtClean="0"/>
              <a:t> der Post.</a:t>
            </a:r>
            <a:endParaRPr lang="uk-UA" dirty="0" smtClean="0"/>
          </a:p>
          <a:p>
            <a:r>
              <a:rPr lang="de-DE" dirty="0" smtClean="0"/>
              <a:t>gegenüber</a:t>
            </a:r>
            <a:endParaRPr lang="uk-UA" dirty="0" smtClean="0"/>
          </a:p>
          <a:p>
            <a:r>
              <a:rPr lang="de-DE" dirty="0" smtClean="0"/>
              <a:t>Die Bank ist </a:t>
            </a:r>
            <a:r>
              <a:rPr lang="de-DE" b="1" dirty="0" smtClean="0"/>
              <a:t>zwischen</a:t>
            </a:r>
            <a:r>
              <a:rPr lang="de-DE" dirty="0" smtClean="0"/>
              <a:t> dem Kino und der Uni.</a:t>
            </a:r>
            <a:r>
              <a:rPr lang="uk-UA" dirty="0" smtClean="0"/>
              <a:t> </a:t>
            </a:r>
            <a:endParaRPr lang="uk-UA" dirty="0"/>
          </a:p>
        </p:txBody>
      </p:sp>
      <p:pic>
        <p:nvPicPr>
          <p:cNvPr id="1026" name="Picture 2"/>
          <p:cNvPicPr>
            <a:picLocks noChangeAspect="1" noChangeArrowheads="1"/>
          </p:cNvPicPr>
          <p:nvPr/>
        </p:nvPicPr>
        <p:blipFill>
          <a:blip r:embed="rId2"/>
          <a:srcRect/>
          <a:stretch>
            <a:fillRect/>
          </a:stretch>
        </p:blipFill>
        <p:spPr bwMode="auto">
          <a:xfrm>
            <a:off x="9326880" y="218781"/>
            <a:ext cx="2680188" cy="195136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762625" y="2271199"/>
            <a:ext cx="6429375" cy="299085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082017" y="1859660"/>
          <a:ext cx="6765438" cy="2804160"/>
        </p:xfrm>
        <a:graphic>
          <a:graphicData uri="http://schemas.openxmlformats.org/drawingml/2006/table">
            <a:tbl>
              <a:tblPr/>
              <a:tblGrid>
                <a:gridCol w="3382719"/>
                <a:gridCol w="3382719"/>
              </a:tblGrid>
              <a:tr h="0">
                <a:tc>
                  <a:txBody>
                    <a:bodyPr/>
                    <a:lstStyle/>
                    <a:p>
                      <a:pPr algn="ctr">
                        <a:lnSpc>
                          <a:spcPct val="115000"/>
                        </a:lnSpc>
                        <a:spcAft>
                          <a:spcPts val="0"/>
                        </a:spcAft>
                      </a:pPr>
                      <a:r>
                        <a:rPr lang="de-DE" sz="3200" dirty="0">
                          <a:latin typeface="Calibri"/>
                          <a:ea typeface="Calibri"/>
                          <a:cs typeface="Times New Roman"/>
                        </a:rPr>
                        <a:t>Dativ</a:t>
                      </a:r>
                      <a:endParaRPr lang="uk-UA"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de-DE" sz="3200">
                          <a:latin typeface="Calibri"/>
                          <a:ea typeface="Calibri"/>
                          <a:cs typeface="Times New Roman"/>
                        </a:rPr>
                        <a:t>Akkusativ</a:t>
                      </a:r>
                      <a:endParaRPr lang="uk-UA"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algn="ctr">
                        <a:lnSpc>
                          <a:spcPct val="115000"/>
                        </a:lnSpc>
                        <a:spcAft>
                          <a:spcPts val="0"/>
                        </a:spcAft>
                      </a:pPr>
                      <a:endParaRPr lang="de-DE" sz="3200" dirty="0">
                        <a:latin typeface="Calibri"/>
                        <a:ea typeface="Calibri"/>
                        <a:cs typeface="Times New Roman"/>
                      </a:endParaRPr>
                    </a:p>
                    <a:p>
                      <a:pPr algn="ctr">
                        <a:lnSpc>
                          <a:spcPct val="115000"/>
                        </a:lnSpc>
                        <a:spcAft>
                          <a:spcPts val="0"/>
                        </a:spcAft>
                      </a:pPr>
                      <a:r>
                        <a:rPr lang="de-DE" sz="3200" dirty="0">
                          <a:latin typeface="Calibri"/>
                          <a:ea typeface="Calibri"/>
                          <a:cs typeface="Times New Roman"/>
                        </a:rPr>
                        <a:t>bis zu, zwischen, gegenüber, auf, nach, an</a:t>
                      </a:r>
                      <a:endParaRPr lang="uk-UA"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endParaRPr lang="de-DE" sz="3200" dirty="0">
                        <a:latin typeface="Calibri"/>
                        <a:ea typeface="Calibri"/>
                        <a:cs typeface="Times New Roman"/>
                      </a:endParaRPr>
                    </a:p>
                    <a:p>
                      <a:pPr algn="ctr">
                        <a:lnSpc>
                          <a:spcPct val="115000"/>
                        </a:lnSpc>
                        <a:spcAft>
                          <a:spcPts val="0"/>
                        </a:spcAft>
                      </a:pPr>
                      <a:r>
                        <a:rPr lang="de-DE" sz="3200" dirty="0">
                          <a:latin typeface="Calibri"/>
                          <a:ea typeface="Calibri"/>
                          <a:cs typeface="Times New Roman"/>
                        </a:rPr>
                        <a:t>über, durch,</a:t>
                      </a:r>
                      <a:endParaRPr lang="uk-UA"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5046" y="365125"/>
            <a:ext cx="6766560" cy="493857"/>
          </a:xfrm>
        </p:spPr>
        <p:txBody>
          <a:bodyPr>
            <a:normAutofit fontScale="90000"/>
          </a:bodyPr>
          <a:lstStyle/>
          <a:p>
            <a:r>
              <a:rPr lang="de-DE" b="1" i="1" dirty="0" smtClean="0"/>
              <a:t>Schau auf die Karte. Wo ist was? </a:t>
            </a:r>
            <a:endParaRPr lang="uk-UA" dirty="0"/>
          </a:p>
        </p:txBody>
      </p:sp>
      <p:sp>
        <p:nvSpPr>
          <p:cNvPr id="3" name="Содержимое 2"/>
          <p:cNvSpPr>
            <a:spLocks noGrp="1"/>
          </p:cNvSpPr>
          <p:nvPr>
            <p:ph idx="1"/>
          </p:nvPr>
        </p:nvSpPr>
        <p:spPr>
          <a:xfrm>
            <a:off x="5458265" y="984738"/>
            <a:ext cx="5895535" cy="5192225"/>
          </a:xfrm>
        </p:spPr>
        <p:txBody>
          <a:bodyPr>
            <a:normAutofit fontScale="92500" lnSpcReduction="20000"/>
          </a:bodyPr>
          <a:lstStyle/>
          <a:p>
            <a:pPr lvl="0"/>
            <a:r>
              <a:rPr lang="de-DE" dirty="0" smtClean="0"/>
              <a:t>Der Geldautomat ist _________________________________________________________</a:t>
            </a:r>
            <a:endParaRPr lang="uk-UA" dirty="0" smtClean="0"/>
          </a:p>
          <a:p>
            <a:pPr lvl="0"/>
            <a:r>
              <a:rPr lang="de-DE" dirty="0" smtClean="0"/>
              <a:t>Der Club ist ________________________________________________________________</a:t>
            </a:r>
            <a:endParaRPr lang="uk-UA" dirty="0" smtClean="0"/>
          </a:p>
          <a:p>
            <a:pPr lvl="0"/>
            <a:r>
              <a:rPr lang="de-DE" dirty="0" smtClean="0"/>
              <a:t>Das Museum ist ____________________________________________________________</a:t>
            </a:r>
            <a:endParaRPr lang="uk-UA" dirty="0" smtClean="0"/>
          </a:p>
          <a:p>
            <a:pPr lvl="0"/>
            <a:r>
              <a:rPr lang="de-DE" dirty="0" smtClean="0"/>
              <a:t>Der Park ist ________________________________________________________________</a:t>
            </a:r>
            <a:endParaRPr lang="uk-UA" dirty="0" smtClean="0"/>
          </a:p>
          <a:p>
            <a:r>
              <a:rPr lang="de-DE" dirty="0" smtClean="0"/>
              <a:t>Das Café</a:t>
            </a:r>
            <a:r>
              <a:rPr lang="en-US" dirty="0" smtClean="0"/>
              <a:t> </a:t>
            </a:r>
            <a:r>
              <a:rPr lang="en-US" dirty="0" err="1" smtClean="0"/>
              <a:t>ist</a:t>
            </a:r>
            <a:r>
              <a:rPr lang="en-US" dirty="0" smtClean="0"/>
              <a:t> ________________________________________________________________.</a:t>
            </a:r>
            <a:endParaRPr lang="uk-UA" dirty="0"/>
          </a:p>
        </p:txBody>
      </p:sp>
      <p:pic>
        <p:nvPicPr>
          <p:cNvPr id="31746" name="Picture 2"/>
          <p:cNvPicPr>
            <a:picLocks noChangeAspect="1" noChangeArrowheads="1"/>
          </p:cNvPicPr>
          <p:nvPr/>
        </p:nvPicPr>
        <p:blipFill>
          <a:blip r:embed="rId2"/>
          <a:srcRect/>
          <a:stretch>
            <a:fillRect/>
          </a:stretch>
        </p:blipFill>
        <p:spPr bwMode="auto">
          <a:xfrm>
            <a:off x="107575" y="-150607"/>
            <a:ext cx="5105553" cy="6858000"/>
          </a:xfrm>
          <a:prstGeom prst="rect">
            <a:avLst/>
          </a:prstGeom>
          <a:noFill/>
          <a:ln w="9525">
            <a:noFill/>
            <a:miter lim="800000"/>
            <a:headEnd/>
            <a:tailEnd/>
          </a:ln>
          <a:effectLst/>
        </p:spPr>
      </p:pic>
      <p:sp>
        <p:nvSpPr>
          <p:cNvPr id="5" name="TextBox 4"/>
          <p:cNvSpPr txBox="1"/>
          <p:nvPr/>
        </p:nvSpPr>
        <p:spPr>
          <a:xfrm>
            <a:off x="5233182" y="5657671"/>
            <a:ext cx="2349304" cy="1200329"/>
          </a:xfrm>
          <a:prstGeom prst="rect">
            <a:avLst/>
          </a:prstGeom>
          <a:noFill/>
        </p:spPr>
        <p:txBody>
          <a:bodyPr wrap="square" rtlCol="0">
            <a:spAutoFit/>
          </a:bodyPr>
          <a:lstStyle/>
          <a:p>
            <a:r>
              <a:rPr lang="de-DE" b="1" dirty="0" smtClean="0"/>
              <a:t>vor - hinter - zwischen - an der Ecke - auf der linken/rechten Seite</a:t>
            </a:r>
            <a:endParaRPr lang="uk-UA" dirty="0" smtClean="0"/>
          </a:p>
          <a:p>
            <a:endParaRPr lang="uk-U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Wohin? | Deutsch lernen, Deutsch, Deutsch vokabeln"/>
          <p:cNvPicPr>
            <a:picLocks noChangeAspect="1" noChangeArrowheads="1"/>
          </p:cNvPicPr>
          <p:nvPr/>
        </p:nvPicPr>
        <p:blipFill>
          <a:blip r:embed="rId2"/>
          <a:srcRect/>
          <a:stretch>
            <a:fillRect/>
          </a:stretch>
        </p:blipFill>
        <p:spPr bwMode="auto">
          <a:xfrm>
            <a:off x="2095473" y="40660"/>
            <a:ext cx="6779465" cy="681734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972800" cy="725470"/>
          </a:xfrm>
        </p:spPr>
        <p:txBody>
          <a:bodyPr>
            <a:normAutofit/>
          </a:bodyPr>
          <a:lstStyle/>
          <a:p>
            <a:r>
              <a:rPr lang="de-DE" b="1" i="1" dirty="0" smtClean="0"/>
              <a:t>Nützliche Phrasen</a:t>
            </a:r>
            <a:endParaRPr lang="uk-UA" dirty="0"/>
          </a:p>
        </p:txBody>
      </p:sp>
      <p:graphicFrame>
        <p:nvGraphicFramePr>
          <p:cNvPr id="5" name="Таблица 4"/>
          <p:cNvGraphicFramePr>
            <a:graphicFrameLocks noGrp="1"/>
          </p:cNvGraphicFramePr>
          <p:nvPr/>
        </p:nvGraphicFramePr>
        <p:xfrm>
          <a:off x="1047715" y="764600"/>
          <a:ext cx="10477573" cy="5593360"/>
        </p:xfrm>
        <a:graphic>
          <a:graphicData uri="http://schemas.openxmlformats.org/drawingml/2006/table">
            <a:tbl>
              <a:tblPr>
                <a:tableStyleId>{BDBED569-4797-4DF1-A0F4-6AAB3CD982D8}</a:tableStyleId>
              </a:tblPr>
              <a:tblGrid>
                <a:gridCol w="5546912"/>
                <a:gridCol w="4930661"/>
              </a:tblGrid>
              <a:tr h="470519">
                <a:tc gridSpan="2">
                  <a:txBody>
                    <a:bodyPr/>
                    <a:lstStyle/>
                    <a:p>
                      <a:pPr>
                        <a:lnSpc>
                          <a:spcPct val="100000"/>
                        </a:lnSpc>
                        <a:spcAft>
                          <a:spcPts val="0"/>
                        </a:spcAft>
                      </a:pPr>
                      <a:r>
                        <a:rPr lang="uk-UA" sz="2000" u="sng" dirty="0" err="1"/>
                        <a:t>Fragen</a:t>
                      </a:r>
                      <a:r>
                        <a:rPr lang="uk-UA" sz="2000" u="sng" dirty="0"/>
                        <a:t>:</a:t>
                      </a:r>
                      <a:endParaRPr lang="uk-UA" sz="1600" b="1" dirty="0">
                        <a:solidFill>
                          <a:schemeClr val="tx1"/>
                        </a:solidFill>
                        <a:latin typeface="Calibri"/>
                        <a:ea typeface="Times New Roman"/>
                        <a:cs typeface="Times New Roman"/>
                      </a:endParaRPr>
                    </a:p>
                  </a:txBody>
                  <a:tcPr marL="12700" marR="12700" marT="9525" marB="9525"/>
                </a:tc>
                <a:tc hMerge="1">
                  <a:txBody>
                    <a:bodyPr/>
                    <a:lstStyle/>
                    <a:p>
                      <a:endParaRPr lang="uk-UA"/>
                    </a:p>
                  </a:txBody>
                  <a:tcPr/>
                </a:tc>
              </a:tr>
              <a:tr h="470519">
                <a:tc>
                  <a:txBody>
                    <a:bodyPr/>
                    <a:lstStyle/>
                    <a:p>
                      <a:pPr>
                        <a:lnSpc>
                          <a:spcPct val="100000"/>
                        </a:lnSpc>
                        <a:spcAft>
                          <a:spcPts val="0"/>
                        </a:spcAft>
                      </a:pPr>
                      <a:r>
                        <a:rPr lang="uk-UA" sz="2000"/>
                        <a:t>Entschuldigen Sie / Entschuldigung!</a:t>
                      </a:r>
                      <a:endParaRPr lang="uk-UA" sz="1600" b="1">
                        <a:solidFill>
                          <a:schemeClr val="tx1"/>
                        </a:solidFill>
                        <a:latin typeface="Calibri"/>
                        <a:ea typeface="Times New Roman"/>
                        <a:cs typeface="Times New Roman"/>
                      </a:endParaRPr>
                    </a:p>
                  </a:txBody>
                  <a:tcPr marL="12700" marR="12700" marT="9525" marB="9525"/>
                </a:tc>
                <a:tc>
                  <a:txBody>
                    <a:bodyPr/>
                    <a:lstStyle/>
                    <a:p>
                      <a:pPr>
                        <a:lnSpc>
                          <a:spcPct val="100000"/>
                        </a:lnSpc>
                        <a:spcAft>
                          <a:spcPts val="0"/>
                        </a:spcAft>
                      </a:pPr>
                      <a:r>
                        <a:rPr lang="uk-UA" sz="2000"/>
                        <a:t>Excuse me, pardon me.</a:t>
                      </a:r>
                      <a:endParaRPr lang="uk-UA" sz="1600" b="1">
                        <a:solidFill>
                          <a:schemeClr val="tx1"/>
                        </a:solidFill>
                        <a:latin typeface="Calibri"/>
                        <a:ea typeface="Times New Roman"/>
                        <a:cs typeface="Times New Roman"/>
                      </a:endParaRPr>
                    </a:p>
                  </a:txBody>
                  <a:tcPr marL="12700" marR="12700" marT="9525" marB="9525"/>
                </a:tc>
              </a:tr>
              <a:tr h="470519">
                <a:tc>
                  <a:txBody>
                    <a:bodyPr/>
                    <a:lstStyle/>
                    <a:p>
                      <a:pPr>
                        <a:lnSpc>
                          <a:spcPct val="100000"/>
                        </a:lnSpc>
                        <a:spcAft>
                          <a:spcPts val="0"/>
                        </a:spcAft>
                      </a:pPr>
                      <a:r>
                        <a:rPr lang="de-DE" sz="2000"/>
                        <a:t>Ich kenne mich hier nicht aus.</a:t>
                      </a:r>
                      <a:endParaRPr lang="uk-UA" sz="1600" b="1">
                        <a:solidFill>
                          <a:schemeClr val="tx1"/>
                        </a:solidFill>
                        <a:latin typeface="Calibri"/>
                        <a:ea typeface="Times New Roman"/>
                        <a:cs typeface="Times New Roman"/>
                      </a:endParaRPr>
                    </a:p>
                  </a:txBody>
                  <a:tcPr marL="12700" marR="12700" marT="9525" marB="9525"/>
                </a:tc>
                <a:tc>
                  <a:txBody>
                    <a:bodyPr/>
                    <a:lstStyle/>
                    <a:p>
                      <a:pPr>
                        <a:lnSpc>
                          <a:spcPct val="100000"/>
                        </a:lnSpc>
                        <a:spcAft>
                          <a:spcPts val="0"/>
                        </a:spcAft>
                      </a:pPr>
                      <a:r>
                        <a:rPr lang="en-US" sz="2000"/>
                        <a:t>I don’t know my way around.</a:t>
                      </a:r>
                      <a:endParaRPr lang="uk-UA" sz="1600" b="1">
                        <a:solidFill>
                          <a:schemeClr val="tx1"/>
                        </a:solidFill>
                        <a:latin typeface="Calibri"/>
                        <a:ea typeface="Times New Roman"/>
                        <a:cs typeface="Times New Roman"/>
                      </a:endParaRPr>
                    </a:p>
                  </a:txBody>
                  <a:tcPr marL="12700" marR="12700" marT="9525" marB="9525"/>
                </a:tc>
              </a:tr>
              <a:tr h="470519">
                <a:tc>
                  <a:txBody>
                    <a:bodyPr/>
                    <a:lstStyle/>
                    <a:p>
                      <a:pPr>
                        <a:lnSpc>
                          <a:spcPct val="100000"/>
                        </a:lnSpc>
                        <a:spcAft>
                          <a:spcPts val="0"/>
                        </a:spcAft>
                      </a:pPr>
                      <a:r>
                        <a:rPr lang="de-DE" sz="2000"/>
                        <a:t>Können Sie mir vielleicht helfen?</a:t>
                      </a:r>
                      <a:endParaRPr lang="uk-UA" sz="1600" b="1">
                        <a:solidFill>
                          <a:schemeClr val="tx1"/>
                        </a:solidFill>
                        <a:latin typeface="Calibri"/>
                        <a:ea typeface="Times New Roman"/>
                        <a:cs typeface="Times New Roman"/>
                      </a:endParaRPr>
                    </a:p>
                  </a:txBody>
                  <a:tcPr marL="12700" marR="12700" marT="9525" marB="9525"/>
                </a:tc>
                <a:tc>
                  <a:txBody>
                    <a:bodyPr/>
                    <a:lstStyle/>
                    <a:p>
                      <a:pPr>
                        <a:lnSpc>
                          <a:spcPct val="100000"/>
                        </a:lnSpc>
                        <a:spcAft>
                          <a:spcPts val="0"/>
                        </a:spcAft>
                      </a:pPr>
                      <a:r>
                        <a:rPr lang="uk-UA" sz="2000"/>
                        <a:t>Could you help me?</a:t>
                      </a:r>
                      <a:endParaRPr lang="uk-UA" sz="1600" b="1">
                        <a:solidFill>
                          <a:schemeClr val="tx1"/>
                        </a:solidFill>
                        <a:latin typeface="Calibri"/>
                        <a:ea typeface="Times New Roman"/>
                        <a:cs typeface="Times New Roman"/>
                      </a:endParaRPr>
                    </a:p>
                  </a:txBody>
                  <a:tcPr marL="12700" marR="12700" marT="9525" marB="9525"/>
                </a:tc>
              </a:tr>
              <a:tr h="914604">
                <a:tc>
                  <a:txBody>
                    <a:bodyPr/>
                    <a:lstStyle/>
                    <a:p>
                      <a:pPr>
                        <a:lnSpc>
                          <a:spcPct val="100000"/>
                        </a:lnSpc>
                        <a:spcAft>
                          <a:spcPts val="0"/>
                        </a:spcAft>
                      </a:pPr>
                      <a:r>
                        <a:rPr lang="de-DE" sz="2000" dirty="0"/>
                        <a:t>Wie komme ich am besten zur/zum ________ ?</a:t>
                      </a:r>
                      <a:endParaRPr lang="uk-UA" sz="1600" b="1" dirty="0">
                        <a:solidFill>
                          <a:schemeClr val="tx1"/>
                        </a:solidFill>
                        <a:latin typeface="Calibri"/>
                        <a:ea typeface="Times New Roman"/>
                        <a:cs typeface="Times New Roman"/>
                      </a:endParaRPr>
                    </a:p>
                  </a:txBody>
                  <a:tcPr marL="12700" marR="12700" marT="9525" marB="9525"/>
                </a:tc>
                <a:tc>
                  <a:txBody>
                    <a:bodyPr/>
                    <a:lstStyle/>
                    <a:p>
                      <a:pPr>
                        <a:lnSpc>
                          <a:spcPct val="100000"/>
                        </a:lnSpc>
                        <a:spcAft>
                          <a:spcPts val="0"/>
                        </a:spcAft>
                      </a:pPr>
                      <a:r>
                        <a:rPr lang="en-US" sz="2000"/>
                        <a:t>What’s the best way to get to _____ ?</a:t>
                      </a:r>
                      <a:endParaRPr lang="uk-UA" sz="1600" b="1">
                        <a:solidFill>
                          <a:schemeClr val="tx1"/>
                        </a:solidFill>
                        <a:latin typeface="Calibri"/>
                        <a:ea typeface="Times New Roman"/>
                        <a:cs typeface="Times New Roman"/>
                      </a:endParaRPr>
                    </a:p>
                  </a:txBody>
                  <a:tcPr marL="12700" marR="12700" marT="9525" marB="9525"/>
                </a:tc>
              </a:tr>
              <a:tr h="470519">
                <a:tc>
                  <a:txBody>
                    <a:bodyPr/>
                    <a:lstStyle/>
                    <a:p>
                      <a:pPr>
                        <a:lnSpc>
                          <a:spcPct val="100000"/>
                        </a:lnSpc>
                        <a:spcAft>
                          <a:spcPts val="0"/>
                        </a:spcAft>
                      </a:pPr>
                      <a:r>
                        <a:rPr lang="de-DE" sz="2000"/>
                        <a:t>Wie weit ist es bis zum/zur ________ ?</a:t>
                      </a:r>
                      <a:endParaRPr lang="uk-UA" sz="1600" b="1">
                        <a:solidFill>
                          <a:schemeClr val="tx1"/>
                        </a:solidFill>
                        <a:latin typeface="Calibri"/>
                        <a:ea typeface="Times New Roman"/>
                        <a:cs typeface="Times New Roman"/>
                      </a:endParaRPr>
                    </a:p>
                  </a:txBody>
                  <a:tcPr marL="12700" marR="12700" marT="9525" marB="9525"/>
                </a:tc>
                <a:tc>
                  <a:txBody>
                    <a:bodyPr/>
                    <a:lstStyle/>
                    <a:p>
                      <a:pPr>
                        <a:lnSpc>
                          <a:spcPct val="100000"/>
                        </a:lnSpc>
                        <a:spcAft>
                          <a:spcPts val="0"/>
                        </a:spcAft>
                      </a:pPr>
                      <a:r>
                        <a:rPr lang="en-US" sz="2000"/>
                        <a:t>How far is it to _____ ?</a:t>
                      </a:r>
                      <a:endParaRPr lang="uk-UA" sz="1600" b="1">
                        <a:solidFill>
                          <a:schemeClr val="tx1"/>
                        </a:solidFill>
                        <a:latin typeface="Calibri"/>
                        <a:ea typeface="Times New Roman"/>
                        <a:cs typeface="Times New Roman"/>
                      </a:endParaRPr>
                    </a:p>
                  </a:txBody>
                  <a:tcPr marL="12700" marR="12700" marT="9525" marB="9525"/>
                </a:tc>
              </a:tr>
              <a:tr h="470519">
                <a:tc>
                  <a:txBody>
                    <a:bodyPr/>
                    <a:lstStyle/>
                    <a:p>
                      <a:pPr>
                        <a:lnSpc>
                          <a:spcPct val="100000"/>
                        </a:lnSpc>
                        <a:spcAft>
                          <a:spcPts val="0"/>
                        </a:spcAft>
                      </a:pPr>
                      <a:r>
                        <a:rPr lang="de-DE" sz="2000"/>
                        <a:t>Wie kommt man zum/zur ________ ?</a:t>
                      </a:r>
                      <a:endParaRPr lang="uk-UA" sz="1600" b="1">
                        <a:solidFill>
                          <a:schemeClr val="tx1"/>
                        </a:solidFill>
                        <a:latin typeface="Calibri"/>
                        <a:ea typeface="Times New Roman"/>
                        <a:cs typeface="Times New Roman"/>
                      </a:endParaRPr>
                    </a:p>
                  </a:txBody>
                  <a:tcPr marL="12700" marR="12700" marT="9525" marB="9525"/>
                </a:tc>
                <a:tc>
                  <a:txBody>
                    <a:bodyPr/>
                    <a:lstStyle/>
                    <a:p>
                      <a:pPr>
                        <a:lnSpc>
                          <a:spcPct val="100000"/>
                        </a:lnSpc>
                        <a:spcAft>
                          <a:spcPts val="0"/>
                        </a:spcAft>
                      </a:pPr>
                      <a:r>
                        <a:rPr lang="en-US" sz="2000"/>
                        <a:t>How do I get to _____ ?</a:t>
                      </a:r>
                      <a:endParaRPr lang="uk-UA" sz="1600" b="1">
                        <a:solidFill>
                          <a:schemeClr val="tx1"/>
                        </a:solidFill>
                        <a:latin typeface="Calibri"/>
                        <a:ea typeface="Times New Roman"/>
                        <a:cs typeface="Times New Roman"/>
                      </a:endParaRPr>
                    </a:p>
                  </a:txBody>
                  <a:tcPr marL="12700" marR="12700" marT="9525" marB="9525"/>
                </a:tc>
              </a:tr>
              <a:tr h="914604">
                <a:tc>
                  <a:txBody>
                    <a:bodyPr/>
                    <a:lstStyle/>
                    <a:p>
                      <a:pPr>
                        <a:lnSpc>
                          <a:spcPct val="100000"/>
                        </a:lnSpc>
                        <a:spcAft>
                          <a:spcPts val="0"/>
                        </a:spcAft>
                      </a:pPr>
                      <a:r>
                        <a:rPr lang="de-DE" sz="2000"/>
                        <a:t>Wissen Sie, ob es einen/ein/eine ________ in der Nähe gibt?</a:t>
                      </a:r>
                      <a:endParaRPr lang="uk-UA" sz="1600" b="1">
                        <a:solidFill>
                          <a:schemeClr val="tx1"/>
                        </a:solidFill>
                        <a:latin typeface="Calibri"/>
                        <a:ea typeface="Times New Roman"/>
                        <a:cs typeface="Times New Roman"/>
                      </a:endParaRPr>
                    </a:p>
                  </a:txBody>
                  <a:tcPr marL="12700" marR="12700" marT="9525" marB="9525"/>
                </a:tc>
                <a:tc>
                  <a:txBody>
                    <a:bodyPr/>
                    <a:lstStyle/>
                    <a:p>
                      <a:pPr>
                        <a:lnSpc>
                          <a:spcPct val="100000"/>
                        </a:lnSpc>
                        <a:spcAft>
                          <a:spcPts val="0"/>
                        </a:spcAft>
                      </a:pPr>
                      <a:r>
                        <a:rPr lang="en-US" sz="2000"/>
                        <a:t>Do you know if there’s a _____ nearby?</a:t>
                      </a:r>
                      <a:endParaRPr lang="uk-UA" sz="1600" b="1">
                        <a:solidFill>
                          <a:schemeClr val="tx1"/>
                        </a:solidFill>
                        <a:latin typeface="Calibri"/>
                        <a:ea typeface="Times New Roman"/>
                        <a:cs typeface="Times New Roman"/>
                      </a:endParaRPr>
                    </a:p>
                  </a:txBody>
                  <a:tcPr marL="12700" marR="12700" marT="9525" marB="9525"/>
                </a:tc>
              </a:tr>
              <a:tr h="470519">
                <a:tc>
                  <a:txBody>
                    <a:bodyPr/>
                    <a:lstStyle/>
                    <a:p>
                      <a:pPr>
                        <a:lnSpc>
                          <a:spcPct val="100000"/>
                        </a:lnSpc>
                        <a:spcAft>
                          <a:spcPts val="0"/>
                        </a:spcAft>
                      </a:pPr>
                      <a:r>
                        <a:rPr lang="de-DE" sz="2000"/>
                        <a:t>Wissen Sie, wo ________ ist / liegt?</a:t>
                      </a:r>
                      <a:endParaRPr lang="uk-UA" sz="1600" b="1">
                        <a:solidFill>
                          <a:schemeClr val="tx1"/>
                        </a:solidFill>
                        <a:latin typeface="Calibri"/>
                        <a:ea typeface="Times New Roman"/>
                        <a:cs typeface="Times New Roman"/>
                      </a:endParaRPr>
                    </a:p>
                  </a:txBody>
                  <a:tcPr marL="12700" marR="12700" marT="9525" marB="9525"/>
                </a:tc>
                <a:tc>
                  <a:txBody>
                    <a:bodyPr/>
                    <a:lstStyle/>
                    <a:p>
                      <a:pPr>
                        <a:lnSpc>
                          <a:spcPct val="100000"/>
                        </a:lnSpc>
                        <a:spcAft>
                          <a:spcPts val="0"/>
                        </a:spcAft>
                      </a:pPr>
                      <a:r>
                        <a:rPr lang="en-US" sz="2000"/>
                        <a:t>Do you know where _____ is?</a:t>
                      </a:r>
                      <a:endParaRPr lang="uk-UA" sz="1600" b="1">
                        <a:solidFill>
                          <a:schemeClr val="tx1"/>
                        </a:solidFill>
                        <a:latin typeface="Calibri"/>
                        <a:ea typeface="Times New Roman"/>
                        <a:cs typeface="Times New Roman"/>
                      </a:endParaRPr>
                    </a:p>
                  </a:txBody>
                  <a:tcPr marL="12700" marR="12700" marT="9525" marB="9525"/>
                </a:tc>
              </a:tr>
              <a:tr h="470519">
                <a:tc>
                  <a:txBody>
                    <a:bodyPr/>
                    <a:lstStyle/>
                    <a:p>
                      <a:pPr>
                        <a:lnSpc>
                          <a:spcPct val="100000"/>
                        </a:lnSpc>
                        <a:spcAft>
                          <a:spcPts val="0"/>
                        </a:spcAft>
                      </a:pPr>
                      <a:r>
                        <a:rPr lang="de-DE" sz="2000"/>
                        <a:t>Vielen Dank / Ich danke Ihnen.</a:t>
                      </a:r>
                      <a:endParaRPr lang="uk-UA" sz="1600" b="1">
                        <a:solidFill>
                          <a:schemeClr val="tx1"/>
                        </a:solidFill>
                        <a:latin typeface="Calibri"/>
                        <a:ea typeface="Times New Roman"/>
                        <a:cs typeface="Times New Roman"/>
                      </a:endParaRPr>
                    </a:p>
                  </a:txBody>
                  <a:tcPr marL="12700" marR="12700" marT="9525" marB="9525"/>
                </a:tc>
                <a:tc>
                  <a:txBody>
                    <a:bodyPr/>
                    <a:lstStyle/>
                    <a:p>
                      <a:pPr>
                        <a:lnSpc>
                          <a:spcPct val="100000"/>
                        </a:lnSpc>
                        <a:spcAft>
                          <a:spcPts val="0"/>
                        </a:spcAft>
                      </a:pPr>
                      <a:r>
                        <a:rPr lang="uk-UA" sz="2000" dirty="0" err="1"/>
                        <a:t>Thank</a:t>
                      </a:r>
                      <a:r>
                        <a:rPr lang="uk-UA" sz="2000" dirty="0"/>
                        <a:t> </a:t>
                      </a:r>
                      <a:r>
                        <a:rPr lang="uk-UA" sz="2000" dirty="0" err="1"/>
                        <a:t>you</a:t>
                      </a:r>
                      <a:r>
                        <a:rPr lang="uk-UA" sz="2000" dirty="0"/>
                        <a:t>.</a:t>
                      </a:r>
                      <a:endParaRPr lang="uk-UA" sz="1600" b="1" dirty="0">
                        <a:solidFill>
                          <a:schemeClr val="tx1"/>
                        </a:solidFill>
                        <a:latin typeface="Calibri"/>
                        <a:ea typeface="Times New Roman"/>
                        <a:cs typeface="Times New Roman"/>
                      </a:endParaRPr>
                    </a:p>
                  </a:txBody>
                  <a:tcPr marL="12700" marR="12700" marT="9525" marB="9525"/>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311972" y="214290"/>
          <a:ext cx="11594318" cy="6339663"/>
        </p:xfrm>
        <a:graphic>
          <a:graphicData uri="http://schemas.openxmlformats.org/drawingml/2006/table">
            <a:tbl>
              <a:tblPr>
                <a:tableStyleId>{BDBED569-4797-4DF1-A0F4-6AAB3CD982D8}</a:tableStyleId>
              </a:tblPr>
              <a:tblGrid>
                <a:gridCol w="5831653"/>
                <a:gridCol w="5762665"/>
              </a:tblGrid>
              <a:tr h="298943">
                <a:tc gridSpan="2">
                  <a:txBody>
                    <a:bodyPr/>
                    <a:lstStyle/>
                    <a:p>
                      <a:pPr>
                        <a:lnSpc>
                          <a:spcPct val="150000"/>
                        </a:lnSpc>
                        <a:spcAft>
                          <a:spcPts val="0"/>
                        </a:spcAft>
                      </a:pPr>
                      <a:r>
                        <a:rPr lang="uk-UA" sz="1400" u="sng" dirty="0" err="1"/>
                        <a:t>Antworten</a:t>
                      </a:r>
                      <a:r>
                        <a:rPr lang="uk-UA" sz="1400" u="sng" dirty="0"/>
                        <a:t>:</a:t>
                      </a:r>
                      <a:endParaRPr lang="uk-UA" sz="1200" dirty="0">
                        <a:solidFill>
                          <a:schemeClr val="tx1"/>
                        </a:solidFill>
                        <a:latin typeface="Calibri"/>
                        <a:ea typeface="Times New Roman"/>
                        <a:cs typeface="Times New Roman"/>
                      </a:endParaRPr>
                    </a:p>
                  </a:txBody>
                  <a:tcPr marL="5745" marR="5745" marT="4309" marB="4309"/>
                </a:tc>
                <a:tc hMerge="1">
                  <a:txBody>
                    <a:bodyPr/>
                    <a:lstStyle/>
                    <a:p>
                      <a:endParaRPr lang="uk-UA"/>
                    </a:p>
                  </a:txBody>
                  <a:tcPr/>
                </a:tc>
              </a:tr>
              <a:tr h="375749">
                <a:tc>
                  <a:txBody>
                    <a:bodyPr/>
                    <a:lstStyle/>
                    <a:p>
                      <a:pPr>
                        <a:lnSpc>
                          <a:spcPct val="150000"/>
                        </a:lnSpc>
                        <a:spcAft>
                          <a:spcPts val="0"/>
                        </a:spcAft>
                      </a:pPr>
                      <a:r>
                        <a:rPr lang="de-DE" sz="1400"/>
                        <a:t>Gehen Sie (hier) die ________straße entlang.</a:t>
                      </a:r>
                      <a:endParaRPr lang="uk-UA" sz="1200">
                        <a:solidFill>
                          <a:schemeClr val="tx1"/>
                        </a:solidFill>
                        <a:latin typeface="Calibri"/>
                        <a:ea typeface="Times New Roman"/>
                        <a:cs typeface="Times New Roman"/>
                      </a:endParaRPr>
                    </a:p>
                  </a:txBody>
                  <a:tcPr marL="5745" marR="5745" marT="4309" marB="4309"/>
                </a:tc>
                <a:tc>
                  <a:txBody>
                    <a:bodyPr/>
                    <a:lstStyle/>
                    <a:p>
                      <a:pPr>
                        <a:lnSpc>
                          <a:spcPct val="150000"/>
                        </a:lnSpc>
                        <a:spcAft>
                          <a:spcPts val="0"/>
                        </a:spcAft>
                      </a:pPr>
                      <a:r>
                        <a:rPr lang="uk-UA" sz="1400"/>
                        <a:t>Go along _____ Street.</a:t>
                      </a:r>
                      <a:endParaRPr lang="uk-UA" sz="1200">
                        <a:solidFill>
                          <a:schemeClr val="tx1"/>
                        </a:solidFill>
                        <a:latin typeface="Calibri"/>
                        <a:ea typeface="Times New Roman"/>
                        <a:cs typeface="Times New Roman"/>
                      </a:endParaRPr>
                    </a:p>
                  </a:txBody>
                  <a:tcPr marL="5745" marR="5745" marT="4309" marB="4309"/>
                </a:tc>
              </a:tr>
              <a:tr h="298943">
                <a:tc>
                  <a:txBody>
                    <a:bodyPr/>
                    <a:lstStyle/>
                    <a:p>
                      <a:pPr>
                        <a:lnSpc>
                          <a:spcPct val="150000"/>
                        </a:lnSpc>
                        <a:spcAft>
                          <a:spcPts val="0"/>
                        </a:spcAft>
                      </a:pPr>
                      <a:r>
                        <a:rPr lang="de-DE" sz="1400"/>
                        <a:t>Biegen Sie rechts/links ab.</a:t>
                      </a:r>
                      <a:endParaRPr lang="uk-UA" sz="1200">
                        <a:solidFill>
                          <a:schemeClr val="tx1"/>
                        </a:solidFill>
                        <a:latin typeface="Calibri"/>
                        <a:ea typeface="Times New Roman"/>
                        <a:cs typeface="Times New Roman"/>
                      </a:endParaRPr>
                    </a:p>
                  </a:txBody>
                  <a:tcPr marL="5745" marR="5745" marT="4309" marB="4309"/>
                </a:tc>
                <a:tc>
                  <a:txBody>
                    <a:bodyPr/>
                    <a:lstStyle/>
                    <a:p>
                      <a:pPr>
                        <a:lnSpc>
                          <a:spcPct val="150000"/>
                        </a:lnSpc>
                        <a:spcAft>
                          <a:spcPts val="0"/>
                        </a:spcAft>
                      </a:pPr>
                      <a:r>
                        <a:rPr lang="uk-UA" sz="1400"/>
                        <a:t>Turn right/left.</a:t>
                      </a:r>
                      <a:endParaRPr lang="uk-UA" sz="1200">
                        <a:solidFill>
                          <a:schemeClr val="tx1"/>
                        </a:solidFill>
                        <a:latin typeface="Calibri"/>
                        <a:ea typeface="Times New Roman"/>
                        <a:cs typeface="Times New Roman"/>
                      </a:endParaRPr>
                    </a:p>
                  </a:txBody>
                  <a:tcPr marL="5745" marR="5745" marT="4309" marB="4309"/>
                </a:tc>
              </a:tr>
              <a:tr h="375749">
                <a:tc>
                  <a:txBody>
                    <a:bodyPr/>
                    <a:lstStyle/>
                    <a:p>
                      <a:pPr>
                        <a:lnSpc>
                          <a:spcPct val="150000"/>
                        </a:lnSpc>
                        <a:spcAft>
                          <a:spcPts val="0"/>
                        </a:spcAft>
                      </a:pPr>
                      <a:r>
                        <a:rPr lang="de-DE" sz="1400" dirty="0"/>
                        <a:t>Biegen Sie rechts/links in die ________</a:t>
                      </a:r>
                      <a:r>
                        <a:rPr lang="de-DE" sz="1400" dirty="0" err="1"/>
                        <a:t>straße</a:t>
                      </a:r>
                      <a:r>
                        <a:rPr lang="de-DE" sz="1400" dirty="0"/>
                        <a:t> ein.</a:t>
                      </a:r>
                      <a:endParaRPr lang="uk-UA" sz="1200" dirty="0">
                        <a:solidFill>
                          <a:schemeClr val="tx1"/>
                        </a:solidFill>
                        <a:latin typeface="Calibri"/>
                        <a:ea typeface="Times New Roman"/>
                        <a:cs typeface="Times New Roman"/>
                      </a:endParaRPr>
                    </a:p>
                  </a:txBody>
                  <a:tcPr marL="5745" marR="5745" marT="4309" marB="4309"/>
                </a:tc>
                <a:tc>
                  <a:txBody>
                    <a:bodyPr/>
                    <a:lstStyle/>
                    <a:p>
                      <a:pPr>
                        <a:lnSpc>
                          <a:spcPct val="150000"/>
                        </a:lnSpc>
                        <a:spcAft>
                          <a:spcPts val="0"/>
                        </a:spcAft>
                      </a:pPr>
                      <a:r>
                        <a:rPr lang="en-US" sz="1400"/>
                        <a:t>Turn right/left into _____ Street.</a:t>
                      </a:r>
                      <a:endParaRPr lang="uk-UA" sz="1200">
                        <a:solidFill>
                          <a:schemeClr val="tx1"/>
                        </a:solidFill>
                        <a:latin typeface="Calibri"/>
                        <a:ea typeface="Times New Roman"/>
                        <a:cs typeface="Times New Roman"/>
                      </a:endParaRPr>
                    </a:p>
                  </a:txBody>
                  <a:tcPr marL="5745" marR="5745" marT="4309" marB="4309"/>
                </a:tc>
              </a:tr>
              <a:tr h="298943">
                <a:tc>
                  <a:txBody>
                    <a:bodyPr/>
                    <a:lstStyle/>
                    <a:p>
                      <a:pPr>
                        <a:lnSpc>
                          <a:spcPct val="150000"/>
                        </a:lnSpc>
                        <a:spcAft>
                          <a:spcPts val="0"/>
                        </a:spcAft>
                      </a:pPr>
                      <a:r>
                        <a:rPr lang="uk-UA" sz="1400"/>
                        <a:t>Überqueren Sie die ________straße.</a:t>
                      </a:r>
                      <a:endParaRPr lang="uk-UA" sz="1200">
                        <a:solidFill>
                          <a:schemeClr val="tx1"/>
                        </a:solidFill>
                        <a:latin typeface="Calibri"/>
                        <a:ea typeface="Times New Roman"/>
                        <a:cs typeface="Times New Roman"/>
                      </a:endParaRPr>
                    </a:p>
                  </a:txBody>
                  <a:tcPr marL="5745" marR="5745" marT="4309" marB="4309"/>
                </a:tc>
                <a:tc>
                  <a:txBody>
                    <a:bodyPr/>
                    <a:lstStyle/>
                    <a:p>
                      <a:pPr>
                        <a:lnSpc>
                          <a:spcPct val="150000"/>
                        </a:lnSpc>
                        <a:spcAft>
                          <a:spcPts val="0"/>
                        </a:spcAft>
                      </a:pPr>
                      <a:r>
                        <a:rPr lang="uk-UA" sz="1400"/>
                        <a:t>Cross _____ Street.</a:t>
                      </a:r>
                      <a:endParaRPr lang="uk-UA" sz="1200">
                        <a:solidFill>
                          <a:schemeClr val="tx1"/>
                        </a:solidFill>
                        <a:latin typeface="Calibri"/>
                        <a:ea typeface="Times New Roman"/>
                        <a:cs typeface="Times New Roman"/>
                      </a:endParaRPr>
                    </a:p>
                  </a:txBody>
                  <a:tcPr marL="5745" marR="5745" marT="4309" marB="4309"/>
                </a:tc>
              </a:tr>
              <a:tr h="298943">
                <a:tc>
                  <a:txBody>
                    <a:bodyPr/>
                    <a:lstStyle/>
                    <a:p>
                      <a:pPr>
                        <a:lnSpc>
                          <a:spcPct val="150000"/>
                        </a:lnSpc>
                        <a:spcAft>
                          <a:spcPts val="0"/>
                        </a:spcAft>
                      </a:pPr>
                      <a:r>
                        <a:rPr lang="uk-UA" sz="1400" dirty="0" err="1"/>
                        <a:t>Gehen</a:t>
                      </a:r>
                      <a:r>
                        <a:rPr lang="uk-UA" sz="1400" dirty="0"/>
                        <a:t> </a:t>
                      </a:r>
                      <a:r>
                        <a:rPr lang="uk-UA" sz="1400" dirty="0" err="1"/>
                        <a:t>Sie</a:t>
                      </a:r>
                      <a:r>
                        <a:rPr lang="uk-UA" sz="1400" dirty="0"/>
                        <a:t> </a:t>
                      </a:r>
                      <a:r>
                        <a:rPr lang="uk-UA" sz="1400" dirty="0" err="1"/>
                        <a:t>geradeaus</a:t>
                      </a:r>
                      <a:r>
                        <a:rPr lang="uk-UA" sz="1400" dirty="0"/>
                        <a:t>.</a:t>
                      </a:r>
                      <a:endParaRPr lang="uk-UA" sz="1200" dirty="0">
                        <a:solidFill>
                          <a:schemeClr val="tx1"/>
                        </a:solidFill>
                        <a:latin typeface="Calibri"/>
                        <a:ea typeface="Times New Roman"/>
                        <a:cs typeface="Times New Roman"/>
                      </a:endParaRPr>
                    </a:p>
                  </a:txBody>
                  <a:tcPr marL="5745" marR="5745" marT="4309" marB="4309"/>
                </a:tc>
                <a:tc>
                  <a:txBody>
                    <a:bodyPr/>
                    <a:lstStyle/>
                    <a:p>
                      <a:pPr>
                        <a:lnSpc>
                          <a:spcPct val="150000"/>
                        </a:lnSpc>
                        <a:spcAft>
                          <a:spcPts val="0"/>
                        </a:spcAft>
                      </a:pPr>
                      <a:r>
                        <a:rPr lang="uk-UA" sz="1400"/>
                        <a:t>Go straight ahead.</a:t>
                      </a:r>
                      <a:endParaRPr lang="uk-UA" sz="1200">
                        <a:solidFill>
                          <a:schemeClr val="tx1"/>
                        </a:solidFill>
                        <a:latin typeface="Calibri"/>
                        <a:ea typeface="Times New Roman"/>
                        <a:cs typeface="Times New Roman"/>
                      </a:endParaRPr>
                    </a:p>
                  </a:txBody>
                  <a:tcPr marL="5745" marR="5745" marT="4309" marB="4309"/>
                </a:tc>
              </a:tr>
              <a:tr h="375749">
                <a:tc>
                  <a:txBody>
                    <a:bodyPr/>
                    <a:lstStyle/>
                    <a:p>
                      <a:pPr>
                        <a:lnSpc>
                          <a:spcPct val="150000"/>
                        </a:lnSpc>
                        <a:spcAft>
                          <a:spcPts val="0"/>
                        </a:spcAft>
                      </a:pPr>
                      <a:r>
                        <a:rPr lang="de-DE" sz="1400" dirty="0"/>
                        <a:t>Gehen Sie geradeaus bis zum/zur ________, dann ....</a:t>
                      </a:r>
                      <a:endParaRPr lang="uk-UA" sz="1200" dirty="0">
                        <a:solidFill>
                          <a:schemeClr val="tx1"/>
                        </a:solidFill>
                        <a:latin typeface="Calibri"/>
                        <a:ea typeface="Times New Roman"/>
                        <a:cs typeface="Times New Roman"/>
                      </a:endParaRPr>
                    </a:p>
                  </a:txBody>
                  <a:tcPr marL="5745" marR="5745" marT="4309" marB="4309"/>
                </a:tc>
                <a:tc>
                  <a:txBody>
                    <a:bodyPr/>
                    <a:lstStyle/>
                    <a:p>
                      <a:pPr>
                        <a:lnSpc>
                          <a:spcPct val="150000"/>
                        </a:lnSpc>
                        <a:spcAft>
                          <a:spcPts val="0"/>
                        </a:spcAft>
                      </a:pPr>
                      <a:r>
                        <a:rPr lang="en-US" sz="1400"/>
                        <a:t>Go straight ahead until the _____, then ...</a:t>
                      </a:r>
                      <a:endParaRPr lang="uk-UA" sz="1200">
                        <a:solidFill>
                          <a:schemeClr val="tx1"/>
                        </a:solidFill>
                        <a:latin typeface="Calibri"/>
                        <a:ea typeface="Times New Roman"/>
                        <a:cs typeface="Times New Roman"/>
                      </a:endParaRPr>
                    </a:p>
                  </a:txBody>
                  <a:tcPr marL="5745" marR="5745" marT="4309" marB="4309"/>
                </a:tc>
              </a:tr>
              <a:tr h="298943">
                <a:tc>
                  <a:txBody>
                    <a:bodyPr/>
                    <a:lstStyle/>
                    <a:p>
                      <a:pPr>
                        <a:lnSpc>
                          <a:spcPct val="150000"/>
                        </a:lnSpc>
                        <a:spcAft>
                          <a:spcPts val="0"/>
                        </a:spcAft>
                      </a:pPr>
                      <a:r>
                        <a:rPr lang="de-DE" sz="1400" dirty="0"/>
                        <a:t>Es ist gleich um die Ecke.</a:t>
                      </a:r>
                      <a:endParaRPr lang="uk-UA" sz="1200" dirty="0">
                        <a:solidFill>
                          <a:schemeClr val="tx1"/>
                        </a:solidFill>
                        <a:latin typeface="Calibri"/>
                        <a:ea typeface="Times New Roman"/>
                        <a:cs typeface="Times New Roman"/>
                      </a:endParaRPr>
                    </a:p>
                  </a:txBody>
                  <a:tcPr marL="5745" marR="5745" marT="4309" marB="4309"/>
                </a:tc>
                <a:tc>
                  <a:txBody>
                    <a:bodyPr/>
                    <a:lstStyle/>
                    <a:p>
                      <a:pPr>
                        <a:lnSpc>
                          <a:spcPct val="150000"/>
                        </a:lnSpc>
                        <a:spcAft>
                          <a:spcPts val="0"/>
                        </a:spcAft>
                      </a:pPr>
                      <a:r>
                        <a:rPr lang="en-US" sz="1400"/>
                        <a:t>It’s right around the corner.</a:t>
                      </a:r>
                      <a:endParaRPr lang="uk-UA" sz="1200">
                        <a:solidFill>
                          <a:schemeClr val="tx1"/>
                        </a:solidFill>
                        <a:latin typeface="Calibri"/>
                        <a:ea typeface="Times New Roman"/>
                        <a:cs typeface="Times New Roman"/>
                      </a:endParaRPr>
                    </a:p>
                  </a:txBody>
                  <a:tcPr marL="5745" marR="5745" marT="4309" marB="4309"/>
                </a:tc>
              </a:tr>
              <a:tr h="298943">
                <a:tc>
                  <a:txBody>
                    <a:bodyPr/>
                    <a:lstStyle/>
                    <a:p>
                      <a:pPr>
                        <a:lnSpc>
                          <a:spcPct val="150000"/>
                        </a:lnSpc>
                        <a:spcAft>
                          <a:spcPts val="0"/>
                        </a:spcAft>
                      </a:pPr>
                      <a:r>
                        <a:rPr lang="de-DE" sz="1400" dirty="0"/>
                        <a:t>Es ist gleich an der Ecke.</a:t>
                      </a:r>
                      <a:endParaRPr lang="uk-UA" sz="1200" dirty="0">
                        <a:solidFill>
                          <a:schemeClr val="tx1"/>
                        </a:solidFill>
                        <a:latin typeface="Calibri"/>
                        <a:ea typeface="Times New Roman"/>
                        <a:cs typeface="Times New Roman"/>
                      </a:endParaRPr>
                    </a:p>
                  </a:txBody>
                  <a:tcPr marL="5745" marR="5745" marT="4309" marB="4309"/>
                </a:tc>
                <a:tc>
                  <a:txBody>
                    <a:bodyPr/>
                    <a:lstStyle/>
                    <a:p>
                      <a:pPr>
                        <a:lnSpc>
                          <a:spcPct val="150000"/>
                        </a:lnSpc>
                        <a:spcAft>
                          <a:spcPts val="0"/>
                        </a:spcAft>
                      </a:pPr>
                      <a:r>
                        <a:rPr lang="en-US" sz="1400"/>
                        <a:t>It’s right on the corner.</a:t>
                      </a:r>
                      <a:endParaRPr lang="uk-UA" sz="1200">
                        <a:solidFill>
                          <a:schemeClr val="tx1"/>
                        </a:solidFill>
                        <a:latin typeface="Calibri"/>
                        <a:ea typeface="Times New Roman"/>
                        <a:cs typeface="Times New Roman"/>
                      </a:endParaRPr>
                    </a:p>
                  </a:txBody>
                  <a:tcPr marL="5745" marR="5745" marT="4309" marB="4309"/>
                </a:tc>
              </a:tr>
              <a:tr h="375749">
                <a:tc>
                  <a:txBody>
                    <a:bodyPr/>
                    <a:lstStyle/>
                    <a:p>
                      <a:pPr>
                        <a:lnSpc>
                          <a:spcPct val="150000"/>
                        </a:lnSpc>
                        <a:spcAft>
                          <a:spcPts val="0"/>
                        </a:spcAft>
                      </a:pPr>
                      <a:r>
                        <a:rPr lang="de-DE" sz="1400" dirty="0"/>
                        <a:t>Nehmen Sie die nächste Kreuzung links.</a:t>
                      </a:r>
                      <a:endParaRPr lang="uk-UA" sz="1200" dirty="0">
                        <a:solidFill>
                          <a:schemeClr val="tx1"/>
                        </a:solidFill>
                        <a:latin typeface="Calibri"/>
                        <a:ea typeface="Times New Roman"/>
                        <a:cs typeface="Times New Roman"/>
                      </a:endParaRPr>
                    </a:p>
                  </a:txBody>
                  <a:tcPr marL="5745" marR="5745" marT="4309" marB="4309"/>
                </a:tc>
                <a:tc>
                  <a:txBody>
                    <a:bodyPr/>
                    <a:lstStyle/>
                    <a:p>
                      <a:pPr>
                        <a:lnSpc>
                          <a:spcPct val="150000"/>
                        </a:lnSpc>
                        <a:spcAft>
                          <a:spcPts val="0"/>
                        </a:spcAft>
                      </a:pPr>
                      <a:r>
                        <a:rPr lang="en-US" sz="1400"/>
                        <a:t>Take a left at the next intersection.</a:t>
                      </a:r>
                      <a:endParaRPr lang="uk-UA" sz="1200">
                        <a:solidFill>
                          <a:schemeClr val="tx1"/>
                        </a:solidFill>
                        <a:latin typeface="Calibri"/>
                        <a:ea typeface="Times New Roman"/>
                        <a:cs typeface="Times New Roman"/>
                      </a:endParaRPr>
                    </a:p>
                  </a:txBody>
                  <a:tcPr marL="5745" marR="5745" marT="4309" marB="4309"/>
                </a:tc>
              </a:tr>
              <a:tr h="298943">
                <a:tc>
                  <a:txBody>
                    <a:bodyPr/>
                    <a:lstStyle/>
                    <a:p>
                      <a:pPr>
                        <a:lnSpc>
                          <a:spcPct val="150000"/>
                        </a:lnSpc>
                        <a:spcAft>
                          <a:spcPts val="0"/>
                        </a:spcAft>
                      </a:pPr>
                      <a:r>
                        <a:rPr lang="uk-UA" sz="1400" dirty="0" err="1"/>
                        <a:t>Gleich</a:t>
                      </a:r>
                      <a:r>
                        <a:rPr lang="uk-UA" sz="1400" dirty="0"/>
                        <a:t> </a:t>
                      </a:r>
                      <a:r>
                        <a:rPr lang="uk-UA" sz="1400" dirty="0" err="1"/>
                        <a:t>da</a:t>
                      </a:r>
                      <a:r>
                        <a:rPr lang="uk-UA" sz="1400" dirty="0"/>
                        <a:t> </a:t>
                      </a:r>
                      <a:r>
                        <a:rPr lang="uk-UA" sz="1400" dirty="0" err="1"/>
                        <a:t>drüben</a:t>
                      </a:r>
                      <a:r>
                        <a:rPr lang="uk-UA" sz="1400" dirty="0"/>
                        <a:t>.</a:t>
                      </a:r>
                      <a:endParaRPr lang="uk-UA" sz="1200" dirty="0">
                        <a:solidFill>
                          <a:schemeClr val="tx1"/>
                        </a:solidFill>
                        <a:latin typeface="Calibri"/>
                        <a:ea typeface="Times New Roman"/>
                        <a:cs typeface="Times New Roman"/>
                      </a:endParaRPr>
                    </a:p>
                  </a:txBody>
                  <a:tcPr marL="5745" marR="5745" marT="4309" marB="4309"/>
                </a:tc>
                <a:tc>
                  <a:txBody>
                    <a:bodyPr/>
                    <a:lstStyle/>
                    <a:p>
                      <a:pPr>
                        <a:lnSpc>
                          <a:spcPct val="150000"/>
                        </a:lnSpc>
                        <a:spcAft>
                          <a:spcPts val="0"/>
                        </a:spcAft>
                      </a:pPr>
                      <a:r>
                        <a:rPr lang="uk-UA" sz="1400"/>
                        <a:t>Right over there.</a:t>
                      </a:r>
                      <a:endParaRPr lang="uk-UA" sz="1200">
                        <a:solidFill>
                          <a:schemeClr val="tx1"/>
                        </a:solidFill>
                        <a:latin typeface="Calibri"/>
                        <a:ea typeface="Times New Roman"/>
                        <a:cs typeface="Times New Roman"/>
                      </a:endParaRPr>
                    </a:p>
                  </a:txBody>
                  <a:tcPr marL="5745" marR="5745" marT="4309" marB="4309"/>
                </a:tc>
              </a:tr>
              <a:tr h="298943">
                <a:tc>
                  <a:txBody>
                    <a:bodyPr/>
                    <a:lstStyle/>
                    <a:p>
                      <a:pPr>
                        <a:lnSpc>
                          <a:spcPct val="150000"/>
                        </a:lnSpc>
                        <a:spcAft>
                          <a:spcPts val="0"/>
                        </a:spcAft>
                      </a:pPr>
                      <a:r>
                        <a:rPr lang="de-DE" sz="1400"/>
                        <a:t>Auf der rechten/linken Seite.</a:t>
                      </a:r>
                      <a:endParaRPr lang="uk-UA" sz="1200">
                        <a:solidFill>
                          <a:schemeClr val="tx1"/>
                        </a:solidFill>
                        <a:latin typeface="Calibri"/>
                        <a:ea typeface="Times New Roman"/>
                        <a:cs typeface="Times New Roman"/>
                      </a:endParaRPr>
                    </a:p>
                  </a:txBody>
                  <a:tcPr marL="5745" marR="5745" marT="4309" marB="4309"/>
                </a:tc>
                <a:tc>
                  <a:txBody>
                    <a:bodyPr/>
                    <a:lstStyle/>
                    <a:p>
                      <a:pPr>
                        <a:lnSpc>
                          <a:spcPct val="150000"/>
                        </a:lnSpc>
                        <a:spcAft>
                          <a:spcPts val="0"/>
                        </a:spcAft>
                      </a:pPr>
                      <a:r>
                        <a:rPr lang="en-US" sz="1400"/>
                        <a:t>On the right / on the left.</a:t>
                      </a:r>
                      <a:endParaRPr lang="uk-UA" sz="1200">
                        <a:solidFill>
                          <a:schemeClr val="tx1"/>
                        </a:solidFill>
                        <a:latin typeface="Calibri"/>
                        <a:ea typeface="Times New Roman"/>
                        <a:cs typeface="Times New Roman"/>
                      </a:endParaRPr>
                    </a:p>
                  </a:txBody>
                  <a:tcPr marL="5745" marR="5745" marT="4309" marB="4309"/>
                </a:tc>
              </a:tr>
              <a:tr h="375749">
                <a:tc>
                  <a:txBody>
                    <a:bodyPr/>
                    <a:lstStyle/>
                    <a:p>
                      <a:pPr>
                        <a:lnSpc>
                          <a:spcPct val="150000"/>
                        </a:lnSpc>
                        <a:spcAft>
                          <a:spcPts val="0"/>
                        </a:spcAft>
                      </a:pPr>
                      <a:r>
                        <a:rPr lang="de-DE" sz="1400"/>
                        <a:t>Es liegt gegenüber von dem/der ________ .</a:t>
                      </a:r>
                      <a:endParaRPr lang="uk-UA" sz="1200">
                        <a:solidFill>
                          <a:schemeClr val="tx1"/>
                        </a:solidFill>
                        <a:latin typeface="Calibri"/>
                        <a:ea typeface="Times New Roman"/>
                        <a:cs typeface="Times New Roman"/>
                      </a:endParaRPr>
                    </a:p>
                  </a:txBody>
                  <a:tcPr marL="5745" marR="5745" marT="4309" marB="4309"/>
                </a:tc>
                <a:tc>
                  <a:txBody>
                    <a:bodyPr/>
                    <a:lstStyle/>
                    <a:p>
                      <a:pPr>
                        <a:lnSpc>
                          <a:spcPct val="150000"/>
                        </a:lnSpc>
                        <a:spcAft>
                          <a:spcPts val="0"/>
                        </a:spcAft>
                      </a:pPr>
                      <a:r>
                        <a:rPr lang="uk-UA" sz="1400"/>
                        <a:t>It’s across from the _____ .</a:t>
                      </a:r>
                      <a:endParaRPr lang="uk-UA" sz="1200">
                        <a:solidFill>
                          <a:schemeClr val="tx1"/>
                        </a:solidFill>
                        <a:latin typeface="Calibri"/>
                        <a:ea typeface="Times New Roman"/>
                        <a:cs typeface="Times New Roman"/>
                      </a:endParaRPr>
                    </a:p>
                  </a:txBody>
                  <a:tcPr marL="5745" marR="5745" marT="4309" marB="4309"/>
                </a:tc>
              </a:tr>
              <a:tr h="375749">
                <a:tc>
                  <a:txBody>
                    <a:bodyPr/>
                    <a:lstStyle/>
                    <a:p>
                      <a:pPr>
                        <a:lnSpc>
                          <a:spcPct val="150000"/>
                        </a:lnSpc>
                        <a:spcAft>
                          <a:spcPts val="0"/>
                        </a:spcAft>
                      </a:pPr>
                      <a:r>
                        <a:rPr lang="de-DE" sz="1400"/>
                        <a:t>Es ist gleich in der Nähe des/der ________ .</a:t>
                      </a:r>
                      <a:endParaRPr lang="uk-UA" sz="1200">
                        <a:solidFill>
                          <a:schemeClr val="tx1"/>
                        </a:solidFill>
                        <a:latin typeface="Calibri"/>
                        <a:ea typeface="Times New Roman"/>
                        <a:cs typeface="Times New Roman"/>
                      </a:endParaRPr>
                    </a:p>
                  </a:txBody>
                  <a:tcPr marL="5745" marR="5745" marT="4309" marB="4309"/>
                </a:tc>
                <a:tc>
                  <a:txBody>
                    <a:bodyPr/>
                    <a:lstStyle/>
                    <a:p>
                      <a:pPr>
                        <a:lnSpc>
                          <a:spcPct val="150000"/>
                        </a:lnSpc>
                        <a:spcAft>
                          <a:spcPts val="0"/>
                        </a:spcAft>
                      </a:pPr>
                      <a:r>
                        <a:rPr lang="uk-UA" sz="1400"/>
                        <a:t>It’s near the _____ .</a:t>
                      </a:r>
                      <a:endParaRPr lang="uk-UA" sz="1200">
                        <a:solidFill>
                          <a:schemeClr val="tx1"/>
                        </a:solidFill>
                        <a:latin typeface="Calibri"/>
                        <a:ea typeface="Times New Roman"/>
                        <a:cs typeface="Times New Roman"/>
                      </a:endParaRPr>
                    </a:p>
                  </a:txBody>
                  <a:tcPr marL="5745" marR="5745" marT="4309" marB="4309"/>
                </a:tc>
              </a:tr>
              <a:tr h="298943">
                <a:tc>
                  <a:txBody>
                    <a:bodyPr/>
                    <a:lstStyle/>
                    <a:p>
                      <a:pPr>
                        <a:lnSpc>
                          <a:spcPct val="150000"/>
                        </a:lnSpc>
                        <a:spcAft>
                          <a:spcPts val="0"/>
                        </a:spcAft>
                      </a:pPr>
                      <a:r>
                        <a:rPr lang="de-DE" sz="1400" dirty="0"/>
                        <a:t>Es ist neben dem/der ________ .</a:t>
                      </a:r>
                      <a:endParaRPr lang="uk-UA" sz="1200" dirty="0">
                        <a:solidFill>
                          <a:schemeClr val="tx1"/>
                        </a:solidFill>
                        <a:latin typeface="Calibri"/>
                        <a:ea typeface="Times New Roman"/>
                        <a:cs typeface="Times New Roman"/>
                      </a:endParaRPr>
                    </a:p>
                  </a:txBody>
                  <a:tcPr marL="5745" marR="5745" marT="4309" marB="4309"/>
                </a:tc>
                <a:tc>
                  <a:txBody>
                    <a:bodyPr/>
                    <a:lstStyle/>
                    <a:p>
                      <a:pPr>
                        <a:lnSpc>
                          <a:spcPct val="150000"/>
                        </a:lnSpc>
                        <a:spcAft>
                          <a:spcPts val="0"/>
                        </a:spcAft>
                      </a:pPr>
                      <a:r>
                        <a:rPr lang="uk-UA" sz="1400"/>
                        <a:t>It’s next to the _____ .</a:t>
                      </a:r>
                      <a:endParaRPr lang="uk-UA" sz="1200">
                        <a:solidFill>
                          <a:schemeClr val="tx1"/>
                        </a:solidFill>
                        <a:latin typeface="Calibri"/>
                        <a:ea typeface="Times New Roman"/>
                        <a:cs typeface="Times New Roman"/>
                      </a:endParaRPr>
                    </a:p>
                  </a:txBody>
                  <a:tcPr marL="5745" marR="5745" marT="4309" marB="4309"/>
                </a:tc>
              </a:tr>
              <a:tr h="375749">
                <a:tc>
                  <a:txBody>
                    <a:bodyPr/>
                    <a:lstStyle/>
                    <a:p>
                      <a:pPr>
                        <a:lnSpc>
                          <a:spcPct val="150000"/>
                        </a:lnSpc>
                        <a:spcAft>
                          <a:spcPts val="0"/>
                        </a:spcAft>
                      </a:pPr>
                      <a:r>
                        <a:rPr lang="de-DE" sz="1400"/>
                        <a:t>Es ist ungefähr ...(10).... Minuten zu Fuß / mit dem Auto.</a:t>
                      </a:r>
                      <a:endParaRPr lang="uk-UA" sz="1200">
                        <a:solidFill>
                          <a:schemeClr val="tx1"/>
                        </a:solidFill>
                        <a:latin typeface="Calibri"/>
                        <a:ea typeface="Times New Roman"/>
                        <a:cs typeface="Times New Roman"/>
                      </a:endParaRPr>
                    </a:p>
                  </a:txBody>
                  <a:tcPr marL="5745" marR="5745" marT="4309" marB="4309"/>
                </a:tc>
                <a:tc>
                  <a:txBody>
                    <a:bodyPr/>
                    <a:lstStyle/>
                    <a:p>
                      <a:pPr>
                        <a:lnSpc>
                          <a:spcPct val="150000"/>
                        </a:lnSpc>
                        <a:spcAft>
                          <a:spcPts val="0"/>
                        </a:spcAft>
                      </a:pPr>
                      <a:r>
                        <a:rPr lang="en-US" sz="1400"/>
                        <a:t>It’s about ____ minutes by foot/by car.</a:t>
                      </a:r>
                      <a:endParaRPr lang="uk-UA" sz="1200">
                        <a:solidFill>
                          <a:schemeClr val="tx1"/>
                        </a:solidFill>
                        <a:latin typeface="Calibri"/>
                        <a:ea typeface="Times New Roman"/>
                        <a:cs typeface="Times New Roman"/>
                      </a:endParaRPr>
                    </a:p>
                  </a:txBody>
                  <a:tcPr marL="5745" marR="5745" marT="4309" marB="4309"/>
                </a:tc>
              </a:tr>
              <a:tr h="375749">
                <a:tc>
                  <a:txBody>
                    <a:bodyPr/>
                    <a:lstStyle/>
                    <a:p>
                      <a:pPr>
                        <a:lnSpc>
                          <a:spcPct val="150000"/>
                        </a:lnSpc>
                        <a:spcAft>
                          <a:spcPts val="0"/>
                        </a:spcAft>
                      </a:pPr>
                      <a:r>
                        <a:rPr lang="de-DE" sz="1400"/>
                        <a:t>Gehen Sie nicht zu Fuß, es ist zu weit von hier.</a:t>
                      </a:r>
                      <a:endParaRPr lang="uk-UA" sz="1200">
                        <a:solidFill>
                          <a:schemeClr val="tx1"/>
                        </a:solidFill>
                        <a:latin typeface="Calibri"/>
                        <a:ea typeface="Times New Roman"/>
                        <a:cs typeface="Times New Roman"/>
                      </a:endParaRPr>
                    </a:p>
                  </a:txBody>
                  <a:tcPr marL="5745" marR="5745" marT="4309" marB="4309"/>
                </a:tc>
                <a:tc>
                  <a:txBody>
                    <a:bodyPr/>
                    <a:lstStyle/>
                    <a:p>
                      <a:pPr>
                        <a:lnSpc>
                          <a:spcPct val="150000"/>
                        </a:lnSpc>
                        <a:spcAft>
                          <a:spcPts val="0"/>
                        </a:spcAft>
                      </a:pPr>
                      <a:r>
                        <a:rPr lang="en-US" sz="1400"/>
                        <a:t>Don’t walk, it’s too far away.</a:t>
                      </a:r>
                      <a:endParaRPr lang="uk-UA" sz="1200">
                        <a:solidFill>
                          <a:schemeClr val="tx1"/>
                        </a:solidFill>
                        <a:latin typeface="Calibri"/>
                        <a:ea typeface="Times New Roman"/>
                        <a:cs typeface="Times New Roman"/>
                      </a:endParaRPr>
                    </a:p>
                  </a:txBody>
                  <a:tcPr marL="5745" marR="5745" marT="4309" marB="4309"/>
                </a:tc>
              </a:tr>
              <a:tr h="375749">
                <a:tc>
                  <a:txBody>
                    <a:bodyPr/>
                    <a:lstStyle/>
                    <a:p>
                      <a:pPr>
                        <a:lnSpc>
                          <a:spcPct val="150000"/>
                        </a:lnSpc>
                        <a:spcAft>
                          <a:spcPts val="0"/>
                        </a:spcAft>
                      </a:pPr>
                      <a:r>
                        <a:rPr lang="de-DE" sz="1400"/>
                        <a:t>Fahren Sie doch mit dem Taxi / mit dem Bus / mit der U-Bahn.</a:t>
                      </a:r>
                      <a:endParaRPr lang="uk-UA" sz="1200">
                        <a:solidFill>
                          <a:schemeClr val="tx1"/>
                        </a:solidFill>
                        <a:latin typeface="Calibri"/>
                        <a:ea typeface="Times New Roman"/>
                        <a:cs typeface="Times New Roman"/>
                      </a:endParaRPr>
                    </a:p>
                  </a:txBody>
                  <a:tcPr marL="5745" marR="5745" marT="4309" marB="4309"/>
                </a:tc>
                <a:tc>
                  <a:txBody>
                    <a:bodyPr/>
                    <a:lstStyle/>
                    <a:p>
                      <a:pPr>
                        <a:lnSpc>
                          <a:spcPct val="150000"/>
                        </a:lnSpc>
                        <a:spcAft>
                          <a:spcPts val="0"/>
                        </a:spcAft>
                      </a:pPr>
                      <a:r>
                        <a:rPr lang="en-US" sz="1400" dirty="0"/>
                        <a:t>Take a cab / a bus / the subway.</a:t>
                      </a:r>
                      <a:endParaRPr lang="uk-UA" sz="1200" dirty="0">
                        <a:solidFill>
                          <a:schemeClr val="tx1"/>
                        </a:solidFill>
                        <a:latin typeface="Calibri"/>
                        <a:ea typeface="Times New Roman"/>
                        <a:cs typeface="Times New Roman"/>
                      </a:endParaRPr>
                    </a:p>
                  </a:txBody>
                  <a:tcPr marL="5745" marR="5745" marT="4309" marB="4309"/>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Wie komme ich… Gehen Sie links. Gehen Sie rechts. Gehen Sie geradeaus. -  ppt video online herunterladen"/>
          <p:cNvPicPr>
            <a:picLocks noChangeAspect="1" noChangeArrowheads="1"/>
          </p:cNvPicPr>
          <p:nvPr/>
        </p:nvPicPr>
        <p:blipFill>
          <a:blip r:embed="rId2"/>
          <a:srcRect/>
          <a:stretch>
            <a:fillRect/>
          </a:stretch>
        </p:blipFill>
        <p:spPr bwMode="auto">
          <a:xfrm>
            <a:off x="-1" y="0"/>
            <a:ext cx="12191999"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Wie komme ich… Gehen Sie links. Gehen Sie rechts. Gehen Sie geradeaus. -  ppt video online herunterladen"/>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de-DE" i="1" dirty="0" smtClean="0"/>
              <a:t>Eine Reise von tausend Meilen beginnt mit einem einzigen Schritt.</a:t>
            </a:r>
            <a:endParaRPr lang="uk-UA" dirty="0"/>
          </a:p>
        </p:txBody>
      </p:sp>
      <p:sp>
        <p:nvSpPr>
          <p:cNvPr id="3" name="Подзаголовок 2"/>
          <p:cNvSpPr>
            <a:spLocks noGrp="1"/>
          </p:cNvSpPr>
          <p:nvPr>
            <p:ph type="subTitle" idx="1"/>
          </p:nvPr>
        </p:nvSpPr>
        <p:spPr/>
        <p:txBody>
          <a:bodyPr/>
          <a:lstStyle/>
          <a:p>
            <a:r>
              <a:rPr lang="de-DE" i="1" dirty="0" smtClean="0"/>
              <a:t>Lao-</a:t>
            </a:r>
            <a:r>
              <a:rPr lang="de-DE" i="1" dirty="0" err="1" smtClean="0"/>
              <a:t>tse</a:t>
            </a:r>
            <a:r>
              <a:rPr lang="de-DE" i="1" dirty="0" smtClean="0"/>
              <a:t> (4. Jahrhundert v.Chr.)</a:t>
            </a:r>
            <a:endParaRPr lang="uk-U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Wie komme ich… Gehen Sie links. Gehen Sie rechts. Gehen Sie geradeaus. -  ppt video online herunterladen"/>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Wie komme ich… Gehen Sie links. Gehen Sie rechts. Gehen Sie geradeaus. -  ppt video online herunterladen"/>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DIRECTIONS. - ppt herunterladen"/>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78573" y="1041009"/>
            <a:ext cx="2513428" cy="357166"/>
          </a:xfrm>
        </p:spPr>
        <p:txBody>
          <a:bodyPr>
            <a:normAutofit fontScale="90000"/>
          </a:bodyPr>
          <a:lstStyle/>
          <a:p>
            <a:r>
              <a:rPr lang="en-US" b="1" i="1" dirty="0" err="1" smtClean="0"/>
              <a:t>Übung</a:t>
            </a:r>
            <a:r>
              <a:rPr lang="en-US" b="1" i="1" dirty="0" smtClean="0"/>
              <a:t> 2</a:t>
            </a:r>
            <a:endParaRPr lang="uk-UA" dirty="0"/>
          </a:p>
        </p:txBody>
      </p:sp>
      <p:sp>
        <p:nvSpPr>
          <p:cNvPr id="3" name="Содержимое 2"/>
          <p:cNvSpPr>
            <a:spLocks noGrp="1"/>
          </p:cNvSpPr>
          <p:nvPr>
            <p:ph idx="1"/>
          </p:nvPr>
        </p:nvSpPr>
        <p:spPr>
          <a:xfrm>
            <a:off x="609600" y="4857761"/>
            <a:ext cx="11582400" cy="1268403"/>
          </a:xfrm>
        </p:spPr>
        <p:txBody>
          <a:bodyPr>
            <a:noAutofit/>
          </a:bodyPr>
          <a:lstStyle/>
          <a:p>
            <a:r>
              <a:rPr lang="de-DE" sz="2000" dirty="0" smtClean="0"/>
              <a:t>Mögliche Orte und Ziele:</a:t>
            </a:r>
            <a:endParaRPr lang="uk-UA" sz="2000" dirty="0" smtClean="0"/>
          </a:p>
          <a:p>
            <a:r>
              <a:rPr lang="de-DE" sz="2000" dirty="0" smtClean="0"/>
              <a:t>    die Apotheke   •   die Bäckerei   •   der Bahnhof   •   die Bank   •   das Café   •   das Hotel   •   das Kino   •   der Kiosk    </a:t>
            </a:r>
            <a:br>
              <a:rPr lang="de-DE" sz="2000" dirty="0" smtClean="0"/>
            </a:br>
            <a:r>
              <a:rPr lang="de-DE" sz="2000" dirty="0" smtClean="0"/>
              <a:t>    die Kirche   •   das Krankenhaus   •   das Museum   •   die Polizei   •   die Post   •   das Rathaus   •   das Restaurant   •   das Theater  </a:t>
            </a:r>
            <a:endParaRPr lang="uk-UA" sz="2000" dirty="0"/>
          </a:p>
        </p:txBody>
      </p:sp>
      <p:pic>
        <p:nvPicPr>
          <p:cNvPr id="4" name="Рисунок 3" descr="http://www.nthuleen.com/teach/images/mapstuda.gif"/>
          <p:cNvPicPr/>
          <p:nvPr/>
        </p:nvPicPr>
        <p:blipFill>
          <a:blip r:embed="rId2"/>
          <a:srcRect/>
          <a:stretch>
            <a:fillRect/>
          </a:stretch>
        </p:blipFill>
        <p:spPr bwMode="auto">
          <a:xfrm>
            <a:off x="666713" y="357167"/>
            <a:ext cx="8858311" cy="42434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000768"/>
            <a:ext cx="12192000" cy="857232"/>
          </a:xfrm>
        </p:spPr>
        <p:txBody>
          <a:bodyPr>
            <a:normAutofit/>
          </a:bodyPr>
          <a:lstStyle/>
          <a:p>
            <a:r>
              <a:rPr lang="de-DE" sz="2400" dirty="0" smtClean="0"/>
              <a:t>1.Sie wollen mit dem Zug nach Berlin reisen. Was machen Sie?</a:t>
            </a:r>
            <a:endParaRPr lang="uk-UA" sz="2400" dirty="0" smtClean="0"/>
          </a:p>
        </p:txBody>
      </p:sp>
      <p:pic>
        <p:nvPicPr>
          <p:cNvPr id="4" name="Рисунок 3" descr="http://www.nthuleen.com/teach/images/mapstuda.gif"/>
          <p:cNvPicPr/>
          <p:nvPr/>
        </p:nvPicPr>
        <p:blipFill>
          <a:blip r:embed="rId2"/>
          <a:srcRect/>
          <a:stretch>
            <a:fillRect/>
          </a:stretch>
        </p:blipFill>
        <p:spPr bwMode="auto">
          <a:xfrm>
            <a:off x="285710" y="214290"/>
            <a:ext cx="11620581"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000768"/>
            <a:ext cx="12192000" cy="857232"/>
          </a:xfrm>
        </p:spPr>
        <p:txBody>
          <a:bodyPr>
            <a:normAutofit/>
          </a:bodyPr>
          <a:lstStyle/>
          <a:p>
            <a:r>
              <a:rPr lang="de-DE" sz="2400" dirty="0" smtClean="0"/>
              <a:t>2.Sie brauchen jetzt Geld. Was machen Sie?</a:t>
            </a:r>
            <a:endParaRPr lang="uk-UA" sz="2400" dirty="0"/>
          </a:p>
        </p:txBody>
      </p:sp>
      <p:pic>
        <p:nvPicPr>
          <p:cNvPr id="4" name="Рисунок 3" descr="http://www.nthuleen.com/teach/images/mapstuda.gif"/>
          <p:cNvPicPr/>
          <p:nvPr/>
        </p:nvPicPr>
        <p:blipFill>
          <a:blip r:embed="rId2"/>
          <a:srcRect/>
          <a:stretch>
            <a:fillRect/>
          </a:stretch>
        </p:blipFill>
        <p:spPr bwMode="auto">
          <a:xfrm>
            <a:off x="285710" y="214290"/>
            <a:ext cx="11620581"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000768"/>
            <a:ext cx="12192000" cy="857232"/>
          </a:xfrm>
        </p:spPr>
        <p:txBody>
          <a:bodyPr>
            <a:normAutofit/>
          </a:bodyPr>
          <a:lstStyle/>
          <a:p>
            <a:r>
              <a:rPr lang="de-DE" sz="2400" dirty="0" smtClean="0"/>
              <a:t>3.Sie wollen ein Theaterstück sehen. Was machen Sie?</a:t>
            </a:r>
            <a:endParaRPr lang="uk-UA" sz="2400" dirty="0"/>
          </a:p>
        </p:txBody>
      </p:sp>
      <p:pic>
        <p:nvPicPr>
          <p:cNvPr id="4" name="Рисунок 3" descr="http://www.nthuleen.com/teach/images/mapstuda.gif"/>
          <p:cNvPicPr/>
          <p:nvPr/>
        </p:nvPicPr>
        <p:blipFill>
          <a:blip r:embed="rId2"/>
          <a:srcRect/>
          <a:stretch>
            <a:fillRect/>
          </a:stretch>
        </p:blipFill>
        <p:spPr bwMode="auto">
          <a:xfrm>
            <a:off x="285710" y="214290"/>
            <a:ext cx="11620581"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000768"/>
            <a:ext cx="12192000" cy="857232"/>
          </a:xfrm>
        </p:spPr>
        <p:txBody>
          <a:bodyPr>
            <a:normAutofit/>
          </a:bodyPr>
          <a:lstStyle/>
          <a:p>
            <a:r>
              <a:rPr lang="de-DE" sz="2400" dirty="0" smtClean="0"/>
              <a:t>4.Sie wollen mehr über die Geschichte der Stadt lernen. Was machen Sie?</a:t>
            </a:r>
            <a:endParaRPr lang="uk-UA" sz="2400" dirty="0"/>
          </a:p>
        </p:txBody>
      </p:sp>
      <p:pic>
        <p:nvPicPr>
          <p:cNvPr id="4" name="Рисунок 3" descr="http://www.nthuleen.com/teach/images/mapstuda.gif"/>
          <p:cNvPicPr/>
          <p:nvPr/>
        </p:nvPicPr>
        <p:blipFill>
          <a:blip r:embed="rId2"/>
          <a:srcRect/>
          <a:stretch>
            <a:fillRect/>
          </a:stretch>
        </p:blipFill>
        <p:spPr bwMode="auto">
          <a:xfrm>
            <a:off x="285710" y="214290"/>
            <a:ext cx="11620581"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000768"/>
            <a:ext cx="12192000" cy="857232"/>
          </a:xfrm>
        </p:spPr>
        <p:txBody>
          <a:bodyPr>
            <a:normAutofit/>
          </a:bodyPr>
          <a:lstStyle/>
          <a:p>
            <a:r>
              <a:rPr lang="de-DE" sz="2400" dirty="0" smtClean="0"/>
              <a:t>5.Sie wollen gutes deutsches Brot kaufen. Was machen Sie?</a:t>
            </a:r>
            <a:endParaRPr lang="uk-UA" sz="2400" dirty="0"/>
          </a:p>
        </p:txBody>
      </p:sp>
      <p:pic>
        <p:nvPicPr>
          <p:cNvPr id="4" name="Рисунок 3" descr="http://www.nthuleen.com/teach/images/mapstuda.gif"/>
          <p:cNvPicPr/>
          <p:nvPr/>
        </p:nvPicPr>
        <p:blipFill>
          <a:blip r:embed="rId2"/>
          <a:srcRect/>
          <a:stretch>
            <a:fillRect/>
          </a:stretch>
        </p:blipFill>
        <p:spPr bwMode="auto">
          <a:xfrm>
            <a:off x="285710" y="214290"/>
            <a:ext cx="11620581"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000768"/>
            <a:ext cx="12192000" cy="857232"/>
          </a:xfrm>
        </p:spPr>
        <p:txBody>
          <a:bodyPr>
            <a:normAutofit/>
          </a:bodyPr>
          <a:lstStyle/>
          <a:p>
            <a:r>
              <a:rPr lang="de-DE" sz="2400" dirty="0" smtClean="0"/>
              <a:t>6.Sie haben einen Finger gebrochen! Was machen Sie?</a:t>
            </a:r>
            <a:endParaRPr lang="uk-UA" sz="2400" dirty="0"/>
          </a:p>
        </p:txBody>
      </p:sp>
      <p:pic>
        <p:nvPicPr>
          <p:cNvPr id="4" name="Рисунок 3" descr="http://www.nthuleen.com/teach/images/mapstuda.gif"/>
          <p:cNvPicPr/>
          <p:nvPr/>
        </p:nvPicPr>
        <p:blipFill>
          <a:blip r:embed="rId2"/>
          <a:srcRect/>
          <a:stretch>
            <a:fillRect/>
          </a:stretch>
        </p:blipFill>
        <p:spPr bwMode="auto">
          <a:xfrm>
            <a:off x="285710" y="214290"/>
            <a:ext cx="11620581"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Was </a:t>
            </a:r>
            <a:r>
              <a:rPr lang="en-US" dirty="0" err="1" smtClean="0"/>
              <a:t>gibt</a:t>
            </a:r>
            <a:r>
              <a:rPr lang="en-US" dirty="0" smtClean="0"/>
              <a:t> </a:t>
            </a:r>
            <a:r>
              <a:rPr lang="en-US" dirty="0" err="1" smtClean="0"/>
              <a:t>es</a:t>
            </a:r>
            <a:r>
              <a:rPr lang="en-US" dirty="0" smtClean="0"/>
              <a:t> in</a:t>
            </a:r>
            <a:r>
              <a:rPr lang="uk-UA" dirty="0" smtClean="0"/>
              <a:t> </a:t>
            </a:r>
            <a:r>
              <a:rPr lang="en-US" dirty="0" err="1" smtClean="0"/>
              <a:t>der</a:t>
            </a:r>
            <a:r>
              <a:rPr lang="en-US" dirty="0" smtClean="0"/>
              <a:t> </a:t>
            </a:r>
            <a:r>
              <a:rPr lang="en-US" dirty="0" err="1" smtClean="0"/>
              <a:t>Stadt</a:t>
            </a:r>
            <a:r>
              <a:rPr lang="uk-UA" dirty="0" smtClean="0"/>
              <a:t>?</a:t>
            </a:r>
            <a:endParaRPr lang="uk-UA" dirty="0"/>
          </a:p>
        </p:txBody>
      </p:sp>
      <p:sp>
        <p:nvSpPr>
          <p:cNvPr id="3" name="Содержимое 2"/>
          <p:cNvSpPr>
            <a:spLocks noGrp="1"/>
          </p:cNvSpPr>
          <p:nvPr>
            <p:ph idx="1"/>
          </p:nvPr>
        </p:nvSpPr>
        <p:spPr>
          <a:xfrm>
            <a:off x="380960" y="1600201"/>
            <a:ext cx="11201440" cy="4525963"/>
          </a:xfrm>
        </p:spPr>
        <p:txBody>
          <a:bodyPr>
            <a:normAutofit/>
          </a:bodyPr>
          <a:lstStyle/>
          <a:p>
            <a:r>
              <a:rPr lang="pl-PL" dirty="0" smtClean="0"/>
              <a:t>In der Stadt - </a:t>
            </a:r>
            <a:r>
              <a:rPr lang="pl-PL" dirty="0" smtClean="0">
                <a:hlinkClick r:id="rId2"/>
              </a:rPr>
              <a:t>http://www.lehrerlenz.de/in_der_stadt_1.html</a:t>
            </a:r>
            <a:endParaRPr lang="pl-PL" dirty="0" smtClean="0"/>
          </a:p>
          <a:p>
            <a:r>
              <a:rPr lang="en-US" dirty="0" smtClean="0">
                <a:hlinkClick r:id="rId3"/>
              </a:rPr>
              <a:t>http://www.lehrerlenz.de/in_der_stadt_2.html</a:t>
            </a:r>
            <a:endParaRPr lang="uk-UA" dirty="0" smtClean="0"/>
          </a:p>
          <a:p>
            <a:endParaRPr lang="uk-UA" dirty="0" smtClean="0"/>
          </a:p>
          <a:p>
            <a:r>
              <a:rPr lang="pl-PL" dirty="0" smtClean="0"/>
              <a:t>Symbole</a:t>
            </a:r>
            <a:endParaRPr lang="pl-PL" u="sng" dirty="0" smtClean="0">
              <a:solidFill>
                <a:schemeClr val="tx1">
                  <a:lumMod val="95000"/>
                  <a:lumOff val="5000"/>
                </a:schemeClr>
              </a:solidFill>
              <a:hlinkClick r:id="rId4"/>
            </a:endParaRPr>
          </a:p>
          <a:p>
            <a:r>
              <a:rPr lang="pl-PL" dirty="0" smtClean="0">
                <a:hlinkClick r:id="rId4"/>
              </a:rPr>
              <a:t>http://www.lehrerlenz.de/in_der_stadt_20.html</a:t>
            </a:r>
            <a:endParaRPr lang="pl-PL" dirty="0" smtClean="0"/>
          </a:p>
          <a:p>
            <a:endParaRPr lang="pl-PL" dirty="0" smtClean="0"/>
          </a:p>
          <a:p>
            <a:endParaRPr lang="uk-U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000768"/>
            <a:ext cx="12192000" cy="857232"/>
          </a:xfrm>
        </p:spPr>
        <p:txBody>
          <a:bodyPr>
            <a:normAutofit/>
          </a:bodyPr>
          <a:lstStyle/>
          <a:p>
            <a:r>
              <a:rPr lang="de-DE" sz="2400" dirty="0" smtClean="0"/>
              <a:t>7.Sie möchten den Bürgermeister (=</a:t>
            </a:r>
            <a:r>
              <a:rPr lang="de-DE" sz="2400" dirty="0" err="1" smtClean="0"/>
              <a:t>mayor</a:t>
            </a:r>
            <a:r>
              <a:rPr lang="de-DE" sz="2400" dirty="0" smtClean="0"/>
              <a:t>) treffen. Was machen Sie?</a:t>
            </a:r>
            <a:endParaRPr lang="uk-UA" sz="2400" dirty="0"/>
          </a:p>
        </p:txBody>
      </p:sp>
      <p:pic>
        <p:nvPicPr>
          <p:cNvPr id="4" name="Рисунок 3" descr="http://www.nthuleen.com/teach/images/mapstuda.gif"/>
          <p:cNvPicPr/>
          <p:nvPr/>
        </p:nvPicPr>
        <p:blipFill>
          <a:blip r:embed="rId2"/>
          <a:srcRect/>
          <a:stretch>
            <a:fillRect/>
          </a:stretch>
        </p:blipFill>
        <p:spPr bwMode="auto">
          <a:xfrm>
            <a:off x="285710" y="214290"/>
            <a:ext cx="11620581"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000768"/>
            <a:ext cx="12192000" cy="857232"/>
          </a:xfrm>
        </p:spPr>
        <p:txBody>
          <a:bodyPr>
            <a:normAutofit/>
          </a:bodyPr>
          <a:lstStyle/>
          <a:p>
            <a:r>
              <a:rPr lang="de-DE" sz="2400" dirty="0" smtClean="0"/>
              <a:t>8.Sie wollen eine lokale Zeitung kaufen. Was machen Sie?</a:t>
            </a:r>
            <a:endParaRPr lang="uk-UA" sz="2400" dirty="0"/>
          </a:p>
        </p:txBody>
      </p:sp>
      <p:pic>
        <p:nvPicPr>
          <p:cNvPr id="4" name="Рисунок 3" descr="http://www.nthuleen.com/teach/images/mapstuda.gif"/>
          <p:cNvPicPr/>
          <p:nvPr/>
        </p:nvPicPr>
        <p:blipFill>
          <a:blip r:embed="rId2"/>
          <a:srcRect/>
          <a:stretch>
            <a:fillRect/>
          </a:stretch>
        </p:blipFill>
        <p:spPr bwMode="auto">
          <a:xfrm>
            <a:off x="285710" y="214290"/>
            <a:ext cx="11620581"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0"/>
            <a:ext cx="10972800" cy="439718"/>
          </a:xfrm>
        </p:spPr>
        <p:txBody>
          <a:bodyPr>
            <a:normAutofit fontScale="90000"/>
          </a:bodyPr>
          <a:lstStyle/>
          <a:p>
            <a:r>
              <a:rPr lang="en-US" b="1" i="1" dirty="0" err="1" smtClean="0"/>
              <a:t>Übung</a:t>
            </a:r>
            <a:r>
              <a:rPr lang="en-US" b="1" i="1" dirty="0" smtClean="0"/>
              <a:t> 3. </a:t>
            </a:r>
            <a:r>
              <a:rPr lang="en-US" b="1" i="1" dirty="0" err="1" smtClean="0"/>
              <a:t>Anweisungen</a:t>
            </a:r>
            <a:r>
              <a:rPr lang="en-US" b="1" i="1" dirty="0" smtClean="0"/>
              <a:t> </a:t>
            </a:r>
            <a:r>
              <a:rPr lang="en-US" b="1" i="1" dirty="0" err="1" smtClean="0"/>
              <a:t>geben</a:t>
            </a:r>
            <a:endParaRPr lang="uk-UA" dirty="0"/>
          </a:p>
        </p:txBody>
      </p:sp>
      <p:sp>
        <p:nvSpPr>
          <p:cNvPr id="3" name="Содержимое 2"/>
          <p:cNvSpPr>
            <a:spLocks noGrp="1"/>
          </p:cNvSpPr>
          <p:nvPr>
            <p:ph idx="1"/>
          </p:nvPr>
        </p:nvSpPr>
        <p:spPr>
          <a:xfrm>
            <a:off x="285709" y="5143512"/>
            <a:ext cx="11906291" cy="1714488"/>
          </a:xfrm>
        </p:spPr>
        <p:txBody>
          <a:bodyPr>
            <a:normAutofit fontScale="92500" lnSpcReduction="20000"/>
          </a:bodyPr>
          <a:lstStyle/>
          <a:p>
            <a:pPr>
              <a:buNone/>
            </a:pPr>
            <a:r>
              <a:rPr lang="de-DE" dirty="0" smtClean="0"/>
              <a:t>Sie stehen auf dem Markt. </a:t>
            </a:r>
          </a:p>
          <a:p>
            <a:pPr>
              <a:buNone/>
            </a:pPr>
            <a:r>
              <a:rPr lang="de-DE" dirty="0" smtClean="0"/>
              <a:t>Gehen Sie die Bismarckstraße entlang bis zur Schillerstraße. </a:t>
            </a:r>
          </a:p>
          <a:p>
            <a:pPr>
              <a:buNone/>
            </a:pPr>
            <a:r>
              <a:rPr lang="de-DE" dirty="0" smtClean="0"/>
              <a:t>Dort biegen Sie rechts ab.</a:t>
            </a:r>
          </a:p>
          <a:p>
            <a:pPr>
              <a:buNone/>
            </a:pPr>
            <a:r>
              <a:rPr lang="de-DE" dirty="0" smtClean="0"/>
              <a:t> Auf der linken Seite sehen Sie _____________________________.</a:t>
            </a:r>
            <a:endParaRPr lang="uk-UA" dirty="0" smtClean="0"/>
          </a:p>
        </p:txBody>
      </p:sp>
      <p:pic>
        <p:nvPicPr>
          <p:cNvPr id="4" name="Рисунок 3" descr="http://www.nthuleen.com/teach/images/stadtplan2.gif"/>
          <p:cNvPicPr/>
          <p:nvPr/>
        </p:nvPicPr>
        <p:blipFill>
          <a:blip r:embed="rId2"/>
          <a:srcRect/>
          <a:stretch>
            <a:fillRect/>
          </a:stretch>
        </p:blipFill>
        <p:spPr bwMode="auto">
          <a:xfrm>
            <a:off x="666712" y="500042"/>
            <a:ext cx="10763325"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0"/>
            <a:ext cx="10972800" cy="439718"/>
          </a:xfrm>
        </p:spPr>
        <p:txBody>
          <a:bodyPr>
            <a:normAutofit fontScale="90000"/>
          </a:bodyPr>
          <a:lstStyle/>
          <a:p>
            <a:r>
              <a:rPr lang="en-US" b="1" i="1" dirty="0" err="1" smtClean="0"/>
              <a:t>Übung</a:t>
            </a:r>
            <a:r>
              <a:rPr lang="en-US" b="1" i="1" dirty="0" smtClean="0"/>
              <a:t> 3. </a:t>
            </a:r>
            <a:r>
              <a:rPr lang="en-US" b="1" i="1" dirty="0" err="1" smtClean="0"/>
              <a:t>Anweisungen</a:t>
            </a:r>
            <a:r>
              <a:rPr lang="en-US" b="1" i="1" dirty="0" smtClean="0"/>
              <a:t> </a:t>
            </a:r>
            <a:r>
              <a:rPr lang="en-US" b="1" i="1" dirty="0" err="1" smtClean="0"/>
              <a:t>geben</a:t>
            </a:r>
            <a:endParaRPr lang="uk-UA" dirty="0"/>
          </a:p>
        </p:txBody>
      </p:sp>
      <p:sp>
        <p:nvSpPr>
          <p:cNvPr id="3" name="Содержимое 2"/>
          <p:cNvSpPr>
            <a:spLocks noGrp="1"/>
          </p:cNvSpPr>
          <p:nvPr>
            <p:ph idx="1"/>
          </p:nvPr>
        </p:nvSpPr>
        <p:spPr>
          <a:xfrm>
            <a:off x="285709" y="5143512"/>
            <a:ext cx="11906291" cy="1714488"/>
          </a:xfrm>
        </p:spPr>
        <p:txBody>
          <a:bodyPr>
            <a:normAutofit/>
          </a:bodyPr>
          <a:lstStyle/>
          <a:p>
            <a:pPr>
              <a:buNone/>
            </a:pPr>
            <a:r>
              <a:rPr lang="de-DE" dirty="0" smtClean="0"/>
              <a:t>Sie stehen vor dem Theater. Gehen Sie in die Fußgängerzone, und dann links bis zu der nächsten Kreuzung. Biegen Sie in die Beethovenstraße links ab, und gehen Sie bis zum Ende der Straße. </a:t>
            </a:r>
            <a:r>
              <a:rPr lang="uk-UA" dirty="0" err="1" smtClean="0"/>
              <a:t>Dort</a:t>
            </a:r>
            <a:r>
              <a:rPr lang="uk-UA" dirty="0" smtClean="0"/>
              <a:t> </a:t>
            </a:r>
            <a:r>
              <a:rPr lang="uk-UA" dirty="0" err="1" smtClean="0"/>
              <a:t>auf</a:t>
            </a:r>
            <a:r>
              <a:rPr lang="uk-UA" dirty="0" smtClean="0"/>
              <a:t> </a:t>
            </a:r>
            <a:r>
              <a:rPr lang="uk-UA" dirty="0" err="1" smtClean="0"/>
              <a:t>der</a:t>
            </a:r>
            <a:r>
              <a:rPr lang="uk-UA" dirty="0" smtClean="0"/>
              <a:t> </a:t>
            </a:r>
            <a:r>
              <a:rPr lang="uk-UA" dirty="0" err="1" smtClean="0"/>
              <a:t>linken</a:t>
            </a:r>
            <a:r>
              <a:rPr lang="uk-UA" dirty="0" smtClean="0"/>
              <a:t> </a:t>
            </a:r>
            <a:r>
              <a:rPr lang="uk-UA" dirty="0" err="1" smtClean="0"/>
              <a:t>Seite</a:t>
            </a:r>
            <a:r>
              <a:rPr lang="uk-UA" dirty="0" smtClean="0"/>
              <a:t> </a:t>
            </a:r>
            <a:r>
              <a:rPr lang="uk-UA" dirty="0" err="1" smtClean="0"/>
              <a:t>sehen</a:t>
            </a:r>
            <a:r>
              <a:rPr lang="uk-UA" dirty="0" smtClean="0"/>
              <a:t> </a:t>
            </a:r>
            <a:r>
              <a:rPr lang="uk-UA" dirty="0" err="1" smtClean="0"/>
              <a:t>Sie</a:t>
            </a:r>
            <a:r>
              <a:rPr lang="uk-UA" dirty="0" smtClean="0"/>
              <a:t> ______________________________.</a:t>
            </a:r>
          </a:p>
        </p:txBody>
      </p:sp>
      <p:pic>
        <p:nvPicPr>
          <p:cNvPr id="4" name="Рисунок 3" descr="http://www.nthuleen.com/teach/images/stadtplan2.gif"/>
          <p:cNvPicPr/>
          <p:nvPr/>
        </p:nvPicPr>
        <p:blipFill>
          <a:blip r:embed="rId2"/>
          <a:srcRect/>
          <a:stretch>
            <a:fillRect/>
          </a:stretch>
        </p:blipFill>
        <p:spPr bwMode="auto">
          <a:xfrm>
            <a:off x="666712" y="500042"/>
            <a:ext cx="10763325"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0"/>
            <a:ext cx="10972800" cy="439718"/>
          </a:xfrm>
        </p:spPr>
        <p:txBody>
          <a:bodyPr>
            <a:normAutofit fontScale="90000"/>
          </a:bodyPr>
          <a:lstStyle/>
          <a:p>
            <a:r>
              <a:rPr lang="en-US" b="1" i="1" dirty="0" err="1" smtClean="0"/>
              <a:t>Übung</a:t>
            </a:r>
            <a:r>
              <a:rPr lang="en-US" b="1" i="1" dirty="0" smtClean="0"/>
              <a:t> 3. </a:t>
            </a:r>
            <a:r>
              <a:rPr lang="en-US" b="1" i="1" dirty="0" err="1" smtClean="0"/>
              <a:t>Anweisungen</a:t>
            </a:r>
            <a:r>
              <a:rPr lang="en-US" b="1" i="1" dirty="0" smtClean="0"/>
              <a:t> </a:t>
            </a:r>
            <a:r>
              <a:rPr lang="en-US" b="1" i="1" dirty="0" err="1" smtClean="0"/>
              <a:t>geben</a:t>
            </a:r>
            <a:endParaRPr lang="uk-UA" dirty="0"/>
          </a:p>
        </p:txBody>
      </p:sp>
      <p:sp>
        <p:nvSpPr>
          <p:cNvPr id="3" name="Содержимое 2"/>
          <p:cNvSpPr>
            <a:spLocks noGrp="1"/>
          </p:cNvSpPr>
          <p:nvPr>
            <p:ph idx="1"/>
          </p:nvPr>
        </p:nvSpPr>
        <p:spPr>
          <a:xfrm>
            <a:off x="285709" y="5143512"/>
            <a:ext cx="11906291" cy="1714488"/>
          </a:xfrm>
        </p:spPr>
        <p:txBody>
          <a:bodyPr>
            <a:normAutofit/>
          </a:bodyPr>
          <a:lstStyle/>
          <a:p>
            <a:pPr>
              <a:buNone/>
            </a:pPr>
            <a:r>
              <a:rPr lang="de-DE" dirty="0" smtClean="0"/>
              <a:t>Sie stehen vor dem Hotel. Gehen Sie rechts bis die Fußgängerzone, und dann links bis zum Markt. Am Marktplatz biegen Sie rechts ab. Auf der linken Seite neben einem Baum sehen Sie _________________________________.</a:t>
            </a:r>
            <a:endParaRPr lang="uk-UA" dirty="0" smtClean="0"/>
          </a:p>
        </p:txBody>
      </p:sp>
      <p:pic>
        <p:nvPicPr>
          <p:cNvPr id="4" name="Рисунок 3" descr="http://www.nthuleen.com/teach/images/stadtplan2.gif"/>
          <p:cNvPicPr/>
          <p:nvPr/>
        </p:nvPicPr>
        <p:blipFill>
          <a:blip r:embed="rId2"/>
          <a:srcRect/>
          <a:stretch>
            <a:fillRect/>
          </a:stretch>
        </p:blipFill>
        <p:spPr bwMode="auto">
          <a:xfrm>
            <a:off x="666712" y="500042"/>
            <a:ext cx="10763325"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0"/>
            <a:ext cx="10972800" cy="439718"/>
          </a:xfrm>
        </p:spPr>
        <p:txBody>
          <a:bodyPr>
            <a:normAutofit fontScale="90000"/>
          </a:bodyPr>
          <a:lstStyle/>
          <a:p>
            <a:r>
              <a:rPr lang="en-US" b="1" i="1" dirty="0" err="1" smtClean="0"/>
              <a:t>Übung</a:t>
            </a:r>
            <a:r>
              <a:rPr lang="en-US" b="1" i="1" dirty="0" smtClean="0"/>
              <a:t> 3. </a:t>
            </a:r>
            <a:r>
              <a:rPr lang="en-US" b="1" i="1" dirty="0" err="1" smtClean="0"/>
              <a:t>Anweisungen</a:t>
            </a:r>
            <a:r>
              <a:rPr lang="en-US" b="1" i="1" dirty="0" smtClean="0"/>
              <a:t> </a:t>
            </a:r>
            <a:r>
              <a:rPr lang="en-US" b="1" i="1" dirty="0" err="1" smtClean="0"/>
              <a:t>geben</a:t>
            </a:r>
            <a:endParaRPr lang="uk-UA" dirty="0"/>
          </a:p>
        </p:txBody>
      </p:sp>
      <p:sp>
        <p:nvSpPr>
          <p:cNvPr id="3" name="Содержимое 2"/>
          <p:cNvSpPr>
            <a:spLocks noGrp="1"/>
          </p:cNvSpPr>
          <p:nvPr>
            <p:ph idx="1"/>
          </p:nvPr>
        </p:nvSpPr>
        <p:spPr>
          <a:xfrm>
            <a:off x="285709" y="5143512"/>
            <a:ext cx="11906291" cy="1714488"/>
          </a:xfrm>
        </p:spPr>
        <p:txBody>
          <a:bodyPr>
            <a:normAutofit/>
          </a:bodyPr>
          <a:lstStyle/>
          <a:p>
            <a:pPr>
              <a:buNone/>
            </a:pPr>
            <a:r>
              <a:rPr lang="de-DE" dirty="0" smtClean="0"/>
              <a:t>Sie stehen am Campingplatz. Gehen Sie in die Bismarckstraße, überqueren Sie den Markt, und gehen Sie die Straße entlang bis zur Beethovenstraße. In die Beethovenstraße biegen Sie rechts ab. Das zweite Gebäude (=</a:t>
            </a:r>
            <a:r>
              <a:rPr lang="de-DE" dirty="0" err="1" smtClean="0"/>
              <a:t>building</a:t>
            </a:r>
            <a:r>
              <a:rPr lang="de-DE" dirty="0" smtClean="0"/>
              <a:t>) auf der rechten Seite ist ______________________________.</a:t>
            </a:r>
            <a:endParaRPr lang="uk-UA" dirty="0" smtClean="0"/>
          </a:p>
        </p:txBody>
      </p:sp>
      <p:pic>
        <p:nvPicPr>
          <p:cNvPr id="4" name="Рисунок 3" descr="http://www.nthuleen.com/teach/images/stadtplan2.gif"/>
          <p:cNvPicPr/>
          <p:nvPr/>
        </p:nvPicPr>
        <p:blipFill>
          <a:blip r:embed="rId2"/>
          <a:srcRect/>
          <a:stretch>
            <a:fillRect/>
          </a:stretch>
        </p:blipFill>
        <p:spPr bwMode="auto">
          <a:xfrm>
            <a:off x="666712" y="500042"/>
            <a:ext cx="10763325"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5046" y="365125"/>
            <a:ext cx="6766560" cy="493857"/>
          </a:xfrm>
        </p:spPr>
        <p:txBody>
          <a:bodyPr>
            <a:normAutofit fontScale="90000"/>
          </a:bodyPr>
          <a:lstStyle/>
          <a:p>
            <a:r>
              <a:rPr lang="de-DE" b="1" i="1" dirty="0" smtClean="0"/>
              <a:t>Frage nach dem Weg und antworte!</a:t>
            </a:r>
            <a:endParaRPr lang="uk-UA" dirty="0"/>
          </a:p>
        </p:txBody>
      </p:sp>
      <p:sp>
        <p:nvSpPr>
          <p:cNvPr id="3" name="Содержимое 2"/>
          <p:cNvSpPr>
            <a:spLocks noGrp="1"/>
          </p:cNvSpPr>
          <p:nvPr>
            <p:ph idx="1"/>
          </p:nvPr>
        </p:nvSpPr>
        <p:spPr>
          <a:xfrm>
            <a:off x="5458265" y="984738"/>
            <a:ext cx="5895535" cy="5873262"/>
          </a:xfrm>
        </p:spPr>
        <p:txBody>
          <a:bodyPr>
            <a:normAutofit fontScale="62500" lnSpcReduction="20000"/>
          </a:bodyPr>
          <a:lstStyle/>
          <a:p>
            <a:pPr lvl="0"/>
            <a:r>
              <a:rPr lang="de-DE" dirty="0" smtClean="0"/>
              <a:t>Du bist auf dem Spielplatz und suchst eine Apotheke.</a:t>
            </a:r>
            <a:endParaRPr lang="uk-UA" dirty="0" smtClean="0"/>
          </a:p>
          <a:p>
            <a:r>
              <a:rPr lang="de-DE" dirty="0" smtClean="0"/>
              <a:t>Frage:______________________________________________________________________</a:t>
            </a:r>
            <a:endParaRPr lang="uk-UA" dirty="0" smtClean="0"/>
          </a:p>
          <a:p>
            <a:r>
              <a:rPr lang="de-DE" dirty="0" smtClean="0"/>
              <a:t>Antwort:_______________________________________________________________________________________________________________________________________________</a:t>
            </a:r>
            <a:endParaRPr lang="uk-UA" dirty="0" smtClean="0"/>
          </a:p>
          <a:p>
            <a:pPr lvl="0"/>
            <a:r>
              <a:rPr lang="de-DE" dirty="0" smtClean="0"/>
              <a:t>Du bist vor der Polizeistation und suchst einen Club zum Tanzen.</a:t>
            </a:r>
            <a:endParaRPr lang="uk-UA" dirty="0" smtClean="0"/>
          </a:p>
          <a:p>
            <a:r>
              <a:rPr lang="de-DE" dirty="0" smtClean="0"/>
              <a:t>Frage:______________________________________________________________________</a:t>
            </a:r>
            <a:endParaRPr lang="uk-UA" dirty="0" smtClean="0"/>
          </a:p>
          <a:p>
            <a:r>
              <a:rPr lang="de-DE" dirty="0" smtClean="0"/>
              <a:t>Antwort:_______________________________________________________________________________________________________________________________________________</a:t>
            </a:r>
            <a:endParaRPr lang="uk-UA" dirty="0" smtClean="0"/>
          </a:p>
          <a:p>
            <a:pPr lvl="0"/>
            <a:r>
              <a:rPr lang="de-DE" dirty="0" smtClean="0"/>
              <a:t>Du bist auf dem Markt und suchst einen Geldautomaten (ATM).</a:t>
            </a:r>
            <a:endParaRPr lang="uk-UA" dirty="0" smtClean="0"/>
          </a:p>
          <a:p>
            <a:r>
              <a:rPr lang="de-DE" dirty="0" smtClean="0"/>
              <a:t>Frage:______________________________________________________________________Antwort:_______________________________________________________________________________________________________________________________________________</a:t>
            </a:r>
            <a:endParaRPr lang="uk-UA" dirty="0"/>
          </a:p>
        </p:txBody>
      </p:sp>
      <p:pic>
        <p:nvPicPr>
          <p:cNvPr id="31746" name="Picture 2"/>
          <p:cNvPicPr>
            <a:picLocks noChangeAspect="1" noChangeArrowheads="1"/>
          </p:cNvPicPr>
          <p:nvPr/>
        </p:nvPicPr>
        <p:blipFill>
          <a:blip r:embed="rId2"/>
          <a:srcRect/>
          <a:stretch>
            <a:fillRect/>
          </a:stretch>
        </p:blipFill>
        <p:spPr bwMode="auto">
          <a:xfrm>
            <a:off x="-1" y="0"/>
            <a:ext cx="5105553" cy="68580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5046" y="365125"/>
            <a:ext cx="6766560" cy="493857"/>
          </a:xfrm>
        </p:spPr>
        <p:txBody>
          <a:bodyPr>
            <a:normAutofit fontScale="90000"/>
          </a:bodyPr>
          <a:lstStyle/>
          <a:p>
            <a:r>
              <a:rPr lang="de-DE" b="1" i="1" dirty="0" smtClean="0"/>
              <a:t>Frage nach dem Weg und antworte!</a:t>
            </a:r>
            <a:endParaRPr lang="uk-UA" dirty="0"/>
          </a:p>
        </p:txBody>
      </p:sp>
      <p:sp>
        <p:nvSpPr>
          <p:cNvPr id="3" name="Содержимое 2"/>
          <p:cNvSpPr>
            <a:spLocks noGrp="1"/>
          </p:cNvSpPr>
          <p:nvPr>
            <p:ph idx="1"/>
          </p:nvPr>
        </p:nvSpPr>
        <p:spPr>
          <a:xfrm>
            <a:off x="5458265" y="984738"/>
            <a:ext cx="5895535" cy="5192225"/>
          </a:xfrm>
        </p:spPr>
        <p:txBody>
          <a:bodyPr>
            <a:normAutofit fontScale="77500" lnSpcReduction="20000"/>
          </a:bodyPr>
          <a:lstStyle/>
          <a:p>
            <a:pPr lvl="0"/>
            <a:r>
              <a:rPr lang="de-DE" dirty="0" smtClean="0"/>
              <a:t>Du bist am Bahnhof und möchtest ins Stadion zu einem Fußballspiel.</a:t>
            </a:r>
            <a:endParaRPr lang="uk-UA" dirty="0" smtClean="0"/>
          </a:p>
          <a:p>
            <a:r>
              <a:rPr lang="de-DE" dirty="0" smtClean="0"/>
              <a:t>Frage:______________________________________________________________________</a:t>
            </a:r>
            <a:endParaRPr lang="uk-UA" dirty="0" smtClean="0"/>
          </a:p>
          <a:p>
            <a:r>
              <a:rPr lang="de-DE" dirty="0" smtClean="0"/>
              <a:t>Antwort: ____________________________________________________________________</a:t>
            </a:r>
            <a:endParaRPr lang="uk-UA" dirty="0" smtClean="0"/>
          </a:p>
          <a:p>
            <a:r>
              <a:rPr lang="de-DE" dirty="0" smtClean="0"/>
              <a:t>___________________________________________________________________________</a:t>
            </a:r>
            <a:endParaRPr lang="uk-UA" dirty="0" smtClean="0"/>
          </a:p>
          <a:p>
            <a:pPr lvl="0"/>
            <a:r>
              <a:rPr lang="de-DE" dirty="0" smtClean="0"/>
              <a:t>Nach dem Fußballspiel möchtest du in einem Cafe einen Kaffee trinken.</a:t>
            </a:r>
            <a:endParaRPr lang="uk-UA" dirty="0" smtClean="0"/>
          </a:p>
          <a:p>
            <a:r>
              <a:rPr lang="de-DE" dirty="0" smtClean="0"/>
              <a:t>Frage:______________________________________________________________________</a:t>
            </a:r>
            <a:endParaRPr lang="uk-UA" dirty="0" smtClean="0"/>
          </a:p>
          <a:p>
            <a:r>
              <a:rPr lang="de-DE" dirty="0" smtClean="0"/>
              <a:t>Antwort:_______________________________________________________________________________________________________________________________________________</a:t>
            </a:r>
            <a:endParaRPr lang="uk-UA" dirty="0"/>
          </a:p>
        </p:txBody>
      </p:sp>
      <p:pic>
        <p:nvPicPr>
          <p:cNvPr id="31746" name="Picture 2"/>
          <p:cNvPicPr>
            <a:picLocks noChangeAspect="1" noChangeArrowheads="1"/>
          </p:cNvPicPr>
          <p:nvPr/>
        </p:nvPicPr>
        <p:blipFill>
          <a:blip r:embed="rId2"/>
          <a:srcRect/>
          <a:stretch>
            <a:fillRect/>
          </a:stretch>
        </p:blipFill>
        <p:spPr bwMode="auto">
          <a:xfrm>
            <a:off x="-1" y="0"/>
            <a:ext cx="5105553" cy="68580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b="1" u="sng" dirty="0" smtClean="0"/>
              <a:t>Situation: Borys </a:t>
            </a:r>
            <a:r>
              <a:rPr lang="en-US" b="1" u="sng" dirty="0" smtClean="0"/>
              <a:t> </a:t>
            </a:r>
            <a:r>
              <a:rPr lang="hu-HU" b="1" u="sng" dirty="0" smtClean="0"/>
              <a:t>steht  </a:t>
            </a:r>
            <a:r>
              <a:rPr lang="hu-HU" b="1" u="sng" dirty="0" smtClean="0"/>
              <a:t>vor  dem Hotel, sein   Handy   ist    kaputt</a:t>
            </a:r>
            <a:endParaRPr lang="uk-UA" dirty="0"/>
          </a:p>
        </p:txBody>
      </p:sp>
      <p:sp>
        <p:nvSpPr>
          <p:cNvPr id="3" name="Содержимое 2"/>
          <p:cNvSpPr>
            <a:spLocks noGrp="1"/>
          </p:cNvSpPr>
          <p:nvPr>
            <p:ph idx="1"/>
          </p:nvPr>
        </p:nvSpPr>
        <p:spPr/>
        <p:txBody>
          <a:bodyPr>
            <a:normAutofit/>
          </a:bodyPr>
          <a:lstStyle/>
          <a:p>
            <a:r>
              <a:rPr lang="hu-HU" b="1" dirty="0" smtClean="0"/>
              <a:t>Borys:</a:t>
            </a:r>
            <a:r>
              <a:rPr lang="hu-HU" dirty="0" smtClean="0"/>
              <a:t>Entschuldigung! Können  Sie  mir  bitte  helfen? Ich möchte zum Handygeschäft gehen.</a:t>
            </a:r>
            <a:endParaRPr lang="uk-UA" dirty="0" smtClean="0"/>
          </a:p>
          <a:p>
            <a:pPr lvl="0"/>
            <a:r>
              <a:rPr lang="hu-HU" b="1" dirty="0" smtClean="0"/>
              <a:t> Ja natürich. Ich helfe Ihnen. Es ist neben der Schule. Es ist in der Nähe, Sie können zu Fuß gehen. Zuerst gehen Sie nach link bis zur Kreuzung. Dann gehen Sie über die Hauptstraße neben dem Park, überqueren Sie die Straße, gehen Sie rechts, dann die </a:t>
            </a:r>
            <a:r>
              <a:rPr lang="hu-HU" b="1" dirty="0" smtClean="0"/>
              <a:t>zweite </a:t>
            </a:r>
            <a:r>
              <a:rPr lang="hu-HU" b="1" dirty="0" smtClean="0"/>
              <a:t>Straße links. Dort ist das Handyladen.</a:t>
            </a:r>
            <a:endParaRPr lang="uk-UA" dirty="0" smtClean="0"/>
          </a:p>
          <a:p>
            <a:r>
              <a:rPr lang="hu-HU" b="1" dirty="0" smtClean="0"/>
              <a:t>Borys:</a:t>
            </a:r>
            <a:r>
              <a:rPr lang="de-DE" dirty="0" smtClean="0"/>
              <a:t>Danke schön für die </a:t>
            </a:r>
            <a:r>
              <a:rPr lang="de-DE" dirty="0" smtClean="0"/>
              <a:t>Auskunft</a:t>
            </a:r>
            <a:r>
              <a:rPr lang="uk-UA" dirty="0" smtClean="0"/>
              <a:t>!</a:t>
            </a:r>
            <a:endParaRPr lang="uk-UA" dirty="0" smtClean="0"/>
          </a:p>
          <a:p>
            <a:pPr lvl="0"/>
            <a:r>
              <a:rPr lang="hu-HU" b="1" dirty="0" smtClean="0"/>
              <a:t>Bitte! Auf Wiedersehen</a:t>
            </a:r>
            <a:endParaRPr lang="uk-UA" dirty="0" smtClean="0"/>
          </a:p>
          <a:p>
            <a:endParaRPr lang="uk-U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4132" y="196313"/>
            <a:ext cx="10515600" cy="971306"/>
          </a:xfrm>
        </p:spPr>
        <p:txBody>
          <a:bodyPr>
            <a:normAutofit fontScale="90000"/>
          </a:bodyPr>
          <a:lstStyle/>
          <a:p>
            <a:r>
              <a:rPr lang="hu-HU" b="1" u="sng" dirty="0" smtClean="0"/>
              <a:t>Geben Sie Wegbeschreibung! Auf welchen Wegen soll  Borys gehen?</a:t>
            </a:r>
            <a:endParaRPr lang="uk-UA" dirty="0"/>
          </a:p>
        </p:txBody>
      </p:sp>
      <p:sp>
        <p:nvSpPr>
          <p:cNvPr id="3" name="Содержимое 2"/>
          <p:cNvSpPr>
            <a:spLocks noGrp="1"/>
          </p:cNvSpPr>
          <p:nvPr>
            <p:ph idx="1"/>
          </p:nvPr>
        </p:nvSpPr>
        <p:spPr>
          <a:xfrm>
            <a:off x="7751298" y="1825625"/>
            <a:ext cx="3602502" cy="4351338"/>
          </a:xfrm>
        </p:spPr>
        <p:txBody>
          <a:bodyPr>
            <a:normAutofit fontScale="70000" lnSpcReduction="20000"/>
          </a:bodyPr>
          <a:lstStyle/>
          <a:p>
            <a:pPr lvl="0"/>
            <a:r>
              <a:rPr lang="pl-PL" dirty="0" smtClean="0"/>
              <a:t>Max</a:t>
            </a:r>
            <a:r>
              <a:rPr lang="hu-HU" dirty="0" smtClean="0"/>
              <a:t> hat Kopfschmerzen. Er hat ein Medikament in der Apotheke gekauft. Er möchte jetzt ins Museum gehen.</a:t>
            </a:r>
            <a:endParaRPr lang="uk-UA" dirty="0" smtClean="0"/>
          </a:p>
          <a:p>
            <a:pPr lvl="0"/>
            <a:r>
              <a:rPr lang="hu-HU" dirty="0" smtClean="0"/>
              <a:t>Nachdem Museum möchte  Max er einen Kaffee trinken. Im Café Florida gibt es sehr viele Kaffeespezialitäten. </a:t>
            </a:r>
            <a:endParaRPr lang="uk-UA" dirty="0" smtClean="0"/>
          </a:p>
          <a:p>
            <a:pPr lvl="0"/>
            <a:r>
              <a:rPr lang="hu-HU" dirty="0" smtClean="0"/>
              <a:t>Max is</a:t>
            </a:r>
            <a:r>
              <a:rPr lang="en-US" dirty="0" smtClean="0"/>
              <a:t> </a:t>
            </a:r>
            <a:r>
              <a:rPr lang="hu-HU" dirty="0" smtClean="0"/>
              <a:t>theute noch in der Stadt. Nach dem Kaffee möchte er einen Film im Kino anschauen.</a:t>
            </a:r>
            <a:endParaRPr lang="uk-UA" dirty="0" smtClean="0"/>
          </a:p>
          <a:p>
            <a:pPr lvl="0"/>
            <a:r>
              <a:rPr lang="hu-HU" dirty="0" smtClean="0"/>
              <a:t>Am Morgen, nach dem Frühstück muss Max zum Bahnhof gehen. </a:t>
            </a:r>
            <a:endParaRPr lang="uk-UA" dirty="0" smtClean="0"/>
          </a:p>
          <a:p>
            <a:endParaRPr lang="uk-UA" dirty="0"/>
          </a:p>
        </p:txBody>
      </p:sp>
      <p:pic>
        <p:nvPicPr>
          <p:cNvPr id="4" name="Kép 1"/>
          <p:cNvPicPr/>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444305" y="1247384"/>
            <a:ext cx="5760720" cy="42506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31768" y="365125"/>
            <a:ext cx="3822032" cy="886159"/>
          </a:xfrm>
        </p:spPr>
        <p:txBody>
          <a:bodyPr>
            <a:normAutofit fontScale="90000"/>
          </a:bodyPr>
          <a:lstStyle/>
          <a:p>
            <a:r>
              <a:rPr lang="de-DE" b="1" dirty="0" smtClean="0"/>
              <a:t>Was machst du wo?</a:t>
            </a:r>
            <a:endParaRPr lang="uk-UA" dirty="0"/>
          </a:p>
        </p:txBody>
      </p:sp>
      <p:sp>
        <p:nvSpPr>
          <p:cNvPr id="3" name="Содержимое 2"/>
          <p:cNvSpPr>
            <a:spLocks noGrp="1"/>
          </p:cNvSpPr>
          <p:nvPr>
            <p:ph idx="1"/>
          </p:nvPr>
        </p:nvSpPr>
        <p:spPr>
          <a:xfrm>
            <a:off x="7844590" y="1825625"/>
            <a:ext cx="3509210" cy="4351338"/>
          </a:xfrm>
        </p:spPr>
        <p:txBody>
          <a:bodyPr>
            <a:normAutofit fontScale="77500" lnSpcReduction="20000"/>
          </a:bodyPr>
          <a:lstStyle/>
          <a:p>
            <a:r>
              <a:rPr lang="de-DE" dirty="0" smtClean="0"/>
              <a:t>die Bäckerei –</a:t>
            </a:r>
            <a:endParaRPr lang="pl-PL" dirty="0" smtClean="0"/>
          </a:p>
          <a:p>
            <a:r>
              <a:rPr lang="de-DE" dirty="0" smtClean="0"/>
              <a:t> das Museum – </a:t>
            </a:r>
            <a:endParaRPr lang="pl-PL" dirty="0" smtClean="0"/>
          </a:p>
          <a:p>
            <a:r>
              <a:rPr lang="de-DE" dirty="0" smtClean="0"/>
              <a:t>die Buchhandlung –</a:t>
            </a:r>
            <a:endParaRPr lang="pl-PL" dirty="0" smtClean="0"/>
          </a:p>
          <a:p>
            <a:r>
              <a:rPr lang="de-DE" dirty="0" smtClean="0"/>
              <a:t> das Kaufhaus – </a:t>
            </a:r>
            <a:endParaRPr lang="pl-PL" dirty="0" smtClean="0"/>
          </a:p>
          <a:p>
            <a:r>
              <a:rPr lang="de-DE" dirty="0" smtClean="0"/>
              <a:t>der Metzger – </a:t>
            </a:r>
            <a:endParaRPr lang="pl-PL" dirty="0" smtClean="0"/>
          </a:p>
          <a:p>
            <a:r>
              <a:rPr lang="de-DE" dirty="0" smtClean="0"/>
              <a:t>der Supermarkt  </a:t>
            </a:r>
            <a:endParaRPr lang="pl-PL" dirty="0" smtClean="0"/>
          </a:p>
          <a:p>
            <a:r>
              <a:rPr lang="de-DE" dirty="0" smtClean="0"/>
              <a:t>das Restaurant – </a:t>
            </a:r>
            <a:endParaRPr lang="pl-PL" dirty="0" smtClean="0"/>
          </a:p>
          <a:p>
            <a:r>
              <a:rPr lang="de-DE" dirty="0" smtClean="0"/>
              <a:t>die Bank – </a:t>
            </a:r>
            <a:endParaRPr lang="pl-PL" dirty="0" smtClean="0"/>
          </a:p>
          <a:p>
            <a:r>
              <a:rPr lang="de-DE" dirty="0" smtClean="0"/>
              <a:t>das Postamt – </a:t>
            </a:r>
            <a:endParaRPr lang="pl-PL" dirty="0" smtClean="0"/>
          </a:p>
          <a:p>
            <a:r>
              <a:rPr lang="de-DE" dirty="0" smtClean="0"/>
              <a:t>das Stadion – </a:t>
            </a:r>
            <a:endParaRPr lang="pl-PL" dirty="0" smtClean="0"/>
          </a:p>
          <a:p>
            <a:r>
              <a:rPr lang="de-DE" dirty="0" smtClean="0"/>
              <a:t>die Apotheke – </a:t>
            </a:r>
            <a:endParaRPr lang="pl-PL" dirty="0" smtClean="0"/>
          </a:p>
          <a:p>
            <a:r>
              <a:rPr lang="de-DE" dirty="0" smtClean="0"/>
              <a:t>der Zeitungskiosk </a:t>
            </a:r>
            <a:endParaRPr lang="uk-UA" dirty="0" smtClean="0"/>
          </a:p>
          <a:p>
            <a:endParaRPr lang="uk-UA" dirty="0"/>
          </a:p>
        </p:txBody>
      </p:sp>
      <p:pic>
        <p:nvPicPr>
          <p:cNvPr id="1026" name="Picture 2"/>
          <p:cNvPicPr>
            <a:picLocks noChangeAspect="1" noChangeArrowheads="1"/>
          </p:cNvPicPr>
          <p:nvPr/>
        </p:nvPicPr>
        <p:blipFill>
          <a:blip r:embed="rId2"/>
          <a:srcRect/>
          <a:stretch>
            <a:fillRect/>
          </a:stretch>
        </p:blipFill>
        <p:spPr bwMode="auto">
          <a:xfrm>
            <a:off x="462715" y="1001127"/>
            <a:ext cx="6838950" cy="413385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065" y="182881"/>
            <a:ext cx="10515600" cy="1027794"/>
          </a:xfrm>
        </p:spPr>
        <p:txBody>
          <a:bodyPr>
            <a:normAutofit fontScale="90000"/>
          </a:bodyPr>
          <a:lstStyle/>
          <a:p>
            <a:r>
              <a:rPr lang="hu-HU" b="1" u="sng" dirty="0" smtClean="0"/>
              <a:t>Akkusativ oder Dativ? Ergänzen  Sie die Tabelle.</a:t>
            </a:r>
            <a:r>
              <a:rPr lang="uk-UA" dirty="0" smtClean="0"/>
              <a:t/>
            </a:r>
            <a:br>
              <a:rPr lang="uk-UA" dirty="0" smtClean="0"/>
            </a:br>
            <a:endParaRPr lang="uk-UA" dirty="0"/>
          </a:p>
        </p:txBody>
      </p:sp>
      <p:graphicFrame>
        <p:nvGraphicFramePr>
          <p:cNvPr id="4" name="Таблица 3"/>
          <p:cNvGraphicFramePr>
            <a:graphicFrameLocks noGrp="1"/>
          </p:cNvGraphicFramePr>
          <p:nvPr/>
        </p:nvGraphicFramePr>
        <p:xfrm>
          <a:off x="956603" y="1434902"/>
          <a:ext cx="10142807" cy="4437352"/>
        </p:xfrm>
        <a:graphic>
          <a:graphicData uri="http://schemas.openxmlformats.org/drawingml/2006/table">
            <a:tbl>
              <a:tblPr/>
              <a:tblGrid>
                <a:gridCol w="3380201"/>
                <a:gridCol w="3381303"/>
                <a:gridCol w="3381303"/>
              </a:tblGrid>
              <a:tr h="560698">
                <a:tc>
                  <a:txBody>
                    <a:bodyPr/>
                    <a:lstStyle/>
                    <a:p>
                      <a:pPr>
                        <a:spcAft>
                          <a:spcPts val="0"/>
                        </a:spcAft>
                      </a:pPr>
                      <a:r>
                        <a:rPr lang="hu-HU" sz="2400">
                          <a:latin typeface="Times New Roman"/>
                          <a:ea typeface="Calibri"/>
                        </a:rPr>
                        <a:t>Wohin möchte Borys gehen?</a:t>
                      </a:r>
                      <a:endParaRPr lang="uk-UA" sz="24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400">
                          <a:latin typeface="Times New Roman"/>
                          <a:ea typeface="Calibri"/>
                        </a:rPr>
                        <a:t>Wo ist jetzt Borys?</a:t>
                      </a:r>
                      <a:endParaRPr lang="uk-UA" sz="24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400">
                          <a:latin typeface="Times New Roman"/>
                          <a:ea typeface="Calibri"/>
                        </a:rPr>
                        <a:t>Woher kommt Borys?</a:t>
                      </a:r>
                      <a:endParaRPr lang="uk-UA" sz="24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698">
                <a:tc>
                  <a:txBody>
                    <a:bodyPr/>
                    <a:lstStyle/>
                    <a:p>
                      <a:pPr>
                        <a:spcAft>
                          <a:spcPts val="0"/>
                        </a:spcAft>
                      </a:pPr>
                      <a:r>
                        <a:rPr lang="hu-HU" sz="2400" dirty="0" smtClean="0">
                          <a:solidFill>
                            <a:srgbClr val="FF0000"/>
                          </a:solidFill>
                          <a:latin typeface="Times New Roman"/>
                          <a:ea typeface="Times New Roman"/>
                        </a:rPr>
                        <a:t>Im </a:t>
                      </a:r>
                      <a:r>
                        <a:rPr lang="hu-HU" sz="2400" dirty="0" smtClean="0">
                          <a:latin typeface="Times New Roman"/>
                          <a:ea typeface="Times New Roman"/>
                        </a:rPr>
                        <a:t>Supermarkt </a:t>
                      </a:r>
                      <a:r>
                        <a:rPr lang="hu-HU" sz="2400" dirty="0">
                          <a:latin typeface="Times New Roman"/>
                          <a:ea typeface="Times New Roman"/>
                        </a:rPr>
                        <a:t>(m)</a:t>
                      </a:r>
                      <a:endParaRPr lang="uk-UA" sz="24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400" dirty="0">
                          <a:solidFill>
                            <a:srgbClr val="548DD4"/>
                          </a:solidFill>
                          <a:latin typeface="Times New Roman"/>
                          <a:ea typeface="Times New Roman"/>
                        </a:rPr>
                        <a:t>in </a:t>
                      </a:r>
                      <a:r>
                        <a:rPr lang="hu-HU" sz="2400" dirty="0" smtClean="0">
                          <a:solidFill>
                            <a:srgbClr val="548DD4"/>
                          </a:solidFill>
                          <a:latin typeface="Times New Roman"/>
                          <a:ea typeface="Times New Roman"/>
                        </a:rPr>
                        <a:t>den </a:t>
                      </a:r>
                      <a:r>
                        <a:rPr lang="hu-HU" sz="2400" dirty="0" smtClean="0">
                          <a:latin typeface="Times New Roman"/>
                          <a:ea typeface="Times New Roman"/>
                        </a:rPr>
                        <a:t>Supermarkt</a:t>
                      </a:r>
                      <a:r>
                        <a:rPr lang="hu-HU" sz="2400" b="1" dirty="0">
                          <a:latin typeface="Times New Roman"/>
                          <a:ea typeface="Times New Roman"/>
                        </a:rPr>
                        <a:t>*</a:t>
                      </a:r>
                      <a:endParaRPr lang="uk-UA" sz="24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400" dirty="0" smtClean="0">
                          <a:solidFill>
                            <a:srgbClr val="FF0000"/>
                          </a:solidFill>
                          <a:latin typeface="Times New Roman"/>
                          <a:ea typeface="Times New Roman"/>
                        </a:rPr>
                        <a:t>Aus dem/ vom </a:t>
                      </a:r>
                      <a:r>
                        <a:rPr lang="hu-HU" sz="2400" dirty="0" smtClean="0">
                          <a:latin typeface="Times New Roman"/>
                          <a:ea typeface="Times New Roman"/>
                        </a:rPr>
                        <a:t>Supermarkt</a:t>
                      </a:r>
                      <a:r>
                        <a:rPr lang="hu-HU" sz="2400" b="1" dirty="0">
                          <a:latin typeface="Times New Roman"/>
                          <a:ea typeface="Times New Roman"/>
                        </a:rPr>
                        <a:t>*</a:t>
                      </a:r>
                      <a:endParaRPr lang="uk-UA" sz="24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698">
                <a:tc>
                  <a:txBody>
                    <a:bodyPr/>
                    <a:lstStyle/>
                    <a:p>
                      <a:pPr>
                        <a:spcAft>
                          <a:spcPts val="0"/>
                        </a:spcAft>
                      </a:pPr>
                      <a:r>
                        <a:rPr lang="hu-HU" sz="2400">
                          <a:solidFill>
                            <a:srgbClr val="FF0000"/>
                          </a:solidFill>
                          <a:latin typeface="Times New Roman"/>
                          <a:ea typeface="Times New Roman"/>
                        </a:rPr>
                        <a:t>in…………</a:t>
                      </a:r>
                      <a:r>
                        <a:rPr lang="hu-HU" sz="2400">
                          <a:latin typeface="Times New Roman"/>
                          <a:ea typeface="Times New Roman"/>
                        </a:rPr>
                        <a:t>Apotheke (f)</a:t>
                      </a:r>
                      <a:endParaRPr lang="uk-UA" sz="24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400">
                          <a:solidFill>
                            <a:srgbClr val="548DD4"/>
                          </a:solidFill>
                          <a:latin typeface="Times New Roman"/>
                          <a:ea typeface="Times New Roman"/>
                        </a:rPr>
                        <a:t>in ……..</a:t>
                      </a:r>
                      <a:r>
                        <a:rPr lang="hu-HU" sz="2400">
                          <a:latin typeface="Times New Roman"/>
                          <a:ea typeface="Times New Roman"/>
                        </a:rPr>
                        <a:t>Apotheke</a:t>
                      </a:r>
                      <a:r>
                        <a:rPr lang="hu-HU" sz="2400" b="1">
                          <a:latin typeface="Times New Roman"/>
                          <a:ea typeface="Times New Roman"/>
                        </a:rPr>
                        <a:t>*</a:t>
                      </a:r>
                      <a:endParaRPr lang="uk-UA" sz="24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400" dirty="0">
                          <a:solidFill>
                            <a:srgbClr val="FF0000"/>
                          </a:solidFill>
                          <a:latin typeface="Times New Roman"/>
                          <a:ea typeface="Times New Roman"/>
                        </a:rPr>
                        <a:t>aus </a:t>
                      </a:r>
                      <a:r>
                        <a:rPr lang="hu-HU" sz="2400" dirty="0" smtClean="0">
                          <a:solidFill>
                            <a:srgbClr val="FF0000"/>
                          </a:solidFill>
                          <a:latin typeface="Times New Roman"/>
                          <a:ea typeface="Times New Roman"/>
                        </a:rPr>
                        <a:t>……/ von </a:t>
                      </a:r>
                      <a:r>
                        <a:rPr lang="hu-HU" sz="2400" dirty="0">
                          <a:solidFill>
                            <a:srgbClr val="FF0000"/>
                          </a:solidFill>
                          <a:latin typeface="Times New Roman"/>
                          <a:ea typeface="Times New Roman"/>
                        </a:rPr>
                        <a:t>…..</a:t>
                      </a:r>
                      <a:r>
                        <a:rPr lang="hu-HU" sz="2400" dirty="0">
                          <a:latin typeface="Times New Roman"/>
                          <a:ea typeface="Times New Roman"/>
                        </a:rPr>
                        <a:t>Apotheke</a:t>
                      </a:r>
                      <a:r>
                        <a:rPr lang="hu-HU" sz="2400" b="1" dirty="0">
                          <a:latin typeface="Times New Roman"/>
                          <a:ea typeface="Times New Roman"/>
                        </a:rPr>
                        <a:t>*</a:t>
                      </a:r>
                      <a:endParaRPr lang="uk-UA" sz="24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698">
                <a:tc>
                  <a:txBody>
                    <a:bodyPr/>
                    <a:lstStyle/>
                    <a:p>
                      <a:pPr>
                        <a:spcAft>
                          <a:spcPts val="0"/>
                        </a:spcAft>
                      </a:pPr>
                      <a:r>
                        <a:rPr lang="hu-HU" sz="2400">
                          <a:solidFill>
                            <a:srgbClr val="FF0000"/>
                          </a:solidFill>
                          <a:latin typeface="Times New Roman"/>
                          <a:ea typeface="Times New Roman"/>
                        </a:rPr>
                        <a:t>auf ……….</a:t>
                      </a:r>
                      <a:r>
                        <a:rPr lang="hu-HU" sz="2400">
                          <a:latin typeface="Times New Roman"/>
                          <a:ea typeface="Times New Roman"/>
                        </a:rPr>
                        <a:t>Spielplatz (m)</a:t>
                      </a:r>
                      <a:endParaRPr lang="uk-UA" sz="24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400">
                          <a:solidFill>
                            <a:srgbClr val="548DD4"/>
                          </a:solidFill>
                          <a:latin typeface="Times New Roman"/>
                          <a:ea typeface="Times New Roman"/>
                        </a:rPr>
                        <a:t>auf ……..</a:t>
                      </a:r>
                      <a:r>
                        <a:rPr lang="hu-HU" sz="2400">
                          <a:latin typeface="Times New Roman"/>
                          <a:ea typeface="Times New Roman"/>
                        </a:rPr>
                        <a:t>Spielplatz</a:t>
                      </a:r>
                      <a:endParaRPr lang="uk-UA" sz="24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400" dirty="0">
                          <a:solidFill>
                            <a:srgbClr val="FF0000"/>
                          </a:solidFill>
                          <a:latin typeface="Times New Roman"/>
                          <a:ea typeface="Times New Roman"/>
                        </a:rPr>
                        <a:t>von </a:t>
                      </a:r>
                      <a:r>
                        <a:rPr lang="hu-HU" sz="2400" dirty="0" smtClean="0">
                          <a:solidFill>
                            <a:srgbClr val="FF0000"/>
                          </a:solidFill>
                          <a:latin typeface="Times New Roman"/>
                          <a:ea typeface="Times New Roman"/>
                        </a:rPr>
                        <a:t>…..</a:t>
                      </a:r>
                      <a:r>
                        <a:rPr lang="hu-HU" sz="2400" dirty="0">
                          <a:latin typeface="Times New Roman"/>
                          <a:ea typeface="Times New Roman"/>
                        </a:rPr>
                        <a:t>Spielplatz</a:t>
                      </a:r>
                      <a:endParaRPr lang="uk-UA" sz="24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698">
                <a:tc>
                  <a:txBody>
                    <a:bodyPr/>
                    <a:lstStyle/>
                    <a:p>
                      <a:pPr>
                        <a:spcAft>
                          <a:spcPts val="0"/>
                        </a:spcAft>
                      </a:pPr>
                      <a:r>
                        <a:rPr lang="hu-HU" sz="2400">
                          <a:solidFill>
                            <a:srgbClr val="FF0000"/>
                          </a:solidFill>
                          <a:latin typeface="Times New Roman"/>
                          <a:ea typeface="Times New Roman"/>
                        </a:rPr>
                        <a:t>an ……….</a:t>
                      </a:r>
                      <a:r>
                        <a:rPr lang="hu-HU" sz="2400">
                          <a:latin typeface="Times New Roman"/>
                          <a:ea typeface="Times New Roman"/>
                        </a:rPr>
                        <a:t>Bahnhof (m) </a:t>
                      </a:r>
                      <a:r>
                        <a:rPr lang="hu-HU" sz="2400" b="1">
                          <a:latin typeface="Times New Roman"/>
                          <a:ea typeface="Times New Roman"/>
                        </a:rPr>
                        <a:t>*</a:t>
                      </a:r>
                      <a:endParaRPr lang="uk-UA" sz="24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400">
                          <a:solidFill>
                            <a:srgbClr val="548DD4"/>
                          </a:solidFill>
                          <a:latin typeface="Times New Roman"/>
                          <a:ea typeface="Times New Roman"/>
                        </a:rPr>
                        <a:t>an ………..</a:t>
                      </a:r>
                      <a:r>
                        <a:rPr lang="hu-HU" sz="2400">
                          <a:latin typeface="Times New Roman"/>
                          <a:ea typeface="Times New Roman"/>
                        </a:rPr>
                        <a:t>Bahnhof</a:t>
                      </a:r>
                      <a:endParaRPr lang="uk-UA" sz="24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400" dirty="0">
                          <a:solidFill>
                            <a:srgbClr val="FF0000"/>
                          </a:solidFill>
                          <a:latin typeface="Times New Roman"/>
                          <a:ea typeface="Times New Roman"/>
                        </a:rPr>
                        <a:t>von </a:t>
                      </a:r>
                      <a:r>
                        <a:rPr lang="hu-HU" sz="2400" dirty="0" smtClean="0">
                          <a:solidFill>
                            <a:srgbClr val="FF0000"/>
                          </a:solidFill>
                          <a:latin typeface="Times New Roman"/>
                          <a:ea typeface="Times New Roman"/>
                        </a:rPr>
                        <a:t>…/</a:t>
                      </a:r>
                      <a:r>
                        <a:rPr lang="hu-HU" sz="2400" dirty="0">
                          <a:solidFill>
                            <a:srgbClr val="FF0000"/>
                          </a:solidFill>
                          <a:latin typeface="Times New Roman"/>
                          <a:ea typeface="Times New Roman"/>
                        </a:rPr>
                        <a:t>aus …….</a:t>
                      </a:r>
                      <a:r>
                        <a:rPr lang="hu-HU" sz="2400" dirty="0">
                          <a:latin typeface="Times New Roman"/>
                          <a:ea typeface="Times New Roman"/>
                        </a:rPr>
                        <a:t>Bahnhof</a:t>
                      </a:r>
                      <a:endParaRPr lang="uk-UA" sz="24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698">
                <a:tc>
                  <a:txBody>
                    <a:bodyPr/>
                    <a:lstStyle/>
                    <a:p>
                      <a:pPr>
                        <a:spcAft>
                          <a:spcPts val="0"/>
                        </a:spcAft>
                      </a:pPr>
                      <a:r>
                        <a:rPr lang="hu-HU" sz="2400">
                          <a:solidFill>
                            <a:srgbClr val="FF0000"/>
                          </a:solidFill>
                          <a:latin typeface="Times New Roman"/>
                          <a:ea typeface="Times New Roman"/>
                        </a:rPr>
                        <a:t>an ……….. </a:t>
                      </a:r>
                      <a:r>
                        <a:rPr lang="hu-HU" sz="2400">
                          <a:latin typeface="Times New Roman"/>
                          <a:ea typeface="Times New Roman"/>
                        </a:rPr>
                        <a:t>Haltestelle (f)</a:t>
                      </a:r>
                      <a:endParaRPr lang="uk-UA" sz="24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400">
                          <a:solidFill>
                            <a:srgbClr val="548DD4"/>
                          </a:solidFill>
                          <a:latin typeface="Times New Roman"/>
                          <a:ea typeface="Times New Roman"/>
                        </a:rPr>
                        <a:t>an …….</a:t>
                      </a:r>
                      <a:r>
                        <a:rPr lang="hu-HU" sz="2400">
                          <a:latin typeface="Times New Roman"/>
                          <a:ea typeface="Times New Roman"/>
                        </a:rPr>
                        <a:t>Haltestelle</a:t>
                      </a:r>
                      <a:endParaRPr lang="uk-UA" sz="24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400">
                          <a:solidFill>
                            <a:srgbClr val="FF0000"/>
                          </a:solidFill>
                          <a:latin typeface="Times New Roman"/>
                          <a:ea typeface="Times New Roman"/>
                        </a:rPr>
                        <a:t>von ……</a:t>
                      </a:r>
                      <a:r>
                        <a:rPr lang="hu-HU" sz="2400">
                          <a:latin typeface="Times New Roman"/>
                          <a:ea typeface="Times New Roman"/>
                        </a:rPr>
                        <a:t>Haltestelle</a:t>
                      </a:r>
                      <a:endParaRPr lang="uk-UA" sz="24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698">
                <a:tc>
                  <a:txBody>
                    <a:bodyPr/>
                    <a:lstStyle/>
                    <a:p>
                      <a:pPr>
                        <a:spcAft>
                          <a:spcPts val="0"/>
                        </a:spcAft>
                      </a:pPr>
                      <a:r>
                        <a:rPr lang="hu-HU" sz="2400">
                          <a:solidFill>
                            <a:srgbClr val="FF0000"/>
                          </a:solidFill>
                          <a:latin typeface="Times New Roman"/>
                          <a:ea typeface="Times New Roman"/>
                        </a:rPr>
                        <a:t>in …………</a:t>
                      </a:r>
                      <a:r>
                        <a:rPr lang="hu-HU" sz="2400">
                          <a:latin typeface="Times New Roman"/>
                          <a:ea typeface="Times New Roman"/>
                        </a:rPr>
                        <a:t>Park (m)</a:t>
                      </a:r>
                      <a:endParaRPr lang="uk-UA" sz="24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400">
                          <a:solidFill>
                            <a:srgbClr val="548DD4"/>
                          </a:solidFill>
                          <a:latin typeface="Times New Roman"/>
                          <a:ea typeface="Times New Roman"/>
                        </a:rPr>
                        <a:t>in ……..</a:t>
                      </a:r>
                      <a:r>
                        <a:rPr lang="hu-HU" sz="2400">
                          <a:latin typeface="Times New Roman"/>
                          <a:ea typeface="Times New Roman"/>
                        </a:rPr>
                        <a:t>Park</a:t>
                      </a:r>
                      <a:endParaRPr lang="uk-UA" sz="24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u-HU" sz="2400" dirty="0">
                          <a:solidFill>
                            <a:srgbClr val="FF0000"/>
                          </a:solidFill>
                          <a:latin typeface="Times New Roman"/>
                          <a:ea typeface="Times New Roman"/>
                        </a:rPr>
                        <a:t>aus ………</a:t>
                      </a:r>
                      <a:r>
                        <a:rPr lang="hu-HU" sz="2400" dirty="0">
                          <a:latin typeface="Times New Roman"/>
                          <a:ea typeface="Times New Roman"/>
                        </a:rPr>
                        <a:t>Park</a:t>
                      </a:r>
                      <a:endParaRPr lang="uk-UA" sz="24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uk-UA"/>
          </a:p>
        </p:txBody>
      </p:sp>
      <p:pic>
        <p:nvPicPr>
          <p:cNvPr id="58370" name="Picture 2" descr="Hausaufgabe – Richtungen (Directions) (deadline Mon 26th Jan) | GCSE German"/>
          <p:cNvPicPr>
            <a:picLocks noChangeAspect="1" noChangeArrowheads="1"/>
          </p:cNvPicPr>
          <p:nvPr/>
        </p:nvPicPr>
        <p:blipFill>
          <a:blip r:embed="rId2"/>
          <a:srcRect/>
          <a:stretch>
            <a:fillRect/>
          </a:stretch>
        </p:blipFill>
        <p:spPr bwMode="auto">
          <a:xfrm>
            <a:off x="380961" y="1142984"/>
            <a:ext cx="11270620" cy="526254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31768" y="365125"/>
            <a:ext cx="3822032" cy="886159"/>
          </a:xfrm>
        </p:spPr>
        <p:txBody>
          <a:bodyPr>
            <a:noAutofit/>
          </a:bodyPr>
          <a:lstStyle/>
          <a:p>
            <a:r>
              <a:rPr lang="de-DE" sz="1600" b="1" dirty="0" smtClean="0"/>
              <a:t>Was machst du wo?</a:t>
            </a:r>
            <a:r>
              <a:rPr lang="pl-PL" sz="1600" b="1" dirty="0" smtClean="0"/>
              <a:t/>
            </a:r>
            <a:br>
              <a:rPr lang="pl-PL" sz="1600" b="1" dirty="0" smtClean="0"/>
            </a:br>
            <a:r>
              <a:rPr lang="de-DE" sz="1600" b="1" dirty="0" smtClean="0"/>
              <a:t> Lies, was du in den verschiedenen Lokalen machen kannst. Schreib, welches Bild das ist und wie das Lokal </a:t>
            </a:r>
            <a:r>
              <a:rPr lang="de-DE" sz="1600" b="1" dirty="0" err="1" smtClean="0"/>
              <a:t>heiβt</a:t>
            </a:r>
            <a:r>
              <a:rPr lang="de-DE" sz="1600" b="1" dirty="0" smtClean="0"/>
              <a:t>.</a:t>
            </a:r>
            <a:r>
              <a:rPr lang="uk-UA" sz="1600" dirty="0" smtClean="0"/>
              <a:t/>
            </a:r>
            <a:br>
              <a:rPr lang="uk-UA" sz="1600" dirty="0" smtClean="0"/>
            </a:br>
            <a:r>
              <a:rPr lang="de-DE" sz="1600" b="1" dirty="0" smtClean="0"/>
              <a:t> </a:t>
            </a:r>
            <a:r>
              <a:rPr lang="uk-UA" sz="1600" dirty="0" smtClean="0"/>
              <a:t/>
            </a:r>
            <a:br>
              <a:rPr lang="uk-UA" sz="1600" dirty="0" smtClean="0"/>
            </a:br>
            <a:endParaRPr lang="uk-UA" sz="1600" dirty="0"/>
          </a:p>
        </p:txBody>
      </p:sp>
      <p:sp>
        <p:nvSpPr>
          <p:cNvPr id="3" name="Содержимое 2"/>
          <p:cNvSpPr>
            <a:spLocks noGrp="1"/>
          </p:cNvSpPr>
          <p:nvPr>
            <p:ph idx="1"/>
          </p:nvPr>
        </p:nvSpPr>
        <p:spPr>
          <a:xfrm>
            <a:off x="7568418" y="1195754"/>
            <a:ext cx="4198466" cy="4981209"/>
          </a:xfrm>
        </p:spPr>
        <p:txBody>
          <a:bodyPr>
            <a:noAutofit/>
          </a:bodyPr>
          <a:lstStyle/>
          <a:p>
            <a:r>
              <a:rPr lang="de-DE" sz="2000" dirty="0" smtClean="0"/>
              <a:t>Bild____ a. Hier kann man Bücher kaufen. _______________</a:t>
            </a:r>
            <a:endParaRPr lang="uk-UA" sz="2000" dirty="0" smtClean="0"/>
          </a:p>
          <a:p>
            <a:r>
              <a:rPr lang="de-DE" sz="2000" dirty="0" smtClean="0"/>
              <a:t>Bild ____b. Hier kannst du einen Brief schicken. _______________</a:t>
            </a:r>
            <a:endParaRPr lang="uk-UA" sz="2000" dirty="0" smtClean="0"/>
          </a:p>
          <a:p>
            <a:r>
              <a:rPr lang="de-DE" sz="2000" dirty="0" smtClean="0"/>
              <a:t>Bild ____ c. Hier kann man Geld bekommen. _______________</a:t>
            </a:r>
            <a:endParaRPr lang="uk-UA" sz="2000" dirty="0" smtClean="0"/>
          </a:p>
          <a:p>
            <a:r>
              <a:rPr lang="de-DE" sz="2000" dirty="0" smtClean="0"/>
              <a:t>Bild ____ d. Hier kann </a:t>
            </a:r>
            <a:r>
              <a:rPr lang="de-DE" sz="2000" dirty="0" err="1" smtClean="0"/>
              <a:t>manalle</a:t>
            </a:r>
            <a:r>
              <a:rPr lang="de-DE" sz="2000" dirty="0" smtClean="0"/>
              <a:t> Arten von Dingen kaufen. __________________</a:t>
            </a:r>
            <a:endParaRPr lang="uk-UA" sz="2000" dirty="0" smtClean="0"/>
          </a:p>
          <a:p>
            <a:r>
              <a:rPr lang="de-DE" sz="2000" dirty="0" smtClean="0"/>
              <a:t>Bild ____ e. Hier kann man Medikamente kaufen. _______________</a:t>
            </a:r>
            <a:endParaRPr lang="uk-UA" sz="2000" dirty="0" smtClean="0"/>
          </a:p>
          <a:p>
            <a:r>
              <a:rPr lang="de-DE" sz="2000" dirty="0" smtClean="0"/>
              <a:t>Bild ____f. Hier kann man Zeitungen kaufen. _______________</a:t>
            </a:r>
            <a:endParaRPr lang="uk-UA" sz="2000" dirty="0"/>
          </a:p>
        </p:txBody>
      </p:sp>
      <p:pic>
        <p:nvPicPr>
          <p:cNvPr id="1026" name="Picture 2"/>
          <p:cNvPicPr>
            <a:picLocks noChangeAspect="1" noChangeArrowheads="1"/>
          </p:cNvPicPr>
          <p:nvPr/>
        </p:nvPicPr>
        <p:blipFill>
          <a:blip r:embed="rId2"/>
          <a:srcRect/>
          <a:stretch>
            <a:fillRect/>
          </a:stretch>
        </p:blipFill>
        <p:spPr bwMode="auto">
          <a:xfrm>
            <a:off x="462715" y="1001127"/>
            <a:ext cx="6838950" cy="413385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31768" y="365125"/>
            <a:ext cx="3822032" cy="886159"/>
          </a:xfrm>
        </p:spPr>
        <p:txBody>
          <a:bodyPr>
            <a:noAutofit/>
          </a:bodyPr>
          <a:lstStyle/>
          <a:p>
            <a:r>
              <a:rPr lang="de-DE" sz="1600" b="1" dirty="0" smtClean="0"/>
              <a:t>Was machst du wo?</a:t>
            </a:r>
            <a:r>
              <a:rPr lang="pl-PL" sz="1600" b="1" dirty="0" smtClean="0"/>
              <a:t/>
            </a:r>
            <a:br>
              <a:rPr lang="pl-PL" sz="1600" b="1" dirty="0" smtClean="0"/>
            </a:br>
            <a:r>
              <a:rPr lang="de-DE" sz="1600" b="1" dirty="0" smtClean="0"/>
              <a:t> Lies, was du in den verschiedenen Lokalen machen kannst. Schreib, welches Bild das ist und wie das Lokal </a:t>
            </a:r>
            <a:r>
              <a:rPr lang="de-DE" sz="1600" b="1" dirty="0" err="1" smtClean="0"/>
              <a:t>heiβt</a:t>
            </a:r>
            <a:r>
              <a:rPr lang="de-DE" sz="1600" b="1" dirty="0" smtClean="0"/>
              <a:t>.</a:t>
            </a:r>
            <a:r>
              <a:rPr lang="uk-UA" sz="1600" dirty="0" smtClean="0"/>
              <a:t/>
            </a:r>
            <a:br>
              <a:rPr lang="uk-UA" sz="1600" dirty="0" smtClean="0"/>
            </a:br>
            <a:r>
              <a:rPr lang="de-DE" sz="1600" b="1" dirty="0" smtClean="0"/>
              <a:t> </a:t>
            </a:r>
            <a:r>
              <a:rPr lang="uk-UA" sz="1600" dirty="0" smtClean="0"/>
              <a:t/>
            </a:r>
            <a:br>
              <a:rPr lang="uk-UA" sz="1600" dirty="0" smtClean="0"/>
            </a:br>
            <a:endParaRPr lang="uk-UA" sz="1600" dirty="0"/>
          </a:p>
        </p:txBody>
      </p:sp>
      <p:sp>
        <p:nvSpPr>
          <p:cNvPr id="3" name="Содержимое 2"/>
          <p:cNvSpPr>
            <a:spLocks noGrp="1"/>
          </p:cNvSpPr>
          <p:nvPr>
            <p:ph idx="1"/>
          </p:nvPr>
        </p:nvSpPr>
        <p:spPr>
          <a:xfrm>
            <a:off x="7301132" y="1195754"/>
            <a:ext cx="4890868" cy="5486400"/>
          </a:xfrm>
        </p:spPr>
        <p:txBody>
          <a:bodyPr>
            <a:noAutofit/>
          </a:bodyPr>
          <a:lstStyle/>
          <a:p>
            <a:r>
              <a:rPr lang="de-DE" sz="2000" dirty="0" smtClean="0"/>
              <a:t>Bild ____ g. Hier kaufst du Brot. _______________</a:t>
            </a:r>
            <a:endParaRPr lang="uk-UA" sz="2000" dirty="0" smtClean="0"/>
          </a:p>
          <a:p>
            <a:r>
              <a:rPr lang="de-DE" sz="2000" dirty="0" smtClean="0"/>
              <a:t>Bild ____ h. Hier kaufst du Fleisch. _______________</a:t>
            </a:r>
            <a:endParaRPr lang="uk-UA" sz="2000" dirty="0" smtClean="0"/>
          </a:p>
          <a:p>
            <a:r>
              <a:rPr lang="de-DE" sz="2000" dirty="0" smtClean="0"/>
              <a:t>Bild ____ i. Hier kann man</a:t>
            </a:r>
            <a:r>
              <a:rPr lang="uk-UA" sz="2000" dirty="0" smtClean="0"/>
              <a:t> </a:t>
            </a:r>
            <a:r>
              <a:rPr lang="de-DE" sz="2000" dirty="0" smtClean="0"/>
              <a:t>verschiedene Lebensmitteln kaufen. _______________</a:t>
            </a:r>
            <a:endParaRPr lang="uk-UA" sz="2000" dirty="0" smtClean="0"/>
          </a:p>
          <a:p>
            <a:r>
              <a:rPr lang="de-DE" sz="2000" dirty="0" smtClean="0"/>
              <a:t>Bild ____ j. Hier kann man essen. _______________</a:t>
            </a:r>
            <a:endParaRPr lang="uk-UA" sz="2000" dirty="0" smtClean="0"/>
          </a:p>
          <a:p>
            <a:r>
              <a:rPr lang="de-DE" sz="2000" dirty="0" smtClean="0"/>
              <a:t>Bild ____ k. Hier kann man Filme sehen. _______________</a:t>
            </a:r>
            <a:endParaRPr lang="uk-UA" sz="2000" dirty="0" smtClean="0"/>
          </a:p>
          <a:p>
            <a:r>
              <a:rPr lang="de-DE" sz="2000" dirty="0" smtClean="0"/>
              <a:t>Bild ____ l. Hier kann man</a:t>
            </a:r>
            <a:r>
              <a:rPr lang="uk-UA" sz="2000" smtClean="0"/>
              <a:t> </a:t>
            </a:r>
            <a:r>
              <a:rPr lang="de-DE" sz="2000" smtClean="0"/>
              <a:t>ein </a:t>
            </a:r>
            <a:r>
              <a:rPr lang="de-DE" sz="2000" dirty="0" smtClean="0"/>
              <a:t>Fußballspiel sehen . _______________</a:t>
            </a:r>
            <a:endParaRPr lang="uk-UA" sz="2000" dirty="0" smtClean="0"/>
          </a:p>
          <a:p>
            <a:r>
              <a:rPr lang="de-DE" sz="2000" dirty="0" smtClean="0"/>
              <a:t>Bild ____ m. Hier kann man interessante Dinge sehen. _______________</a:t>
            </a:r>
            <a:endParaRPr lang="uk-UA" sz="2000" dirty="0"/>
          </a:p>
        </p:txBody>
      </p:sp>
      <p:pic>
        <p:nvPicPr>
          <p:cNvPr id="1026" name="Picture 2"/>
          <p:cNvPicPr>
            <a:picLocks noChangeAspect="1" noChangeArrowheads="1"/>
          </p:cNvPicPr>
          <p:nvPr/>
        </p:nvPicPr>
        <p:blipFill>
          <a:blip r:embed="rId2"/>
          <a:srcRect/>
          <a:stretch>
            <a:fillRect/>
          </a:stretch>
        </p:blipFill>
        <p:spPr bwMode="auto">
          <a:xfrm>
            <a:off x="279835" y="1071466"/>
            <a:ext cx="6838950" cy="41338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b="1" dirty="0" smtClean="0"/>
              <a:t>Wo kann man das machen?</a:t>
            </a:r>
            <a:endParaRPr lang="uk-UA" dirty="0"/>
          </a:p>
        </p:txBody>
      </p:sp>
      <p:sp>
        <p:nvSpPr>
          <p:cNvPr id="3" name="Содержимое 2"/>
          <p:cNvSpPr>
            <a:spLocks noGrp="1"/>
          </p:cNvSpPr>
          <p:nvPr>
            <p:ph idx="1"/>
          </p:nvPr>
        </p:nvSpPr>
        <p:spPr>
          <a:xfrm>
            <a:off x="337625" y="1055077"/>
            <a:ext cx="6105378" cy="4840532"/>
          </a:xfrm>
        </p:spPr>
        <p:txBody>
          <a:bodyPr>
            <a:normAutofit lnSpcReduction="10000"/>
          </a:bodyPr>
          <a:lstStyle/>
          <a:p>
            <a:pPr marL="514350" lvl="0" indent="-514350">
              <a:buFont typeface="+mj-lt"/>
              <a:buAutoNum type="arabicPeriod"/>
            </a:pPr>
            <a:r>
              <a:rPr lang="de-DE" dirty="0" smtClean="0"/>
              <a:t>Auf der Bank kann man</a:t>
            </a:r>
            <a:r>
              <a:rPr lang="pl-PL" dirty="0" smtClean="0"/>
              <a:t>.....</a:t>
            </a:r>
            <a:r>
              <a:rPr lang="de-DE" dirty="0" smtClean="0"/>
              <a:t>.</a:t>
            </a:r>
            <a:endParaRPr lang="uk-UA" dirty="0" smtClean="0"/>
          </a:p>
          <a:p>
            <a:pPr marL="514350" lvl="0" indent="-514350">
              <a:buFont typeface="+mj-lt"/>
              <a:buAutoNum type="arabicPeriod"/>
            </a:pPr>
            <a:r>
              <a:rPr lang="de-DE" dirty="0" smtClean="0"/>
              <a:t>Im Museum kann man </a:t>
            </a:r>
            <a:r>
              <a:rPr lang="pl-PL" dirty="0" smtClean="0"/>
              <a:t>..... </a:t>
            </a:r>
            <a:r>
              <a:rPr lang="de-DE" dirty="0" smtClean="0"/>
              <a:t>.</a:t>
            </a:r>
            <a:endParaRPr lang="uk-UA" dirty="0" smtClean="0"/>
          </a:p>
          <a:p>
            <a:pPr marL="514350" lvl="0" indent="-514350">
              <a:buFont typeface="+mj-lt"/>
              <a:buAutoNum type="arabicPeriod"/>
            </a:pPr>
            <a:r>
              <a:rPr lang="de-DE" dirty="0" smtClean="0"/>
              <a:t>Im Schwimmbad kann man  </a:t>
            </a:r>
            <a:r>
              <a:rPr lang="pl-PL" dirty="0" smtClean="0"/>
              <a:t>.....</a:t>
            </a:r>
            <a:r>
              <a:rPr lang="de-DE" dirty="0" smtClean="0"/>
              <a:t>.</a:t>
            </a:r>
            <a:endParaRPr lang="uk-UA" dirty="0" smtClean="0"/>
          </a:p>
          <a:p>
            <a:pPr marL="514350" lvl="0" indent="-514350">
              <a:buFont typeface="+mj-lt"/>
              <a:buAutoNum type="arabicPeriod"/>
            </a:pPr>
            <a:r>
              <a:rPr lang="de-DE" dirty="0" smtClean="0"/>
              <a:t>Auf dem Bahnhof kann man </a:t>
            </a:r>
            <a:r>
              <a:rPr lang="pl-PL" dirty="0" smtClean="0"/>
              <a:t>.....</a:t>
            </a:r>
            <a:r>
              <a:rPr lang="de-DE" dirty="0" smtClean="0"/>
              <a:t>.</a:t>
            </a:r>
            <a:endParaRPr lang="uk-UA" dirty="0" smtClean="0"/>
          </a:p>
          <a:p>
            <a:pPr marL="514350" lvl="0" indent="-514350">
              <a:buFont typeface="+mj-lt"/>
              <a:buAutoNum type="arabicPeriod"/>
            </a:pPr>
            <a:r>
              <a:rPr lang="de-DE" dirty="0" smtClean="0"/>
              <a:t>Im Kino kann man </a:t>
            </a:r>
            <a:r>
              <a:rPr lang="pl-PL" dirty="0" smtClean="0"/>
              <a:t>.....</a:t>
            </a:r>
            <a:endParaRPr lang="uk-UA" dirty="0" smtClean="0"/>
          </a:p>
          <a:p>
            <a:pPr marL="514350" lvl="0" indent="-514350">
              <a:buFont typeface="+mj-lt"/>
              <a:buAutoNum type="arabicPeriod"/>
            </a:pPr>
            <a:r>
              <a:rPr lang="de-DE" dirty="0" smtClean="0"/>
              <a:t>Auf der Polizeistation kann man </a:t>
            </a:r>
            <a:r>
              <a:rPr lang="pl-PL" dirty="0" smtClean="0"/>
              <a:t> .....</a:t>
            </a:r>
            <a:r>
              <a:rPr lang="de-DE" dirty="0" smtClean="0"/>
              <a:t>.</a:t>
            </a:r>
            <a:endParaRPr lang="uk-UA" dirty="0" smtClean="0"/>
          </a:p>
          <a:p>
            <a:pPr marL="514350" lvl="0" indent="-514350">
              <a:buFont typeface="+mj-lt"/>
              <a:buAutoNum type="arabicPeriod"/>
            </a:pPr>
            <a:r>
              <a:rPr lang="de-DE" dirty="0" smtClean="0"/>
              <a:t>Im </a:t>
            </a:r>
            <a:r>
              <a:rPr lang="de-DE" dirty="0" err="1" smtClean="0"/>
              <a:t>Eiscafe</a:t>
            </a:r>
            <a:r>
              <a:rPr lang="de-DE" dirty="0" smtClean="0"/>
              <a:t> kann man </a:t>
            </a:r>
            <a:r>
              <a:rPr lang="pl-PL" dirty="0" smtClean="0"/>
              <a:t> ...</a:t>
            </a:r>
            <a:r>
              <a:rPr lang="de-DE" dirty="0" smtClean="0"/>
              <a:t>.</a:t>
            </a:r>
            <a:endParaRPr lang="uk-UA" dirty="0" smtClean="0"/>
          </a:p>
          <a:p>
            <a:pPr marL="514350" lvl="0" indent="-514350">
              <a:buFont typeface="+mj-lt"/>
              <a:buAutoNum type="arabicPeriod"/>
            </a:pPr>
            <a:r>
              <a:rPr lang="de-DE" dirty="0" smtClean="0"/>
              <a:t>Im Club kann man </a:t>
            </a:r>
            <a:r>
              <a:rPr lang="pl-PL" dirty="0" smtClean="0"/>
              <a:t>.....</a:t>
            </a:r>
            <a:r>
              <a:rPr lang="de-DE" dirty="0" smtClean="0"/>
              <a:t>.</a:t>
            </a:r>
            <a:endParaRPr lang="uk-UA" dirty="0" smtClean="0"/>
          </a:p>
          <a:p>
            <a:pPr marL="514350" lvl="0" indent="-514350">
              <a:buFont typeface="+mj-lt"/>
              <a:buAutoNum type="arabicPeriod"/>
            </a:pPr>
            <a:r>
              <a:rPr lang="de-DE" dirty="0" smtClean="0"/>
              <a:t>Auf dem Markt kann man </a:t>
            </a:r>
            <a:r>
              <a:rPr lang="pl-PL" dirty="0" smtClean="0"/>
              <a:t>...... </a:t>
            </a:r>
            <a:r>
              <a:rPr lang="de-DE" dirty="0" smtClean="0"/>
              <a:t>.</a:t>
            </a:r>
            <a:endParaRPr lang="uk-UA" dirty="0" smtClean="0"/>
          </a:p>
          <a:p>
            <a:pPr marL="514350" lvl="0" indent="-514350">
              <a:buFont typeface="+mj-lt"/>
              <a:buAutoNum type="arabicPeriod"/>
            </a:pPr>
            <a:r>
              <a:rPr lang="de-DE" dirty="0" smtClean="0"/>
              <a:t>Auf dem Spielplatz kann man </a:t>
            </a:r>
            <a:r>
              <a:rPr lang="pl-PL" dirty="0" smtClean="0"/>
              <a:t>.....</a:t>
            </a:r>
            <a:r>
              <a:rPr lang="de-DE" dirty="0" smtClean="0"/>
              <a:t>.</a:t>
            </a:r>
            <a:endParaRPr lang="uk-UA" dirty="0" smtClean="0"/>
          </a:p>
          <a:p>
            <a:endParaRPr lang="uk-UA" dirty="0"/>
          </a:p>
        </p:txBody>
      </p:sp>
      <p:sp>
        <p:nvSpPr>
          <p:cNvPr id="2050" name="Text Box 2"/>
          <p:cNvSpPr txBox="1">
            <a:spLocks noChangeArrowheads="1"/>
          </p:cNvSpPr>
          <p:nvPr/>
        </p:nvSpPr>
        <p:spPr bwMode="auto">
          <a:xfrm>
            <a:off x="6701399" y="855784"/>
            <a:ext cx="5213936" cy="4524290"/>
          </a:xfrm>
          <a:prstGeom prst="rect">
            <a:avLst/>
          </a:prstGeom>
          <a:solidFill>
            <a:srgbClr val="CCFF66"/>
          </a:solidFill>
          <a:ln w="28575">
            <a:solidFill>
              <a:srgbClr val="4E6128"/>
            </a:solidFill>
            <a:miter lim="800000"/>
            <a:headEnd/>
            <a:tailEnd/>
          </a:ln>
          <a:effectLst>
            <a:outerShdw dist="107763" dir="81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cs typeface="Arial" pitchFamily="34" charset="0"/>
              </a:rPr>
              <a:t>einen Brief aufgeben			ein Buch ausleihen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cs typeface="Arial" pitchFamily="34" charset="0"/>
              </a:rPr>
              <a:t>eine Ausstellung besichtigen		ein Fußballspiel ansehen</a:t>
            </a:r>
            <a:endParaRPr kumimoji="0" lang="de-DE"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cs typeface="Arial" pitchFamily="34" charset="0"/>
              </a:rPr>
              <a:t>sich entspannen			Geld abheben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cs typeface="Arial" pitchFamily="34" charset="0"/>
              </a:rPr>
              <a:t>spielen				Medizin kaufen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cs typeface="Arial" pitchFamily="34" charset="0"/>
              </a:rPr>
              <a:t>schwimmen				einen Zug nehmen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cs typeface="Arial" pitchFamily="34" charset="0"/>
              </a:rPr>
              <a:t>einen Film ansehen			Kleidung kaufen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cs typeface="Arial" pitchFamily="34" charset="0"/>
              </a:rPr>
              <a:t>eine Anzeige machen			etwas lernen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cs typeface="Arial" pitchFamily="34" charset="0"/>
              </a:rPr>
              <a:t>einen Kaffee trinken			tanzen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cs typeface="Arial" pitchFamily="34" charset="0"/>
              </a:rPr>
              <a:t>ein Eis essen				frisches Obst und Gemüse kaufen</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b="1" dirty="0" smtClean="0"/>
              <a:t>Wo kann man das machen?</a:t>
            </a:r>
            <a:endParaRPr lang="uk-UA" dirty="0"/>
          </a:p>
        </p:txBody>
      </p:sp>
      <p:sp>
        <p:nvSpPr>
          <p:cNvPr id="3" name="Содержимое 2"/>
          <p:cNvSpPr>
            <a:spLocks noGrp="1"/>
          </p:cNvSpPr>
          <p:nvPr>
            <p:ph idx="1"/>
          </p:nvPr>
        </p:nvSpPr>
        <p:spPr>
          <a:xfrm>
            <a:off x="337625" y="1055077"/>
            <a:ext cx="6105378" cy="4840532"/>
          </a:xfrm>
        </p:spPr>
        <p:txBody>
          <a:bodyPr>
            <a:normAutofit/>
          </a:bodyPr>
          <a:lstStyle/>
          <a:p>
            <a:pPr marL="514350" lvl="0" indent="-514350">
              <a:buNone/>
            </a:pPr>
            <a:r>
              <a:rPr lang="pl-PL" dirty="0" smtClean="0"/>
              <a:t>11.   </a:t>
            </a:r>
            <a:r>
              <a:rPr lang="de-DE" dirty="0" smtClean="0"/>
              <a:t>Im Park kann man</a:t>
            </a:r>
            <a:r>
              <a:rPr lang="pl-PL" dirty="0" smtClean="0"/>
              <a:t>...</a:t>
            </a:r>
            <a:endParaRPr lang="uk-UA" dirty="0" smtClean="0"/>
          </a:p>
          <a:p>
            <a:pPr marL="514350" lvl="0" indent="-514350">
              <a:buAutoNum type="arabicPeriod" startAt="12"/>
            </a:pPr>
            <a:r>
              <a:rPr lang="de-DE" dirty="0" smtClean="0"/>
              <a:t>In der Apotheke kann man</a:t>
            </a:r>
            <a:r>
              <a:rPr lang="pl-PL" dirty="0" smtClean="0"/>
              <a:t>...</a:t>
            </a:r>
          </a:p>
          <a:p>
            <a:pPr marL="514350" lvl="0" indent="-514350">
              <a:buAutoNum type="arabicPeriod" startAt="12"/>
            </a:pPr>
            <a:r>
              <a:rPr lang="de-DE" dirty="0" smtClean="0"/>
              <a:t>Im Stadion kann man</a:t>
            </a:r>
            <a:r>
              <a:rPr lang="pl-PL" dirty="0" smtClean="0"/>
              <a:t>...</a:t>
            </a:r>
          </a:p>
          <a:p>
            <a:pPr marL="514350" lvl="0" indent="-514350">
              <a:buAutoNum type="arabicPeriod" startAt="12"/>
            </a:pPr>
            <a:r>
              <a:rPr lang="de-DE" dirty="0" smtClean="0"/>
              <a:t>Im Cafe kann man </a:t>
            </a:r>
            <a:r>
              <a:rPr lang="pl-PL" dirty="0" smtClean="0"/>
              <a:t>...</a:t>
            </a:r>
          </a:p>
          <a:p>
            <a:pPr marL="514350" lvl="0" indent="-514350">
              <a:buAutoNum type="arabicPeriod" startAt="12"/>
            </a:pPr>
            <a:r>
              <a:rPr lang="de-DE" dirty="0" smtClean="0"/>
              <a:t>Im Kaufhaus kann man </a:t>
            </a:r>
            <a:r>
              <a:rPr lang="pl-PL" dirty="0" smtClean="0"/>
              <a:t>...</a:t>
            </a:r>
          </a:p>
          <a:p>
            <a:pPr marL="514350" lvl="0" indent="-514350">
              <a:buAutoNum type="arabicPeriod" startAt="12"/>
            </a:pPr>
            <a:r>
              <a:rPr lang="de-DE" dirty="0" smtClean="0"/>
              <a:t>In der Schule kann man</a:t>
            </a:r>
            <a:r>
              <a:rPr lang="pl-PL" dirty="0" smtClean="0"/>
              <a:t>...</a:t>
            </a:r>
          </a:p>
          <a:p>
            <a:pPr marL="514350" lvl="0" indent="-514350">
              <a:buAutoNum type="arabicPeriod" startAt="12"/>
            </a:pPr>
            <a:r>
              <a:rPr lang="de-DE" dirty="0" smtClean="0"/>
              <a:t>In der Bibliothek kann man </a:t>
            </a:r>
            <a:r>
              <a:rPr lang="pl-PL" dirty="0" smtClean="0"/>
              <a:t>...</a:t>
            </a:r>
          </a:p>
          <a:p>
            <a:pPr marL="514350" lvl="0" indent="-514350">
              <a:buAutoNum type="arabicPeriod" startAt="12"/>
            </a:pPr>
            <a:r>
              <a:rPr lang="de-DE" dirty="0" smtClean="0"/>
              <a:t>Auf der Post kann man </a:t>
            </a:r>
            <a:r>
              <a:rPr lang="pl-PL" dirty="0" smtClean="0"/>
              <a:t>...</a:t>
            </a:r>
            <a:endParaRPr lang="uk-UA" dirty="0"/>
          </a:p>
        </p:txBody>
      </p:sp>
      <p:sp>
        <p:nvSpPr>
          <p:cNvPr id="2050" name="Text Box 2"/>
          <p:cNvSpPr txBox="1">
            <a:spLocks noChangeArrowheads="1"/>
          </p:cNvSpPr>
          <p:nvPr/>
        </p:nvSpPr>
        <p:spPr bwMode="auto">
          <a:xfrm>
            <a:off x="6701399" y="855784"/>
            <a:ext cx="5213936" cy="2914357"/>
          </a:xfrm>
          <a:prstGeom prst="rect">
            <a:avLst/>
          </a:prstGeom>
          <a:solidFill>
            <a:srgbClr val="CCFF66"/>
          </a:solidFill>
          <a:ln w="28575">
            <a:solidFill>
              <a:srgbClr val="4E6128"/>
            </a:solidFill>
            <a:miter lim="800000"/>
            <a:headEnd/>
            <a:tailEnd/>
          </a:ln>
          <a:effectLst>
            <a:outerShdw dist="107763" dir="81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cs typeface="Arial" pitchFamily="34" charset="0"/>
              </a:rPr>
              <a:t>einen Brief aufgeben			ein Buch ausleihen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cs typeface="Arial" pitchFamily="34" charset="0"/>
              </a:rPr>
              <a:t>eine Ausstellung besichtigen		ein Fußballspiel ansehen</a:t>
            </a:r>
            <a:endParaRPr kumimoji="0" lang="de-DE"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cs typeface="Arial" pitchFamily="34" charset="0"/>
              </a:rPr>
              <a:t>sich entspannen			Geld abheben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cs typeface="Arial" pitchFamily="34" charset="0"/>
              </a:rPr>
              <a:t>spielen				Medizin kaufen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cs typeface="Arial" pitchFamily="34" charset="0"/>
              </a:rPr>
              <a:t>schwimmen				einen Zug nehmen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cs typeface="Arial" pitchFamily="34" charset="0"/>
              </a:rPr>
              <a:t>einen Film ansehen			Kleidung kaufen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cs typeface="Arial" pitchFamily="34" charset="0"/>
              </a:rPr>
              <a:t>eine Anzeige machen			etwas lernen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cs typeface="Arial" pitchFamily="34" charset="0"/>
              </a:rPr>
              <a:t>einen Kaffee trinken			tanzen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cs typeface="Arial" pitchFamily="34" charset="0"/>
              </a:rPr>
              <a:t>ein Eis essen				frisches Obst und Gemüse kaufen</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14D46C-1D23-8547-BB33-F0756F889247}"/>
              </a:ext>
            </a:extLst>
          </p:cNvPr>
          <p:cNvSpPr>
            <a:spLocks noGrp="1"/>
          </p:cNvSpPr>
          <p:nvPr>
            <p:ph type="title"/>
          </p:nvPr>
        </p:nvSpPr>
        <p:spPr>
          <a:xfrm>
            <a:off x="838200" y="365125"/>
            <a:ext cx="10515600" cy="1140118"/>
          </a:xfrm>
        </p:spPr>
        <p:txBody>
          <a:bodyPr>
            <a:normAutofit fontScale="90000"/>
          </a:bodyPr>
          <a:lstStyle/>
          <a:p>
            <a:r>
              <a:rPr lang="uk-UA" b="1" dirty="0" smtClean="0"/>
              <a:t/>
            </a:r>
            <a:br>
              <a:rPr lang="uk-UA" b="1" dirty="0" smtClean="0"/>
            </a:br>
            <a:r>
              <a:rPr lang="de-DE" b="1" dirty="0" smtClean="0"/>
              <a:t>Wie komme ich zu ... ?</a:t>
            </a:r>
            <a:r>
              <a:rPr lang="uk-UA" b="1" dirty="0" smtClean="0"/>
              <a:t/>
            </a:r>
            <a:br>
              <a:rPr lang="uk-UA" b="1" dirty="0" smtClean="0"/>
            </a:br>
            <a:r>
              <a:rPr lang="de-DE" dirty="0" smtClean="0"/>
              <a:t>Entschuldigung, wie komme ich </a:t>
            </a:r>
            <a:r>
              <a:rPr lang="de-DE" b="1" dirty="0" smtClean="0"/>
              <a:t>zur</a:t>
            </a:r>
            <a:r>
              <a:rPr lang="de-DE" dirty="0" smtClean="0"/>
              <a:t> Post?</a:t>
            </a:r>
            <a:r>
              <a:rPr lang="uk-UA" dirty="0" smtClean="0"/>
              <a:t/>
            </a:r>
            <a:br>
              <a:rPr lang="uk-UA" dirty="0" smtClean="0"/>
            </a:br>
            <a:endParaRPr lang="uk-UA" dirty="0"/>
          </a:p>
        </p:txBody>
      </p:sp>
      <p:grpSp>
        <p:nvGrpSpPr>
          <p:cNvPr id="4" name="组合 1">
            <a:extLst>
              <a:ext uri="{FF2B5EF4-FFF2-40B4-BE49-F238E27FC236}">
                <a16:creationId xmlns:a16="http://schemas.microsoft.com/office/drawing/2014/main" xmlns="" id="{2CF13DF9-9D71-FE42-AF70-897C1C1DDA1C}"/>
              </a:ext>
            </a:extLst>
          </p:cNvPr>
          <p:cNvGrpSpPr/>
          <p:nvPr/>
        </p:nvGrpSpPr>
        <p:grpSpPr>
          <a:xfrm>
            <a:off x="5186310" y="1734460"/>
            <a:ext cx="1819380" cy="3776112"/>
            <a:chOff x="4923304" y="1684213"/>
            <a:chExt cx="2229277" cy="4626854"/>
          </a:xfrm>
        </p:grpSpPr>
        <p:sp>
          <p:nvSpPr>
            <p:cNvPr id="5" name="Freeform 4"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a:extLst>
                <a:ext uri="{FF2B5EF4-FFF2-40B4-BE49-F238E27FC236}">
                  <a16:creationId xmlns:a16="http://schemas.microsoft.com/office/drawing/2014/main" xmlns="" id="{71CEFFB3-47C7-9F42-940E-4532F34282FE}"/>
                </a:ext>
              </a:extLst>
            </p:cNvPr>
            <p:cNvSpPr/>
            <p:nvPr/>
          </p:nvSpPr>
          <p:spPr>
            <a:xfrm>
              <a:off x="5793154" y="2315778"/>
              <a:ext cx="973591" cy="486745"/>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a:solidFill>
                    <a:srgbClr val="595959">
                      <a:hueOff val="0"/>
                      <a:satOff val="0"/>
                      <a:lumOff val="0"/>
                      <a:alphaOff val="0"/>
                    </a:srgbClr>
                  </a:solidFill>
                  <a:latin typeface="inpin heiti" panose="00000500000000000000" pitchFamily="2" charset="-122"/>
                  <a:ea typeface="inpin heiti" panose="00000500000000000000" pitchFamily="2" charset="-122"/>
                  <a:sym typeface="inpin heiti" panose="00000500000000000000" pitchFamily="2" charset="-122"/>
                </a:rPr>
                <a:t> </a:t>
              </a:r>
            </a:p>
          </p:txBody>
        </p:sp>
        <p:sp>
          <p:nvSpPr>
            <p:cNvPr id="6" name="Freeform 5"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a:extLst>
                <a:ext uri="{FF2B5EF4-FFF2-40B4-BE49-F238E27FC236}">
                  <a16:creationId xmlns:a16="http://schemas.microsoft.com/office/drawing/2014/main" xmlns="" id="{4923B1A9-4BDE-6945-AA3B-2466172733B1}"/>
                </a:ext>
              </a:extLst>
            </p:cNvPr>
            <p:cNvSpPr/>
            <p:nvPr/>
          </p:nvSpPr>
          <p:spPr>
            <a:xfrm>
              <a:off x="5306522" y="3320269"/>
              <a:ext cx="973591" cy="486745"/>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a:solidFill>
                    <a:srgbClr val="595959">
                      <a:hueOff val="0"/>
                      <a:satOff val="0"/>
                      <a:lumOff val="0"/>
                      <a:alphaOff val="0"/>
                    </a:srgbClr>
                  </a:solidFill>
                  <a:latin typeface="inpin heiti" panose="00000500000000000000" pitchFamily="2" charset="-122"/>
                  <a:ea typeface="inpin heiti" panose="00000500000000000000" pitchFamily="2" charset="-122"/>
                  <a:sym typeface="inpin heiti" panose="00000500000000000000" pitchFamily="2" charset="-122"/>
                </a:rPr>
                <a:t> </a:t>
              </a:r>
            </a:p>
          </p:txBody>
        </p:sp>
        <p:sp>
          <p:nvSpPr>
            <p:cNvPr id="7" name="Freeform 6"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a:extLst>
                <a:ext uri="{FF2B5EF4-FFF2-40B4-BE49-F238E27FC236}">
                  <a16:creationId xmlns:a16="http://schemas.microsoft.com/office/drawing/2014/main" xmlns="" id="{EC874660-1513-6B4C-A80F-AD05AC09EF91}"/>
                </a:ext>
              </a:extLst>
            </p:cNvPr>
            <p:cNvSpPr/>
            <p:nvPr/>
          </p:nvSpPr>
          <p:spPr>
            <a:xfrm>
              <a:off x="5793154" y="4299283"/>
              <a:ext cx="973591" cy="486745"/>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n-US" sz="3100" b="1" kern="1200">
                <a:solidFill>
                  <a:srgbClr val="595959">
                    <a:hueOff val="0"/>
                    <a:satOff val="0"/>
                    <a:lumOff val="0"/>
                    <a:alphaOff val="0"/>
                  </a:srgbClr>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Freeform 7"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a:extLst>
                <a:ext uri="{FF2B5EF4-FFF2-40B4-BE49-F238E27FC236}">
                  <a16:creationId xmlns:a16="http://schemas.microsoft.com/office/drawing/2014/main" xmlns="" id="{3508B5E7-F1C4-5840-B4ED-8A32086E06B6}"/>
                </a:ext>
              </a:extLst>
            </p:cNvPr>
            <p:cNvSpPr/>
            <p:nvPr/>
          </p:nvSpPr>
          <p:spPr>
            <a:xfrm>
              <a:off x="5306522" y="5329250"/>
              <a:ext cx="973591" cy="486745"/>
            </a:xfrm>
            <a:custGeom>
              <a:avLst/>
              <a:gdLst>
                <a:gd name="connsiteX0" fmla="*/ 0 w 973591"/>
                <a:gd name="connsiteY0" fmla="*/ 0 h 486745"/>
                <a:gd name="connsiteX1" fmla="*/ 973591 w 973591"/>
                <a:gd name="connsiteY1" fmla="*/ 0 h 486745"/>
                <a:gd name="connsiteX2" fmla="*/ 973591 w 973591"/>
                <a:gd name="connsiteY2" fmla="*/ 486745 h 486745"/>
                <a:gd name="connsiteX3" fmla="*/ 0 w 973591"/>
                <a:gd name="connsiteY3" fmla="*/ 486745 h 486745"/>
                <a:gd name="connsiteX4" fmla="*/ 0 w 973591"/>
                <a:gd name="connsiteY4" fmla="*/ 0 h 48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91" h="486745">
                  <a:moveTo>
                    <a:pt x="0" y="0"/>
                  </a:moveTo>
                  <a:lnTo>
                    <a:pt x="973591" y="0"/>
                  </a:lnTo>
                  <a:lnTo>
                    <a:pt x="973591" y="486745"/>
                  </a:lnTo>
                  <a:lnTo>
                    <a:pt x="0" y="48674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b="1" kern="1200" dirty="0">
                  <a:solidFill>
                    <a:srgbClr val="595959">
                      <a:hueOff val="0"/>
                      <a:satOff val="0"/>
                      <a:lumOff val="0"/>
                      <a:alphaOff val="0"/>
                    </a:srgbClr>
                  </a:solidFill>
                  <a:latin typeface="inpin heiti" panose="00000500000000000000" pitchFamily="2" charset="-122"/>
                  <a:ea typeface="inpin heiti" panose="00000500000000000000" pitchFamily="2" charset="-122"/>
                  <a:sym typeface="inpin heiti" panose="00000500000000000000" pitchFamily="2" charset="-122"/>
                </a:rPr>
                <a:t> </a:t>
              </a:r>
            </a:p>
          </p:txBody>
        </p:sp>
        <p:grpSp>
          <p:nvGrpSpPr>
            <p:cNvPr id="9" name="Group 8"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a:extLst>
                <a:ext uri="{FF2B5EF4-FFF2-40B4-BE49-F238E27FC236}">
                  <a16:creationId xmlns:a16="http://schemas.microsoft.com/office/drawing/2014/main" xmlns="" id="{6078E9E7-6F42-AA41-B27E-49151C597E61}"/>
                </a:ext>
              </a:extLst>
            </p:cNvPr>
            <p:cNvGrpSpPr/>
            <p:nvPr/>
          </p:nvGrpSpPr>
          <p:grpSpPr>
            <a:xfrm>
              <a:off x="5407972" y="3693193"/>
              <a:ext cx="1744609" cy="1744787"/>
              <a:chOff x="5466028" y="3573608"/>
              <a:chExt cx="1744609" cy="1744787"/>
            </a:xfrm>
          </p:grpSpPr>
          <p:sp>
            <p:nvSpPr>
              <p:cNvPr id="19" name="Circular Arrow 18">
                <a:extLst>
                  <a:ext uri="{FF2B5EF4-FFF2-40B4-BE49-F238E27FC236}">
                    <a16:creationId xmlns:a16="http://schemas.microsoft.com/office/drawing/2014/main" xmlns="" id="{5902EFAC-1100-0B4D-B407-081ABAE3A1BA}"/>
                  </a:ext>
                </a:extLst>
              </p:cNvPr>
              <p:cNvSpPr/>
              <p:nvPr/>
            </p:nvSpPr>
            <p:spPr>
              <a:xfrm>
                <a:off x="5466028" y="3573608"/>
                <a:ext cx="1744609" cy="1744787"/>
              </a:xfrm>
              <a:prstGeom prst="circularArrow">
                <a:avLst>
                  <a:gd name="adj1" fmla="val 10980"/>
                  <a:gd name="adj2" fmla="val 1142322"/>
                  <a:gd name="adj3" fmla="val 4500000"/>
                  <a:gd name="adj4" fmla="val 13500000"/>
                  <a:gd name="adj5" fmla="val 12500"/>
                </a:avLst>
              </a:prstGeom>
              <a:solidFill>
                <a:schemeClr val="accent3"/>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Oval 19">
                <a:extLst>
                  <a:ext uri="{FF2B5EF4-FFF2-40B4-BE49-F238E27FC236}">
                    <a16:creationId xmlns:a16="http://schemas.microsoft.com/office/drawing/2014/main" xmlns="" id="{071EED87-77EF-6F44-B9CE-7EA034B2AE80}"/>
                  </a:ext>
                </a:extLst>
              </p:cNvPr>
              <p:cNvSpPr/>
              <p:nvPr/>
            </p:nvSpPr>
            <p:spPr>
              <a:xfrm>
                <a:off x="6018081" y="4121528"/>
                <a:ext cx="584388" cy="584388"/>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id-ID"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rPr>
                  <a:t>C</a:t>
                </a: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0" name="Group 9"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a:extLst>
                <a:ext uri="{FF2B5EF4-FFF2-40B4-BE49-F238E27FC236}">
                  <a16:creationId xmlns:a16="http://schemas.microsoft.com/office/drawing/2014/main" xmlns="" id="{EC07C967-B5E6-C74E-AD2A-BD40C8779A11}"/>
                </a:ext>
              </a:extLst>
            </p:cNvPr>
            <p:cNvGrpSpPr/>
            <p:nvPr/>
          </p:nvGrpSpPr>
          <p:grpSpPr>
            <a:xfrm>
              <a:off x="5047662" y="4811504"/>
              <a:ext cx="1498839" cy="1499563"/>
              <a:chOff x="5105718" y="4691919"/>
              <a:chExt cx="1498839" cy="1499563"/>
            </a:xfrm>
          </p:grpSpPr>
          <p:sp>
            <p:nvSpPr>
              <p:cNvPr id="17" name="Block Arc 16">
                <a:extLst>
                  <a:ext uri="{FF2B5EF4-FFF2-40B4-BE49-F238E27FC236}">
                    <a16:creationId xmlns:a16="http://schemas.microsoft.com/office/drawing/2014/main" xmlns="" id="{08140BC7-A757-D249-BBA3-C76DDE88ECC3}"/>
                  </a:ext>
                </a:extLst>
              </p:cNvPr>
              <p:cNvSpPr/>
              <p:nvPr/>
            </p:nvSpPr>
            <p:spPr>
              <a:xfrm>
                <a:off x="5105718" y="4691919"/>
                <a:ext cx="1498839" cy="1499563"/>
              </a:xfrm>
              <a:prstGeom prst="blockArc">
                <a:avLst>
                  <a:gd name="adj1" fmla="val 0"/>
                  <a:gd name="adj2" fmla="val 18900000"/>
                  <a:gd name="adj3" fmla="val 12740"/>
                </a:avLst>
              </a:prstGeom>
              <a:solidFill>
                <a:schemeClr val="accent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Oval 17">
                <a:extLst>
                  <a:ext uri="{FF2B5EF4-FFF2-40B4-BE49-F238E27FC236}">
                    <a16:creationId xmlns:a16="http://schemas.microsoft.com/office/drawing/2014/main" xmlns="" id="{86143A44-E28B-A447-93A8-496C9D0434CE}"/>
                  </a:ext>
                </a:extLst>
              </p:cNvPr>
              <p:cNvSpPr/>
              <p:nvPr/>
            </p:nvSpPr>
            <p:spPr>
              <a:xfrm>
                <a:off x="5576543" y="5163711"/>
                <a:ext cx="584388" cy="584388"/>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id-ID"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rPr>
                  <a:t>D</a:t>
                </a: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1" name="Group 10"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a:extLst>
                <a:ext uri="{FF2B5EF4-FFF2-40B4-BE49-F238E27FC236}">
                  <a16:creationId xmlns:a16="http://schemas.microsoft.com/office/drawing/2014/main" xmlns="" id="{BF41C622-7D5B-1F47-A66C-11A27984D68B}"/>
                </a:ext>
              </a:extLst>
            </p:cNvPr>
            <p:cNvGrpSpPr/>
            <p:nvPr/>
          </p:nvGrpSpPr>
          <p:grpSpPr>
            <a:xfrm>
              <a:off x="4923304" y="2686852"/>
              <a:ext cx="1744609" cy="1744787"/>
              <a:chOff x="4981360" y="2567267"/>
              <a:chExt cx="1744609" cy="1744787"/>
            </a:xfrm>
          </p:grpSpPr>
          <p:sp>
            <p:nvSpPr>
              <p:cNvPr id="15" name="Shape 14">
                <a:extLst>
                  <a:ext uri="{FF2B5EF4-FFF2-40B4-BE49-F238E27FC236}">
                    <a16:creationId xmlns:a16="http://schemas.microsoft.com/office/drawing/2014/main" xmlns="" id="{E6D6344C-31DC-3946-8046-46F889444BA7}"/>
                  </a:ext>
                </a:extLst>
              </p:cNvPr>
              <p:cNvSpPr/>
              <p:nvPr/>
            </p:nvSpPr>
            <p:spPr>
              <a:xfrm>
                <a:off x="4981360" y="2567267"/>
                <a:ext cx="1744609" cy="1744787"/>
              </a:xfrm>
              <a:prstGeom prst="leftCircularArrow">
                <a:avLst>
                  <a:gd name="adj1" fmla="val 10980"/>
                  <a:gd name="adj2" fmla="val 1142322"/>
                  <a:gd name="adj3" fmla="val 6300000"/>
                  <a:gd name="adj4" fmla="val 18900000"/>
                  <a:gd name="adj5" fmla="val 12500"/>
                </a:avLst>
              </a:prstGeom>
              <a:solidFill>
                <a:schemeClr val="accent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Oval 15">
                <a:extLst>
                  <a:ext uri="{FF2B5EF4-FFF2-40B4-BE49-F238E27FC236}">
                    <a16:creationId xmlns:a16="http://schemas.microsoft.com/office/drawing/2014/main" xmlns="" id="{2BAE6471-CFF3-B945-8CF5-5C02EB1795E7}"/>
                  </a:ext>
                </a:extLst>
              </p:cNvPr>
              <p:cNvSpPr/>
              <p:nvPr/>
            </p:nvSpPr>
            <p:spPr>
              <a:xfrm>
                <a:off x="5576543" y="3163803"/>
                <a:ext cx="584388" cy="584388"/>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id-ID"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rPr>
                  <a:t>B</a:t>
                </a: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2" name="Group 11" descr="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
              <a:extLst>
                <a:ext uri="{FF2B5EF4-FFF2-40B4-BE49-F238E27FC236}">
                  <a16:creationId xmlns:a16="http://schemas.microsoft.com/office/drawing/2014/main" xmlns="" id="{163EDCB4-DCC1-3045-92AB-BF51E47552F4}"/>
                </a:ext>
              </a:extLst>
            </p:cNvPr>
            <p:cNvGrpSpPr/>
            <p:nvPr/>
          </p:nvGrpSpPr>
          <p:grpSpPr>
            <a:xfrm>
              <a:off x="5407972" y="1684213"/>
              <a:ext cx="1744609" cy="1744787"/>
              <a:chOff x="5466028" y="1564628"/>
              <a:chExt cx="1744609" cy="1744787"/>
            </a:xfrm>
          </p:grpSpPr>
          <p:sp>
            <p:nvSpPr>
              <p:cNvPr id="13" name="Circular Arrow 12">
                <a:extLst>
                  <a:ext uri="{FF2B5EF4-FFF2-40B4-BE49-F238E27FC236}">
                    <a16:creationId xmlns:a16="http://schemas.microsoft.com/office/drawing/2014/main" xmlns="" id="{83C2A2E4-05E2-EB4D-8DD5-4DC8E18C862B}"/>
                  </a:ext>
                </a:extLst>
              </p:cNvPr>
              <p:cNvSpPr/>
              <p:nvPr/>
            </p:nvSpPr>
            <p:spPr>
              <a:xfrm>
                <a:off x="5466028" y="1564628"/>
                <a:ext cx="1744609" cy="1744787"/>
              </a:xfrm>
              <a:prstGeom prst="circularArrow">
                <a:avLst>
                  <a:gd name="adj1" fmla="val 10980"/>
                  <a:gd name="adj2" fmla="val 1142322"/>
                  <a:gd name="adj3" fmla="val 4500000"/>
                  <a:gd name="adj4" fmla="val 10800000"/>
                  <a:gd name="adj5" fmla="val 12500"/>
                </a:avLst>
              </a:prstGeom>
              <a:solidFill>
                <a:schemeClr val="accent1"/>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Oval 13">
                <a:extLst>
                  <a:ext uri="{FF2B5EF4-FFF2-40B4-BE49-F238E27FC236}">
                    <a16:creationId xmlns:a16="http://schemas.microsoft.com/office/drawing/2014/main" xmlns="" id="{C595AE00-7FD9-3E42-893F-83785B60F62B}"/>
                  </a:ext>
                </a:extLst>
              </p:cNvPr>
              <p:cNvSpPr/>
              <p:nvPr/>
            </p:nvSpPr>
            <p:spPr>
              <a:xfrm>
                <a:off x="6050547" y="2147096"/>
                <a:ext cx="584388" cy="584388"/>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id-ID"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rPr>
                  <a:t>A</a:t>
                </a:r>
                <a:endParaRPr kumimoji="0" lang="en-US" sz="2000" i="0" u="none" strike="noStrike" kern="0" cap="none" spc="0" normalizeH="0" baseline="0" noProof="0" dirty="0">
                  <a:ln>
                    <a:noFill/>
                  </a:ln>
                  <a:solidFill>
                    <a:prstClr val="white"/>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grpSp>
        <p:nvGrpSpPr>
          <p:cNvPr id="21" name="组合 33">
            <a:extLst>
              <a:ext uri="{FF2B5EF4-FFF2-40B4-BE49-F238E27FC236}">
                <a16:creationId xmlns:a16="http://schemas.microsoft.com/office/drawing/2014/main" xmlns="" id="{AB3F148F-6E87-5B42-BA04-3BC69914313D}"/>
              </a:ext>
            </a:extLst>
          </p:cNvPr>
          <p:cNvGrpSpPr/>
          <p:nvPr/>
        </p:nvGrpSpPr>
        <p:grpSpPr>
          <a:xfrm>
            <a:off x="7150971" y="1917455"/>
            <a:ext cx="3709287" cy="1474115"/>
            <a:chOff x="874713" y="3451823"/>
            <a:chExt cx="2717425" cy="933585"/>
          </a:xfrm>
        </p:grpSpPr>
        <p:sp>
          <p:nvSpPr>
            <p:cNvPr id="22" name="矩形 34">
              <a:extLst>
                <a:ext uri="{FF2B5EF4-FFF2-40B4-BE49-F238E27FC236}">
                  <a16:creationId xmlns:a16="http://schemas.microsoft.com/office/drawing/2014/main" xmlns="" id="{E89AE25D-A166-8C47-9C23-5F94FB141FA3}"/>
                </a:ext>
              </a:extLst>
            </p:cNvPr>
            <p:cNvSpPr/>
            <p:nvPr/>
          </p:nvSpPr>
          <p:spPr>
            <a:xfrm>
              <a:off x="874714" y="3800646"/>
              <a:ext cx="2717424" cy="584762"/>
            </a:xfrm>
            <a:prstGeom prst="rect">
              <a:avLst/>
            </a:prstGeom>
          </p:spPr>
          <p:txBody>
            <a:bodyPr wrap="square">
              <a:spAutoFit/>
              <a:scene3d>
                <a:camera prst="orthographicFront"/>
                <a:lightRig rig="threePt" dir="t"/>
              </a:scene3d>
              <a:sp3d contourW="12700"/>
            </a:bodyPr>
            <a:lstStyle/>
            <a:p>
              <a:r>
                <a:rPr lang="de-DE" dirty="0" smtClean="0"/>
                <a:t>Wir benutzen die Präposition </a:t>
              </a:r>
              <a:endParaRPr lang="uk-UA" dirty="0" smtClean="0"/>
            </a:p>
            <a:p>
              <a:r>
                <a:rPr lang="de-DE" i="1" dirty="0" smtClean="0"/>
                <a:t>zu + Dativ </a:t>
              </a:r>
              <a:r>
                <a:rPr lang="de-DE" dirty="0" smtClean="0"/>
                <a:t>,</a:t>
              </a:r>
              <a:endParaRPr lang="uk-UA" dirty="0" smtClean="0"/>
            </a:p>
            <a:p>
              <a:r>
                <a:rPr lang="de-DE" dirty="0" smtClean="0"/>
                <a:t>um nach einem Ziel zu fragen</a:t>
              </a:r>
              <a:r>
                <a:rPr lang="de-DE" sz="1200" dirty="0" smtClean="0"/>
                <a:t>.</a:t>
              </a:r>
              <a:endParaRPr lang="uk-UA" sz="1200" dirty="0"/>
            </a:p>
          </p:txBody>
        </p:sp>
        <p:sp>
          <p:nvSpPr>
            <p:cNvPr id="23" name="矩形 35">
              <a:extLst>
                <a:ext uri="{FF2B5EF4-FFF2-40B4-BE49-F238E27FC236}">
                  <a16:creationId xmlns:a16="http://schemas.microsoft.com/office/drawing/2014/main" xmlns="" id="{39A755D7-D049-4F44-8DD1-7C70AB604316}"/>
                </a:ext>
              </a:extLst>
            </p:cNvPr>
            <p:cNvSpPr/>
            <p:nvPr/>
          </p:nvSpPr>
          <p:spPr>
            <a:xfrm>
              <a:off x="874713" y="3451823"/>
              <a:ext cx="2241974" cy="380553"/>
            </a:xfrm>
            <a:prstGeom prst="rect">
              <a:avLst/>
            </a:prstGeom>
          </p:spPr>
          <p:txBody>
            <a:bodyPr wrap="square">
              <a:spAutoFit/>
              <a:scene3d>
                <a:camera prst="orthographicFront"/>
                <a:lightRig rig="threePt" dir="t"/>
              </a:scene3d>
              <a:sp3d contourW="12700"/>
            </a:bodyPr>
            <a:lstStyle/>
            <a:p>
              <a:pPr algn="just">
                <a:lnSpc>
                  <a:spcPct val="120000"/>
                </a:lnSpc>
              </a:pPr>
              <a:r>
                <a:rPr lang="pl-PL" altLang="zh-CN" b="1" dirty="0" smtClean="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1</a:t>
              </a:r>
              <a:endParaRPr lang="zh-CN" altLang="en-US"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4" name="组合 36">
            <a:extLst>
              <a:ext uri="{FF2B5EF4-FFF2-40B4-BE49-F238E27FC236}">
                <a16:creationId xmlns:a16="http://schemas.microsoft.com/office/drawing/2014/main" xmlns="" id="{FCC9E676-400C-884C-BF17-B262D0222AF0}"/>
              </a:ext>
            </a:extLst>
          </p:cNvPr>
          <p:cNvGrpSpPr/>
          <p:nvPr/>
        </p:nvGrpSpPr>
        <p:grpSpPr>
          <a:xfrm>
            <a:off x="7150971" y="3615083"/>
            <a:ext cx="2717425" cy="718153"/>
            <a:chOff x="874713" y="3451823"/>
            <a:chExt cx="2717425" cy="718153"/>
          </a:xfrm>
        </p:grpSpPr>
        <p:sp>
          <p:nvSpPr>
            <p:cNvPr id="25" name="矩形 40">
              <a:extLst>
                <a:ext uri="{FF2B5EF4-FFF2-40B4-BE49-F238E27FC236}">
                  <a16:creationId xmlns:a16="http://schemas.microsoft.com/office/drawing/2014/main" xmlns="" id="{417635EC-A970-BA42-9075-98EA3A76F4B2}"/>
                </a:ext>
              </a:extLst>
            </p:cNvPr>
            <p:cNvSpPr/>
            <p:nvPr/>
          </p:nvSpPr>
          <p:spPr>
            <a:xfrm>
              <a:off x="874713" y="3800644"/>
              <a:ext cx="2717425" cy="369332"/>
            </a:xfrm>
            <a:prstGeom prst="rect">
              <a:avLst/>
            </a:prstGeom>
          </p:spPr>
          <p:txBody>
            <a:bodyPr wrap="square">
              <a:spAutoFit/>
              <a:scene3d>
                <a:camera prst="orthographicFront"/>
                <a:lightRig rig="threePt" dir="t"/>
              </a:scene3d>
              <a:sp3d contourW="12700"/>
            </a:bodyPr>
            <a:lstStyle/>
            <a:p>
              <a:r>
                <a:rPr lang="de-DE" dirty="0" smtClean="0"/>
                <a:t>m:	 zu dem = </a:t>
              </a:r>
              <a:r>
                <a:rPr lang="de-DE" b="1" dirty="0" smtClean="0"/>
                <a:t>zum</a:t>
              </a:r>
              <a:endParaRPr lang="uk-UA" dirty="0"/>
            </a:p>
          </p:txBody>
        </p:sp>
        <p:sp>
          <p:nvSpPr>
            <p:cNvPr id="26" name="矩形 41">
              <a:extLst>
                <a:ext uri="{FF2B5EF4-FFF2-40B4-BE49-F238E27FC236}">
                  <a16:creationId xmlns:a16="http://schemas.microsoft.com/office/drawing/2014/main" xmlns="" id="{45901CF8-3E82-2249-A55F-E65587DB8B94}"/>
                </a:ext>
              </a:extLst>
            </p:cNvPr>
            <p:cNvSpPr/>
            <p:nvPr/>
          </p:nvSpPr>
          <p:spPr>
            <a:xfrm>
              <a:off x="874713" y="3451823"/>
              <a:ext cx="2241974" cy="476669"/>
            </a:xfrm>
            <a:prstGeom prst="rect">
              <a:avLst/>
            </a:prstGeom>
          </p:spPr>
          <p:txBody>
            <a:bodyPr wrap="square">
              <a:spAutoFit/>
              <a:scene3d>
                <a:camera prst="orthographicFront"/>
                <a:lightRig rig="threePt" dir="t"/>
              </a:scene3d>
              <a:sp3d contourW="12700"/>
            </a:bodyPr>
            <a:lstStyle/>
            <a:p>
              <a:pPr algn="just">
                <a:lnSpc>
                  <a:spcPct val="120000"/>
                </a:lnSpc>
              </a:pPr>
              <a:r>
                <a:rPr lang="pl-PL" altLang="zh-CN" sz="2400" b="1" dirty="0" smtClean="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3</a:t>
              </a:r>
              <a:endParaRPr lang="zh-CN" altLang="en-US" sz="24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7" name="组合 42">
            <a:extLst>
              <a:ext uri="{FF2B5EF4-FFF2-40B4-BE49-F238E27FC236}">
                <a16:creationId xmlns:a16="http://schemas.microsoft.com/office/drawing/2014/main" xmlns="" id="{A9D422EA-1810-434F-AD1C-C6EFD4D7926B}"/>
              </a:ext>
            </a:extLst>
          </p:cNvPr>
          <p:cNvGrpSpPr/>
          <p:nvPr/>
        </p:nvGrpSpPr>
        <p:grpSpPr>
          <a:xfrm>
            <a:off x="2090057" y="2676705"/>
            <a:ext cx="2915489" cy="718153"/>
            <a:chOff x="1493637" y="3451823"/>
            <a:chExt cx="2915489" cy="718153"/>
          </a:xfrm>
        </p:grpSpPr>
        <p:sp>
          <p:nvSpPr>
            <p:cNvPr id="28" name="矩形 43">
              <a:extLst>
                <a:ext uri="{FF2B5EF4-FFF2-40B4-BE49-F238E27FC236}">
                  <a16:creationId xmlns:a16="http://schemas.microsoft.com/office/drawing/2014/main" xmlns="" id="{82704E1F-46D9-6B43-97A4-2F15CECE3B46}"/>
                </a:ext>
              </a:extLst>
            </p:cNvPr>
            <p:cNvSpPr/>
            <p:nvPr/>
          </p:nvSpPr>
          <p:spPr>
            <a:xfrm>
              <a:off x="1493637" y="3800644"/>
              <a:ext cx="2915489" cy="369332"/>
            </a:xfrm>
            <a:prstGeom prst="rect">
              <a:avLst/>
            </a:prstGeom>
          </p:spPr>
          <p:txBody>
            <a:bodyPr wrap="square">
              <a:spAutoFit/>
              <a:scene3d>
                <a:camera prst="orthographicFront"/>
                <a:lightRig rig="threePt" dir="t"/>
              </a:scene3d>
              <a:sp3d contourW="12700"/>
            </a:bodyPr>
            <a:lstStyle/>
            <a:p>
              <a:r>
                <a:rPr lang="de-DE" dirty="0" smtClean="0"/>
                <a:t>f:	zu der = </a:t>
              </a:r>
              <a:r>
                <a:rPr lang="de-DE" b="1" dirty="0" smtClean="0"/>
                <a:t>zur</a:t>
              </a:r>
              <a:endParaRPr lang="uk-UA" dirty="0"/>
            </a:p>
          </p:txBody>
        </p:sp>
        <p:sp>
          <p:nvSpPr>
            <p:cNvPr id="29" name="矩形 44">
              <a:extLst>
                <a:ext uri="{FF2B5EF4-FFF2-40B4-BE49-F238E27FC236}">
                  <a16:creationId xmlns:a16="http://schemas.microsoft.com/office/drawing/2014/main" xmlns="" id="{5F473D60-3840-964A-AE77-4B3A3E9A8C54}"/>
                </a:ext>
              </a:extLst>
            </p:cNvPr>
            <p:cNvSpPr/>
            <p:nvPr/>
          </p:nvSpPr>
          <p:spPr>
            <a:xfrm>
              <a:off x="2167152" y="3451823"/>
              <a:ext cx="2241974" cy="540725"/>
            </a:xfrm>
            <a:prstGeom prst="rect">
              <a:avLst/>
            </a:prstGeom>
          </p:spPr>
          <p:txBody>
            <a:bodyPr wrap="square">
              <a:spAutoFit/>
              <a:scene3d>
                <a:camera prst="orthographicFront"/>
                <a:lightRig rig="threePt" dir="t"/>
              </a:scene3d>
              <a:sp3d contourW="12700"/>
            </a:bodyPr>
            <a:lstStyle/>
            <a:p>
              <a:pPr algn="r">
                <a:lnSpc>
                  <a:spcPct val="120000"/>
                </a:lnSpc>
              </a:pPr>
              <a:r>
                <a:rPr lang="pl-PL" altLang="zh-CN" sz="2800" b="1" dirty="0" smtClean="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2</a:t>
              </a:r>
              <a:endParaRPr lang="zh-CN" altLang="en-US" sz="28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0" name="组合 45">
            <a:extLst>
              <a:ext uri="{FF2B5EF4-FFF2-40B4-BE49-F238E27FC236}">
                <a16:creationId xmlns:a16="http://schemas.microsoft.com/office/drawing/2014/main" xmlns="" id="{B319FABD-12D4-9F47-BB31-547FED1FC8BD}"/>
              </a:ext>
            </a:extLst>
          </p:cNvPr>
          <p:cNvGrpSpPr/>
          <p:nvPr/>
        </p:nvGrpSpPr>
        <p:grpSpPr>
          <a:xfrm>
            <a:off x="2090057" y="4465729"/>
            <a:ext cx="2915489" cy="718153"/>
            <a:chOff x="1493637" y="3451823"/>
            <a:chExt cx="2915489" cy="718153"/>
          </a:xfrm>
        </p:grpSpPr>
        <p:sp>
          <p:nvSpPr>
            <p:cNvPr id="31" name="矩形 46">
              <a:extLst>
                <a:ext uri="{FF2B5EF4-FFF2-40B4-BE49-F238E27FC236}">
                  <a16:creationId xmlns:a16="http://schemas.microsoft.com/office/drawing/2014/main" xmlns="" id="{2AF631A7-3775-1E48-B488-C1601D94D94D}"/>
                </a:ext>
              </a:extLst>
            </p:cNvPr>
            <p:cNvSpPr/>
            <p:nvPr/>
          </p:nvSpPr>
          <p:spPr>
            <a:xfrm>
              <a:off x="1493637" y="3800644"/>
              <a:ext cx="2915489" cy="369332"/>
            </a:xfrm>
            <a:prstGeom prst="rect">
              <a:avLst/>
            </a:prstGeom>
          </p:spPr>
          <p:txBody>
            <a:bodyPr wrap="square">
              <a:spAutoFit/>
              <a:scene3d>
                <a:camera prst="orthographicFront"/>
                <a:lightRig rig="threePt" dir="t"/>
              </a:scene3d>
              <a:sp3d contourW="12700"/>
            </a:bodyPr>
            <a:lstStyle/>
            <a:p>
              <a:r>
                <a:rPr lang="de-DE" dirty="0" smtClean="0"/>
                <a:t>n:	 zu dem = </a:t>
              </a:r>
              <a:r>
                <a:rPr lang="de-DE" b="1" dirty="0" smtClean="0"/>
                <a:t>zum</a:t>
              </a:r>
              <a:endParaRPr lang="uk-UA" dirty="0"/>
            </a:p>
          </p:txBody>
        </p:sp>
        <p:sp>
          <p:nvSpPr>
            <p:cNvPr id="32" name="矩形 47">
              <a:extLst>
                <a:ext uri="{FF2B5EF4-FFF2-40B4-BE49-F238E27FC236}">
                  <a16:creationId xmlns:a16="http://schemas.microsoft.com/office/drawing/2014/main" xmlns="" id="{B87F231D-97BD-884B-99C6-7D2EE964690C}"/>
                </a:ext>
              </a:extLst>
            </p:cNvPr>
            <p:cNvSpPr/>
            <p:nvPr/>
          </p:nvSpPr>
          <p:spPr>
            <a:xfrm>
              <a:off x="2167152" y="3451823"/>
              <a:ext cx="2241974" cy="540725"/>
            </a:xfrm>
            <a:prstGeom prst="rect">
              <a:avLst/>
            </a:prstGeom>
          </p:spPr>
          <p:txBody>
            <a:bodyPr wrap="square">
              <a:spAutoFit/>
              <a:scene3d>
                <a:camera prst="orthographicFront"/>
                <a:lightRig rig="threePt" dir="t"/>
              </a:scene3d>
              <a:sp3d contourW="12700"/>
            </a:bodyPr>
            <a:lstStyle/>
            <a:p>
              <a:pPr algn="r">
                <a:lnSpc>
                  <a:spcPct val="120000"/>
                </a:lnSpc>
              </a:pPr>
              <a:r>
                <a:rPr lang="pl-PL" altLang="zh-CN" sz="2800" b="1" dirty="0" smtClean="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4</a:t>
              </a:r>
              <a:endParaRPr lang="zh-CN" altLang="en-US" sz="2800" b="1" dirty="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endParaRPr>
            </a:p>
          </p:txBody>
        </p:sp>
      </p:grpSp>
    </p:spTree>
    <p:extLst>
      <p:ext uri="{BB962C8B-B14F-4D97-AF65-F5344CB8AC3E}">
        <p14:creationId xmlns:p14="http://schemas.microsoft.com/office/powerpoint/2010/main" xmlns="" val="107621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1+#ppt_w/2"/>
                                          </p:val>
                                        </p:tav>
                                        <p:tav tm="100000">
                                          <p:val>
                                            <p:strVal val="#ppt_x"/>
                                          </p:val>
                                        </p:tav>
                                      </p:tavLst>
                                    </p:anim>
                                    <p:anim calcmode="lin" valueType="num">
                                      <p:cBhvr additive="base">
                                        <p:cTn id="15" dur="500" fill="hold"/>
                                        <p:tgtEl>
                                          <p:spTgt spid="21"/>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1+#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0-#ppt_w/2"/>
                                          </p:val>
                                        </p:tav>
                                        <p:tav tm="100000">
                                          <p:val>
                                            <p:strVal val="#ppt_x"/>
                                          </p:val>
                                        </p:tav>
                                      </p:tavLst>
                                    </p:anim>
                                    <p:anim calcmode="lin" valueType="num">
                                      <p:cBhvr additive="base">
                                        <p:cTn id="30"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Custom 47">
      <a:dk1>
        <a:srgbClr val="000000"/>
      </a:dk1>
      <a:lt1>
        <a:srgbClr val="FFFFFF"/>
      </a:lt1>
      <a:dk2>
        <a:srgbClr val="44546A"/>
      </a:dk2>
      <a:lt2>
        <a:srgbClr val="E7E6E6"/>
      </a:lt2>
      <a:accent1>
        <a:srgbClr val="4472C4"/>
      </a:accent1>
      <a:accent2>
        <a:srgbClr val="C6928E"/>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1658</Words>
  <Application>Microsoft Macintosh PowerPoint</Application>
  <PresentationFormat>Произвольный</PresentationFormat>
  <Paragraphs>270</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In der Stadt</vt:lpstr>
      <vt:lpstr>Eine Reise von tausend Meilen beginnt mit einem einzigen Schritt.</vt:lpstr>
      <vt:lpstr>Was gibt es in der Stadt?</vt:lpstr>
      <vt:lpstr>Was machst du wo?</vt:lpstr>
      <vt:lpstr>Was machst du wo?  Lies, was du in den verschiedenen Lokalen machen kannst. Schreib, welches Bild das ist und wie das Lokal heiβt.   </vt:lpstr>
      <vt:lpstr>Was machst du wo?  Lies, was du in den verschiedenen Lokalen machen kannst. Schreib, welches Bild das ist und wie das Lokal heiβt.   </vt:lpstr>
      <vt:lpstr>Wo kann man das machen?</vt:lpstr>
      <vt:lpstr>Wo kann man das machen?</vt:lpstr>
      <vt:lpstr> Wie komme ich zu ... ? Entschuldigung, wie komme ich zur Post? </vt:lpstr>
      <vt:lpstr>Setze die richtige Kontraktion ein: zur oder zum.</vt:lpstr>
      <vt:lpstr>Den Weg beschreiben</vt:lpstr>
      <vt:lpstr>Den Weg beschreiben</vt:lpstr>
      <vt:lpstr>Слайд 13</vt:lpstr>
      <vt:lpstr>Schau auf die Karte. Wo ist was? </vt:lpstr>
      <vt:lpstr>Слайд 15</vt:lpstr>
      <vt:lpstr>Nützliche Phrasen</vt:lpstr>
      <vt:lpstr>Слайд 17</vt:lpstr>
      <vt:lpstr>Слайд 18</vt:lpstr>
      <vt:lpstr>Слайд 19</vt:lpstr>
      <vt:lpstr>Слайд 20</vt:lpstr>
      <vt:lpstr>Слайд 21</vt:lpstr>
      <vt:lpstr>Слайд 22</vt:lpstr>
      <vt:lpstr>Übung 2</vt:lpstr>
      <vt:lpstr>Слайд 24</vt:lpstr>
      <vt:lpstr>Слайд 25</vt:lpstr>
      <vt:lpstr>Слайд 26</vt:lpstr>
      <vt:lpstr>Слайд 27</vt:lpstr>
      <vt:lpstr>Слайд 28</vt:lpstr>
      <vt:lpstr>Слайд 29</vt:lpstr>
      <vt:lpstr>Слайд 30</vt:lpstr>
      <vt:lpstr>Слайд 31</vt:lpstr>
      <vt:lpstr>Übung 3. Anweisungen geben</vt:lpstr>
      <vt:lpstr>Übung 3. Anweisungen geben</vt:lpstr>
      <vt:lpstr>Übung 3. Anweisungen geben</vt:lpstr>
      <vt:lpstr>Übung 3. Anweisungen geben</vt:lpstr>
      <vt:lpstr>Frage nach dem Weg und antworte!</vt:lpstr>
      <vt:lpstr>Frage nach dem Weg und antworte!</vt:lpstr>
      <vt:lpstr>Situation: Borys  steht  vor  dem Hotel, sein   Handy   ist    kaputt</vt:lpstr>
      <vt:lpstr>Geben Sie Wegbeschreibung! Auf welchen Wegen soll  Borys gehen?</vt:lpstr>
      <vt:lpstr>Akkusativ oder Dativ? Ergänzen  Sie die Tabelle. </vt:lpstr>
      <vt:lpstr>Слайд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Марина Маркасьян</dc:creator>
  <cp:lastModifiedBy>User</cp:lastModifiedBy>
  <cp:revision>15</cp:revision>
  <dcterms:created xsi:type="dcterms:W3CDTF">2023-02-07T21:59:07Z</dcterms:created>
  <dcterms:modified xsi:type="dcterms:W3CDTF">2023-10-28T11:40:23Z</dcterms:modified>
</cp:coreProperties>
</file>