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1" r:id="rId5"/>
    <p:sldId id="262" r:id="rId6"/>
    <p:sldId id="263" r:id="rId7"/>
    <p:sldId id="264" r:id="rId8"/>
    <p:sldId id="277" r:id="rId9"/>
    <p:sldId id="265" r:id="rId10"/>
    <p:sldId id="279" r:id="rId11"/>
    <p:sldId id="266" r:id="rId12"/>
    <p:sldId id="280" r:id="rId13"/>
    <p:sldId id="267" r:id="rId14"/>
    <p:sldId id="281" r:id="rId15"/>
    <p:sldId id="268" r:id="rId16"/>
    <p:sldId id="282" r:id="rId17"/>
    <p:sldId id="275" r:id="rId18"/>
    <p:sldId id="269" r:id="rId19"/>
    <p:sldId id="270" r:id="rId20"/>
    <p:sldId id="271" r:id="rId21"/>
    <p:sldId id="272" r:id="rId22"/>
    <p:sldId id="273" r:id="rId23"/>
    <p:sldId id="274" r:id="rId24"/>
    <p:sldId id="276" r:id="rId25"/>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8AAE6-85BA-474C-9F39-782F33C82F3D}" type="doc">
      <dgm:prSet loTypeId="urn:microsoft.com/office/officeart/2008/layout/HexagonCluster" loCatId="relationship" qsTypeId="urn:microsoft.com/office/officeart/2005/8/quickstyle/simple3" qsCatId="simple" csTypeId="urn:microsoft.com/office/officeart/2005/8/colors/accent5_1" csCatId="accent5" phldr="1"/>
      <dgm:spPr/>
      <dgm:t>
        <a:bodyPr/>
        <a:lstStyle/>
        <a:p>
          <a:endParaRPr lang="uk-UA"/>
        </a:p>
      </dgm:t>
    </dgm:pt>
    <dgm:pt modelId="{BAC0DAD2-404D-486A-86AB-13078DC1BBB8}">
      <dgm:prSet phldrT="[Текст]"/>
      <dgm:spPr/>
      <dgm:t>
        <a:bodyPr/>
        <a:lstStyle/>
        <a:p>
          <a:r>
            <a:rPr lang="en-US" dirty="0" err="1" smtClean="0"/>
            <a:t>Wer</a:t>
          </a:r>
          <a:r>
            <a:rPr lang="en-US" dirty="0" smtClean="0"/>
            <a:t> </a:t>
          </a:r>
          <a:r>
            <a:rPr lang="en-US" dirty="0" err="1" smtClean="0"/>
            <a:t>fehlt</a:t>
          </a:r>
          <a:r>
            <a:rPr lang="en-US" dirty="0" smtClean="0"/>
            <a:t> </a:t>
          </a:r>
          <a:r>
            <a:rPr lang="en-US" dirty="0" err="1" smtClean="0"/>
            <a:t>heute</a:t>
          </a:r>
          <a:r>
            <a:rPr lang="uk-UA" dirty="0" smtClean="0">
              <a:latin typeface="Times New Roman"/>
              <a:cs typeface="Times New Roman"/>
            </a:rPr>
            <a:t>?</a:t>
          </a:r>
          <a:endParaRPr lang="uk-UA" dirty="0"/>
        </a:p>
      </dgm:t>
    </dgm:pt>
    <dgm:pt modelId="{C1AB52C7-6A03-4525-A645-6BDD5BD3E9A5}" type="parTrans" cxnId="{E5D85B2E-D099-4AFE-96D1-2EEDAFFC45D8}">
      <dgm:prSet/>
      <dgm:spPr/>
      <dgm:t>
        <a:bodyPr/>
        <a:lstStyle/>
        <a:p>
          <a:endParaRPr lang="uk-UA"/>
        </a:p>
      </dgm:t>
    </dgm:pt>
    <dgm:pt modelId="{99C7BF6C-2AAC-4F3C-9AC4-D8DADF74B582}" type="sibTrans" cxnId="{E5D85B2E-D099-4AFE-96D1-2EEDAFFC45D8}">
      <dgm:prSet/>
      <dgm:spPr/>
      <dgm:t>
        <a:bodyPr/>
        <a:lstStyle/>
        <a:p>
          <a:endParaRPr lang="uk-UA"/>
        </a:p>
      </dgm:t>
    </dgm:pt>
    <dgm:pt modelId="{0E025602-BE04-410D-9554-CCE110572320}">
      <dgm:prSet phldrT="[Текст]"/>
      <dgm:spPr/>
      <dgm:t>
        <a:bodyPr/>
        <a:lstStyle/>
        <a:p>
          <a:r>
            <a:rPr lang="en-US" dirty="0" err="1" smtClean="0"/>
            <a:t>Der</a:t>
          </a:r>
          <a:r>
            <a:rPr lang="en-US" dirty="0" smtClean="0"/>
            <a:t> </a:t>
          </a:r>
          <a:r>
            <a:rPr lang="en-US" dirty="0" err="1" smtClean="0"/>
            <a:t>wievielte</a:t>
          </a:r>
          <a:r>
            <a:rPr lang="en-US" dirty="0" smtClean="0"/>
            <a:t> </a:t>
          </a:r>
          <a:r>
            <a:rPr lang="en-US" dirty="0" err="1" smtClean="0"/>
            <a:t>ist</a:t>
          </a:r>
          <a:r>
            <a:rPr lang="en-US" dirty="0" smtClean="0"/>
            <a:t> </a:t>
          </a:r>
          <a:r>
            <a:rPr lang="en-US" dirty="0" err="1" smtClean="0"/>
            <a:t>heute</a:t>
          </a:r>
          <a:r>
            <a:rPr lang="uk-UA" dirty="0" smtClean="0">
              <a:latin typeface="Times New Roman"/>
              <a:cs typeface="Times New Roman"/>
            </a:rPr>
            <a:t>?</a:t>
          </a:r>
          <a:endParaRPr lang="uk-UA" dirty="0"/>
        </a:p>
      </dgm:t>
    </dgm:pt>
    <dgm:pt modelId="{31C25423-BA4C-49C1-87DF-85300B6A82C3}" type="parTrans" cxnId="{8FF07BAA-BF4B-4345-A0CB-C77E46606652}">
      <dgm:prSet/>
      <dgm:spPr/>
      <dgm:t>
        <a:bodyPr/>
        <a:lstStyle/>
        <a:p>
          <a:endParaRPr lang="uk-UA"/>
        </a:p>
      </dgm:t>
    </dgm:pt>
    <dgm:pt modelId="{C3CF42FC-0A20-4868-A516-3E1990CFE791}" type="sibTrans" cxnId="{8FF07BAA-BF4B-4345-A0CB-C77E46606652}">
      <dgm:prSet/>
      <dgm:spPr/>
      <dgm:t>
        <a:bodyPr/>
        <a:lstStyle/>
        <a:p>
          <a:endParaRPr lang="uk-UA"/>
        </a:p>
      </dgm:t>
    </dgm:pt>
    <dgm:pt modelId="{813EE1BF-A901-48EE-A770-77CF6798712E}">
      <dgm:prSet phldrT="[Текст]"/>
      <dgm:spPr/>
      <dgm:t>
        <a:bodyPr/>
        <a:lstStyle/>
        <a:p>
          <a:r>
            <a:rPr lang="pl-PL" dirty="0" smtClean="0"/>
            <a:t>Wie geht</a:t>
          </a:r>
          <a:r>
            <a:rPr lang="pl-PL" dirty="0" smtClean="0">
              <a:latin typeface="Times New Roman"/>
              <a:cs typeface="Times New Roman"/>
            </a:rPr>
            <a:t>’s</a:t>
          </a:r>
          <a:r>
            <a:rPr lang="uk-UA" dirty="0" smtClean="0">
              <a:latin typeface="Times New Roman"/>
              <a:cs typeface="Times New Roman"/>
            </a:rPr>
            <a:t>?</a:t>
          </a:r>
          <a:endParaRPr lang="uk-UA" dirty="0"/>
        </a:p>
      </dgm:t>
    </dgm:pt>
    <dgm:pt modelId="{90A0719F-8C51-430C-8AE5-A70C33AEA91F}" type="parTrans" cxnId="{F0816D08-75FA-44D2-8ED4-E59820DEB99C}">
      <dgm:prSet/>
      <dgm:spPr/>
      <dgm:t>
        <a:bodyPr/>
        <a:lstStyle/>
        <a:p>
          <a:endParaRPr lang="uk-UA"/>
        </a:p>
      </dgm:t>
    </dgm:pt>
    <dgm:pt modelId="{B5018C78-C5DC-489C-91B9-6DABF1D958D1}" type="sibTrans" cxnId="{F0816D08-75FA-44D2-8ED4-E59820DEB99C}">
      <dgm:prSet/>
      <dgm:spPr/>
      <dgm:t>
        <a:bodyPr/>
        <a:lstStyle/>
        <a:p>
          <a:endParaRPr lang="uk-UA"/>
        </a:p>
      </dgm:t>
    </dgm:pt>
    <dgm:pt modelId="{D3B42526-949F-46EE-9208-5561602235B9}" type="pres">
      <dgm:prSet presAssocID="{5B08AAE6-85BA-474C-9F39-782F33C82F3D}" presName="Name0" presStyleCnt="0">
        <dgm:presLayoutVars>
          <dgm:chMax val="21"/>
          <dgm:chPref val="21"/>
        </dgm:presLayoutVars>
      </dgm:prSet>
      <dgm:spPr/>
      <dgm:t>
        <a:bodyPr/>
        <a:lstStyle/>
        <a:p>
          <a:endParaRPr lang="uk-UA"/>
        </a:p>
      </dgm:t>
    </dgm:pt>
    <dgm:pt modelId="{23B1696C-9C4E-426D-ADEC-6B1A97A07341}" type="pres">
      <dgm:prSet presAssocID="{BAC0DAD2-404D-486A-86AB-13078DC1BBB8}" presName="text1" presStyleCnt="0"/>
      <dgm:spPr/>
    </dgm:pt>
    <dgm:pt modelId="{F0B68A1A-4EBE-43E0-A9CD-E3BFE23AB11A}" type="pres">
      <dgm:prSet presAssocID="{BAC0DAD2-404D-486A-86AB-13078DC1BBB8}" presName="textRepeatNode" presStyleLbl="alignNode1" presStyleIdx="0" presStyleCnt="3">
        <dgm:presLayoutVars>
          <dgm:chMax val="0"/>
          <dgm:chPref val="0"/>
          <dgm:bulletEnabled val="1"/>
        </dgm:presLayoutVars>
      </dgm:prSet>
      <dgm:spPr/>
      <dgm:t>
        <a:bodyPr/>
        <a:lstStyle/>
        <a:p>
          <a:endParaRPr lang="uk-UA"/>
        </a:p>
      </dgm:t>
    </dgm:pt>
    <dgm:pt modelId="{EABA09AE-7A0D-4798-811F-C124BBE3911C}" type="pres">
      <dgm:prSet presAssocID="{BAC0DAD2-404D-486A-86AB-13078DC1BBB8}" presName="textaccent1" presStyleCnt="0"/>
      <dgm:spPr/>
    </dgm:pt>
    <dgm:pt modelId="{D10AA57E-812B-4181-9BD5-A423E3B9283E}" type="pres">
      <dgm:prSet presAssocID="{BAC0DAD2-404D-486A-86AB-13078DC1BBB8}" presName="accentRepeatNode" presStyleLbl="solidAlignAcc1" presStyleIdx="0" presStyleCnt="6"/>
      <dgm:spPr/>
    </dgm:pt>
    <dgm:pt modelId="{3DD6F7F9-5738-4772-93E5-E7C69105DBDF}" type="pres">
      <dgm:prSet presAssocID="{99C7BF6C-2AAC-4F3C-9AC4-D8DADF74B582}" presName="image1" presStyleCnt="0"/>
      <dgm:spPr/>
    </dgm:pt>
    <dgm:pt modelId="{E5241A8D-0D06-4520-93E7-03B480CDA7BC}" type="pres">
      <dgm:prSet presAssocID="{99C7BF6C-2AAC-4F3C-9AC4-D8DADF74B582}" presName="imageRepeatNode" presStyleLbl="alignAcc1" presStyleIdx="0" presStyleCnt="3"/>
      <dgm:spPr/>
      <dgm:t>
        <a:bodyPr/>
        <a:lstStyle/>
        <a:p>
          <a:endParaRPr lang="uk-UA"/>
        </a:p>
      </dgm:t>
    </dgm:pt>
    <dgm:pt modelId="{D0B3958E-1398-4340-94A4-91DED58B5B6B}" type="pres">
      <dgm:prSet presAssocID="{99C7BF6C-2AAC-4F3C-9AC4-D8DADF74B582}" presName="imageaccent1" presStyleCnt="0"/>
      <dgm:spPr/>
    </dgm:pt>
    <dgm:pt modelId="{4E5B7095-6694-4012-A4CF-53C485EC648D}" type="pres">
      <dgm:prSet presAssocID="{99C7BF6C-2AAC-4F3C-9AC4-D8DADF74B582}" presName="accentRepeatNode" presStyleLbl="solidAlignAcc1" presStyleIdx="1" presStyleCnt="6"/>
      <dgm:spPr/>
    </dgm:pt>
    <dgm:pt modelId="{ADB595E5-D190-4857-99DF-D5C0477ACAE7}" type="pres">
      <dgm:prSet presAssocID="{0E025602-BE04-410D-9554-CCE110572320}" presName="text2" presStyleCnt="0"/>
      <dgm:spPr/>
    </dgm:pt>
    <dgm:pt modelId="{AD8330F5-9E94-4452-8B80-1FB4EB0BCAC8}" type="pres">
      <dgm:prSet presAssocID="{0E025602-BE04-410D-9554-CCE110572320}" presName="textRepeatNode" presStyleLbl="alignNode1" presStyleIdx="1" presStyleCnt="3">
        <dgm:presLayoutVars>
          <dgm:chMax val="0"/>
          <dgm:chPref val="0"/>
          <dgm:bulletEnabled val="1"/>
        </dgm:presLayoutVars>
      </dgm:prSet>
      <dgm:spPr/>
      <dgm:t>
        <a:bodyPr/>
        <a:lstStyle/>
        <a:p>
          <a:endParaRPr lang="uk-UA"/>
        </a:p>
      </dgm:t>
    </dgm:pt>
    <dgm:pt modelId="{7325F09E-D3B8-4B52-9C1B-32789822DEA8}" type="pres">
      <dgm:prSet presAssocID="{0E025602-BE04-410D-9554-CCE110572320}" presName="textaccent2" presStyleCnt="0"/>
      <dgm:spPr/>
    </dgm:pt>
    <dgm:pt modelId="{08EBDDD8-82B6-435B-898C-F12E81A159CA}" type="pres">
      <dgm:prSet presAssocID="{0E025602-BE04-410D-9554-CCE110572320}" presName="accentRepeatNode" presStyleLbl="solidAlignAcc1" presStyleIdx="2" presStyleCnt="6"/>
      <dgm:spPr/>
    </dgm:pt>
    <dgm:pt modelId="{8B460DC2-DD0B-4EE7-80C8-45634DC12492}" type="pres">
      <dgm:prSet presAssocID="{C3CF42FC-0A20-4868-A516-3E1990CFE791}" presName="image2" presStyleCnt="0"/>
      <dgm:spPr/>
    </dgm:pt>
    <dgm:pt modelId="{AB1CFAFD-FD8B-4790-91EE-6479667D1C72}" type="pres">
      <dgm:prSet presAssocID="{C3CF42FC-0A20-4868-A516-3E1990CFE791}" presName="imageRepeatNode" presStyleLbl="alignAcc1" presStyleIdx="1" presStyleCnt="3"/>
      <dgm:spPr/>
      <dgm:t>
        <a:bodyPr/>
        <a:lstStyle/>
        <a:p>
          <a:endParaRPr lang="uk-UA"/>
        </a:p>
      </dgm:t>
    </dgm:pt>
    <dgm:pt modelId="{C79298FB-57B1-4AC2-AD6C-E394489EB453}" type="pres">
      <dgm:prSet presAssocID="{C3CF42FC-0A20-4868-A516-3E1990CFE791}" presName="imageaccent2" presStyleCnt="0"/>
      <dgm:spPr/>
    </dgm:pt>
    <dgm:pt modelId="{774B5E73-9901-47CC-8E31-71F7EFC393BD}" type="pres">
      <dgm:prSet presAssocID="{C3CF42FC-0A20-4868-A516-3E1990CFE791}" presName="accentRepeatNode" presStyleLbl="solidAlignAcc1" presStyleIdx="3" presStyleCnt="6"/>
      <dgm:spPr/>
    </dgm:pt>
    <dgm:pt modelId="{9E1B99AD-1B44-4D1E-9AA5-F3D6818E04E9}" type="pres">
      <dgm:prSet presAssocID="{813EE1BF-A901-48EE-A770-77CF6798712E}" presName="text3" presStyleCnt="0"/>
      <dgm:spPr/>
    </dgm:pt>
    <dgm:pt modelId="{FC149F44-2170-421F-A96F-49E56291D53F}" type="pres">
      <dgm:prSet presAssocID="{813EE1BF-A901-48EE-A770-77CF6798712E}" presName="textRepeatNode" presStyleLbl="alignNode1" presStyleIdx="2" presStyleCnt="3">
        <dgm:presLayoutVars>
          <dgm:chMax val="0"/>
          <dgm:chPref val="0"/>
          <dgm:bulletEnabled val="1"/>
        </dgm:presLayoutVars>
      </dgm:prSet>
      <dgm:spPr/>
      <dgm:t>
        <a:bodyPr/>
        <a:lstStyle/>
        <a:p>
          <a:endParaRPr lang="uk-UA"/>
        </a:p>
      </dgm:t>
    </dgm:pt>
    <dgm:pt modelId="{B8CECCEF-F8F5-486D-8E8C-7201329E9393}" type="pres">
      <dgm:prSet presAssocID="{813EE1BF-A901-48EE-A770-77CF6798712E}" presName="textaccent3" presStyleCnt="0"/>
      <dgm:spPr/>
    </dgm:pt>
    <dgm:pt modelId="{0FB963F3-EDCC-492B-B000-D4201BE0AB11}" type="pres">
      <dgm:prSet presAssocID="{813EE1BF-A901-48EE-A770-77CF6798712E}" presName="accentRepeatNode" presStyleLbl="solidAlignAcc1" presStyleIdx="4" presStyleCnt="6"/>
      <dgm:spPr/>
    </dgm:pt>
    <dgm:pt modelId="{B402328B-1295-4A85-B2EB-410519D46C7F}" type="pres">
      <dgm:prSet presAssocID="{B5018C78-C5DC-489C-91B9-6DABF1D958D1}" presName="image3" presStyleCnt="0"/>
      <dgm:spPr/>
    </dgm:pt>
    <dgm:pt modelId="{A5D1A890-C449-4567-B658-87F02F7463E9}" type="pres">
      <dgm:prSet presAssocID="{B5018C78-C5DC-489C-91B9-6DABF1D958D1}" presName="imageRepeatNode" presStyleLbl="alignAcc1" presStyleIdx="2" presStyleCnt="3"/>
      <dgm:spPr/>
      <dgm:t>
        <a:bodyPr/>
        <a:lstStyle/>
        <a:p>
          <a:endParaRPr lang="uk-UA"/>
        </a:p>
      </dgm:t>
    </dgm:pt>
    <dgm:pt modelId="{1BBDCD0A-2C12-4701-9A1E-7E556D01AEE6}" type="pres">
      <dgm:prSet presAssocID="{B5018C78-C5DC-489C-91B9-6DABF1D958D1}" presName="imageaccent3" presStyleCnt="0"/>
      <dgm:spPr/>
    </dgm:pt>
    <dgm:pt modelId="{3526E544-CC1E-455F-BAD2-ED603C49053F}" type="pres">
      <dgm:prSet presAssocID="{B5018C78-C5DC-489C-91B9-6DABF1D958D1}" presName="accentRepeatNode" presStyleLbl="solidAlignAcc1" presStyleIdx="5" presStyleCnt="6"/>
      <dgm:spPr/>
    </dgm:pt>
  </dgm:ptLst>
  <dgm:cxnLst>
    <dgm:cxn modelId="{F0816D08-75FA-44D2-8ED4-E59820DEB99C}" srcId="{5B08AAE6-85BA-474C-9F39-782F33C82F3D}" destId="{813EE1BF-A901-48EE-A770-77CF6798712E}" srcOrd="2" destOrd="0" parTransId="{90A0719F-8C51-430C-8AE5-A70C33AEA91F}" sibTransId="{B5018C78-C5DC-489C-91B9-6DABF1D958D1}"/>
    <dgm:cxn modelId="{1380AD8B-A7D9-4324-BB17-BCCABFF20295}" type="presOf" srcId="{C3CF42FC-0A20-4868-A516-3E1990CFE791}" destId="{AB1CFAFD-FD8B-4790-91EE-6479667D1C72}" srcOrd="0" destOrd="0" presId="urn:microsoft.com/office/officeart/2008/layout/HexagonCluster"/>
    <dgm:cxn modelId="{295ADD4C-9732-4885-A87E-38E68C6034C1}" type="presOf" srcId="{BAC0DAD2-404D-486A-86AB-13078DC1BBB8}" destId="{F0B68A1A-4EBE-43E0-A9CD-E3BFE23AB11A}" srcOrd="0" destOrd="0" presId="urn:microsoft.com/office/officeart/2008/layout/HexagonCluster"/>
    <dgm:cxn modelId="{DFC75039-DCCF-4833-A681-45944DB642AC}" type="presOf" srcId="{5B08AAE6-85BA-474C-9F39-782F33C82F3D}" destId="{D3B42526-949F-46EE-9208-5561602235B9}" srcOrd="0" destOrd="0" presId="urn:microsoft.com/office/officeart/2008/layout/HexagonCluster"/>
    <dgm:cxn modelId="{8FF07BAA-BF4B-4345-A0CB-C77E46606652}" srcId="{5B08AAE6-85BA-474C-9F39-782F33C82F3D}" destId="{0E025602-BE04-410D-9554-CCE110572320}" srcOrd="1" destOrd="0" parTransId="{31C25423-BA4C-49C1-87DF-85300B6A82C3}" sibTransId="{C3CF42FC-0A20-4868-A516-3E1990CFE791}"/>
    <dgm:cxn modelId="{EC763049-348E-44B2-9356-418E8D3EB382}" type="presOf" srcId="{99C7BF6C-2AAC-4F3C-9AC4-D8DADF74B582}" destId="{E5241A8D-0D06-4520-93E7-03B480CDA7BC}" srcOrd="0" destOrd="0" presId="urn:microsoft.com/office/officeart/2008/layout/HexagonCluster"/>
    <dgm:cxn modelId="{CE06F357-3325-4118-89D6-2E12E57D7BE2}" type="presOf" srcId="{B5018C78-C5DC-489C-91B9-6DABF1D958D1}" destId="{A5D1A890-C449-4567-B658-87F02F7463E9}" srcOrd="0" destOrd="0" presId="urn:microsoft.com/office/officeart/2008/layout/HexagonCluster"/>
    <dgm:cxn modelId="{8E9F2345-F61E-45BC-A52E-1B4F248CF662}" type="presOf" srcId="{0E025602-BE04-410D-9554-CCE110572320}" destId="{AD8330F5-9E94-4452-8B80-1FB4EB0BCAC8}" srcOrd="0" destOrd="0" presId="urn:microsoft.com/office/officeart/2008/layout/HexagonCluster"/>
    <dgm:cxn modelId="{E5D85B2E-D099-4AFE-96D1-2EEDAFFC45D8}" srcId="{5B08AAE6-85BA-474C-9F39-782F33C82F3D}" destId="{BAC0DAD2-404D-486A-86AB-13078DC1BBB8}" srcOrd="0" destOrd="0" parTransId="{C1AB52C7-6A03-4525-A645-6BDD5BD3E9A5}" sibTransId="{99C7BF6C-2AAC-4F3C-9AC4-D8DADF74B582}"/>
    <dgm:cxn modelId="{78E61CA4-A9D9-48DE-B24F-A378E588E0BF}" type="presOf" srcId="{813EE1BF-A901-48EE-A770-77CF6798712E}" destId="{FC149F44-2170-421F-A96F-49E56291D53F}" srcOrd="0" destOrd="0" presId="urn:microsoft.com/office/officeart/2008/layout/HexagonCluster"/>
    <dgm:cxn modelId="{B43EF3BC-936B-4569-A9F4-A1942F592193}" type="presParOf" srcId="{D3B42526-949F-46EE-9208-5561602235B9}" destId="{23B1696C-9C4E-426D-ADEC-6B1A97A07341}" srcOrd="0" destOrd="0" presId="urn:microsoft.com/office/officeart/2008/layout/HexagonCluster"/>
    <dgm:cxn modelId="{53477DFF-9B25-4FE4-8CDA-8DEB36664AE7}" type="presParOf" srcId="{23B1696C-9C4E-426D-ADEC-6B1A97A07341}" destId="{F0B68A1A-4EBE-43E0-A9CD-E3BFE23AB11A}" srcOrd="0" destOrd="0" presId="urn:microsoft.com/office/officeart/2008/layout/HexagonCluster"/>
    <dgm:cxn modelId="{5D549148-70E4-4731-9CCA-FEF4102A9CDB}" type="presParOf" srcId="{D3B42526-949F-46EE-9208-5561602235B9}" destId="{EABA09AE-7A0D-4798-811F-C124BBE3911C}" srcOrd="1" destOrd="0" presId="urn:microsoft.com/office/officeart/2008/layout/HexagonCluster"/>
    <dgm:cxn modelId="{A586529C-BDB8-496D-B1AA-362591E0F5B8}" type="presParOf" srcId="{EABA09AE-7A0D-4798-811F-C124BBE3911C}" destId="{D10AA57E-812B-4181-9BD5-A423E3B9283E}" srcOrd="0" destOrd="0" presId="urn:microsoft.com/office/officeart/2008/layout/HexagonCluster"/>
    <dgm:cxn modelId="{CADA54DC-ECDB-4F32-9364-1B036E9CB55B}" type="presParOf" srcId="{D3B42526-949F-46EE-9208-5561602235B9}" destId="{3DD6F7F9-5738-4772-93E5-E7C69105DBDF}" srcOrd="2" destOrd="0" presId="urn:microsoft.com/office/officeart/2008/layout/HexagonCluster"/>
    <dgm:cxn modelId="{F77ACFA4-6DFB-491B-84B2-86EDC5AD2132}" type="presParOf" srcId="{3DD6F7F9-5738-4772-93E5-E7C69105DBDF}" destId="{E5241A8D-0D06-4520-93E7-03B480CDA7BC}" srcOrd="0" destOrd="0" presId="urn:microsoft.com/office/officeart/2008/layout/HexagonCluster"/>
    <dgm:cxn modelId="{3A1AF487-C02A-46D8-AD3D-F413A74A2518}" type="presParOf" srcId="{D3B42526-949F-46EE-9208-5561602235B9}" destId="{D0B3958E-1398-4340-94A4-91DED58B5B6B}" srcOrd="3" destOrd="0" presId="urn:microsoft.com/office/officeart/2008/layout/HexagonCluster"/>
    <dgm:cxn modelId="{713B0DFB-31FE-4DF0-9CA9-025B970C5927}" type="presParOf" srcId="{D0B3958E-1398-4340-94A4-91DED58B5B6B}" destId="{4E5B7095-6694-4012-A4CF-53C485EC648D}" srcOrd="0" destOrd="0" presId="urn:microsoft.com/office/officeart/2008/layout/HexagonCluster"/>
    <dgm:cxn modelId="{03F8D556-07EF-4BBD-97AB-457B48ACE04B}" type="presParOf" srcId="{D3B42526-949F-46EE-9208-5561602235B9}" destId="{ADB595E5-D190-4857-99DF-D5C0477ACAE7}" srcOrd="4" destOrd="0" presId="urn:microsoft.com/office/officeart/2008/layout/HexagonCluster"/>
    <dgm:cxn modelId="{12CFC744-C411-4946-88D0-51210C03F9DD}" type="presParOf" srcId="{ADB595E5-D190-4857-99DF-D5C0477ACAE7}" destId="{AD8330F5-9E94-4452-8B80-1FB4EB0BCAC8}" srcOrd="0" destOrd="0" presId="urn:microsoft.com/office/officeart/2008/layout/HexagonCluster"/>
    <dgm:cxn modelId="{498A1A02-38E1-4179-9269-5C4D143A04C7}" type="presParOf" srcId="{D3B42526-949F-46EE-9208-5561602235B9}" destId="{7325F09E-D3B8-4B52-9C1B-32789822DEA8}" srcOrd="5" destOrd="0" presId="urn:microsoft.com/office/officeart/2008/layout/HexagonCluster"/>
    <dgm:cxn modelId="{4AD5AD9B-F12C-4413-BCD8-E41759F01964}" type="presParOf" srcId="{7325F09E-D3B8-4B52-9C1B-32789822DEA8}" destId="{08EBDDD8-82B6-435B-898C-F12E81A159CA}" srcOrd="0" destOrd="0" presId="urn:microsoft.com/office/officeart/2008/layout/HexagonCluster"/>
    <dgm:cxn modelId="{CC6E447E-6887-455B-868A-B2A7F843BE10}" type="presParOf" srcId="{D3B42526-949F-46EE-9208-5561602235B9}" destId="{8B460DC2-DD0B-4EE7-80C8-45634DC12492}" srcOrd="6" destOrd="0" presId="urn:microsoft.com/office/officeart/2008/layout/HexagonCluster"/>
    <dgm:cxn modelId="{9286925A-5C83-473C-B24E-282266BA543E}" type="presParOf" srcId="{8B460DC2-DD0B-4EE7-80C8-45634DC12492}" destId="{AB1CFAFD-FD8B-4790-91EE-6479667D1C72}" srcOrd="0" destOrd="0" presId="urn:microsoft.com/office/officeart/2008/layout/HexagonCluster"/>
    <dgm:cxn modelId="{12E1606B-B433-4267-AB5B-53E7F3AB6D11}" type="presParOf" srcId="{D3B42526-949F-46EE-9208-5561602235B9}" destId="{C79298FB-57B1-4AC2-AD6C-E394489EB453}" srcOrd="7" destOrd="0" presId="urn:microsoft.com/office/officeart/2008/layout/HexagonCluster"/>
    <dgm:cxn modelId="{B0DB1B36-0670-4F8E-93A6-AF5F0D999917}" type="presParOf" srcId="{C79298FB-57B1-4AC2-AD6C-E394489EB453}" destId="{774B5E73-9901-47CC-8E31-71F7EFC393BD}" srcOrd="0" destOrd="0" presId="urn:microsoft.com/office/officeart/2008/layout/HexagonCluster"/>
    <dgm:cxn modelId="{EDE14EAC-62C5-4EBF-97A6-0A82764CF459}" type="presParOf" srcId="{D3B42526-949F-46EE-9208-5561602235B9}" destId="{9E1B99AD-1B44-4D1E-9AA5-F3D6818E04E9}" srcOrd="8" destOrd="0" presId="urn:microsoft.com/office/officeart/2008/layout/HexagonCluster"/>
    <dgm:cxn modelId="{89EB6D78-1346-4B0C-840C-CD6B9E3159AA}" type="presParOf" srcId="{9E1B99AD-1B44-4D1E-9AA5-F3D6818E04E9}" destId="{FC149F44-2170-421F-A96F-49E56291D53F}" srcOrd="0" destOrd="0" presId="urn:microsoft.com/office/officeart/2008/layout/HexagonCluster"/>
    <dgm:cxn modelId="{B3D50FB4-F417-4D48-8BFF-8BA71428B483}" type="presParOf" srcId="{D3B42526-949F-46EE-9208-5561602235B9}" destId="{B8CECCEF-F8F5-486D-8E8C-7201329E9393}" srcOrd="9" destOrd="0" presId="urn:microsoft.com/office/officeart/2008/layout/HexagonCluster"/>
    <dgm:cxn modelId="{6139CEFA-6D1C-4590-81F4-43630E02F45E}" type="presParOf" srcId="{B8CECCEF-F8F5-486D-8E8C-7201329E9393}" destId="{0FB963F3-EDCC-492B-B000-D4201BE0AB11}" srcOrd="0" destOrd="0" presId="urn:microsoft.com/office/officeart/2008/layout/HexagonCluster"/>
    <dgm:cxn modelId="{073189C5-537D-485B-B446-B530F29B172F}" type="presParOf" srcId="{D3B42526-949F-46EE-9208-5561602235B9}" destId="{B402328B-1295-4A85-B2EB-410519D46C7F}" srcOrd="10" destOrd="0" presId="urn:microsoft.com/office/officeart/2008/layout/HexagonCluster"/>
    <dgm:cxn modelId="{4C24BCE1-6EAD-41DC-8E6C-1F382CE96EE8}" type="presParOf" srcId="{B402328B-1295-4A85-B2EB-410519D46C7F}" destId="{A5D1A890-C449-4567-B658-87F02F7463E9}" srcOrd="0" destOrd="0" presId="urn:microsoft.com/office/officeart/2008/layout/HexagonCluster"/>
    <dgm:cxn modelId="{0BB860CB-B9D2-4C4C-B143-8AD1B78E1B10}" type="presParOf" srcId="{D3B42526-949F-46EE-9208-5561602235B9}" destId="{1BBDCD0A-2C12-4701-9A1E-7E556D01AEE6}" srcOrd="11" destOrd="0" presId="urn:microsoft.com/office/officeart/2008/layout/HexagonCluster"/>
    <dgm:cxn modelId="{FBCCF6F8-27B8-4E68-A10F-DE8345A18AA8}" type="presParOf" srcId="{1BBDCD0A-2C12-4701-9A1E-7E556D01AEE6}" destId="{3526E544-CC1E-455F-BAD2-ED603C49053F}" srcOrd="0" destOrd="0" presId="urn:microsoft.com/office/officeart/2008/layout/HexagonCluster"/>
  </dgm:cxnLst>
  <dgm:bg/>
  <dgm:whole/>
</dgm:dataModel>
</file>

<file path=ppt/diagrams/data2.xml><?xml version="1.0" encoding="utf-8"?>
<dgm:dataModel xmlns:dgm="http://schemas.openxmlformats.org/drawingml/2006/diagram" xmlns:a="http://schemas.openxmlformats.org/drawingml/2006/main">
  <dgm:ptLst>
    <dgm:pt modelId="{F5D90851-B077-4997-A7F2-43A0FD8B2495}" type="doc">
      <dgm:prSet loTypeId="urn:microsoft.com/office/officeart/2009/3/layout/SnapshotPictureList" loCatId="picture" qsTypeId="urn:microsoft.com/office/officeart/2005/8/quickstyle/simple1" qsCatId="simple" csTypeId="urn:microsoft.com/office/officeart/2005/8/colors/accent5_5" csCatId="accent5" phldr="1"/>
      <dgm:spPr/>
      <dgm:t>
        <a:bodyPr/>
        <a:lstStyle/>
        <a:p>
          <a:endParaRPr lang="uk-UA"/>
        </a:p>
      </dgm:t>
    </dgm:pt>
    <dgm:pt modelId="{44661999-F929-4690-AB8D-5518E6B75CAB}">
      <dgm:prSet phldrT="[Текст]"/>
      <dgm:spPr/>
      <dgm:t>
        <a:bodyPr/>
        <a:lstStyle/>
        <a:p>
          <a:r>
            <a:rPr lang="en-US" dirty="0" err="1" smtClean="0"/>
            <a:t>Auslandsreise</a:t>
          </a:r>
          <a:endParaRPr lang="uk-UA" dirty="0"/>
        </a:p>
      </dgm:t>
    </dgm:pt>
    <dgm:pt modelId="{E71E8D2F-CAEE-49D2-8CF2-DCAD2B87A3A1}" type="parTrans" cxnId="{210AEEFD-29EC-40DA-8727-753875636ED8}">
      <dgm:prSet/>
      <dgm:spPr/>
      <dgm:t>
        <a:bodyPr/>
        <a:lstStyle/>
        <a:p>
          <a:endParaRPr lang="uk-UA"/>
        </a:p>
      </dgm:t>
    </dgm:pt>
    <dgm:pt modelId="{863D330B-FF9F-49C6-A377-0E9042874EAB}" type="sibTrans" cxnId="{210AEEFD-29EC-40DA-8727-753875636ED8}">
      <dgm:prSet/>
      <dgm:spPr/>
      <dgm:t>
        <a:bodyPr/>
        <a:lstStyle/>
        <a:p>
          <a:endParaRPr lang="uk-UA"/>
        </a:p>
      </dgm:t>
    </dgm:pt>
    <dgm:pt modelId="{F16079E4-F687-43CE-9BF6-A086646F8B39}">
      <dgm:prSet phldrT="[Текст]" custT="1"/>
      <dgm:spPr/>
      <dgm:t>
        <a:bodyPr/>
        <a:lstStyle/>
        <a:p>
          <a:pPr algn="ctr"/>
          <a:r>
            <a:rPr lang="en-US" sz="3200" dirty="0" smtClean="0">
              <a:latin typeface="+mj-lt"/>
            </a:rPr>
            <a:t>Was </a:t>
          </a:r>
          <a:r>
            <a:rPr lang="en-US" sz="3200" dirty="0" err="1" smtClean="0">
              <a:latin typeface="+mj-lt"/>
            </a:rPr>
            <a:t>bedeuten</a:t>
          </a:r>
          <a:r>
            <a:rPr lang="en-US" sz="3200" dirty="0" smtClean="0">
              <a:latin typeface="+mj-lt"/>
            </a:rPr>
            <a:t> </a:t>
          </a:r>
          <a:r>
            <a:rPr lang="en-US" sz="3200" dirty="0" err="1" smtClean="0">
              <a:latin typeface="+mj-lt"/>
            </a:rPr>
            <a:t>eine</a:t>
          </a:r>
          <a:r>
            <a:rPr lang="en-US" sz="3200" dirty="0" smtClean="0">
              <a:latin typeface="+mj-lt"/>
            </a:rPr>
            <a:t> </a:t>
          </a:r>
          <a:r>
            <a:rPr lang="en-US" sz="3200" dirty="0" err="1" smtClean="0">
              <a:latin typeface="+mj-lt"/>
            </a:rPr>
            <a:t>Reise</a:t>
          </a:r>
          <a:r>
            <a:rPr lang="en-US" sz="3200" dirty="0" smtClean="0">
              <a:latin typeface="+mj-lt"/>
            </a:rPr>
            <a:t> </a:t>
          </a:r>
          <a:r>
            <a:rPr lang="en-US" sz="3200" dirty="0" err="1" smtClean="0">
              <a:latin typeface="+mj-lt"/>
            </a:rPr>
            <a:t>f</a:t>
          </a:r>
          <a:r>
            <a:rPr lang="en-US" sz="3200" dirty="0" err="1" smtClean="0">
              <a:latin typeface="+mj-lt"/>
              <a:cs typeface="Times New Roman"/>
            </a:rPr>
            <a:t>ür</a:t>
          </a:r>
          <a:r>
            <a:rPr lang="en-US" sz="3200" dirty="0" smtClean="0">
              <a:latin typeface="+mj-lt"/>
              <a:cs typeface="Times New Roman"/>
            </a:rPr>
            <a:t> </a:t>
          </a:r>
          <a:r>
            <a:rPr lang="en-US" sz="3200" dirty="0" err="1" smtClean="0">
              <a:latin typeface="+mj-lt"/>
              <a:cs typeface="Times New Roman"/>
            </a:rPr>
            <a:t>Ihnen</a:t>
          </a:r>
          <a:r>
            <a:rPr lang="uk-UA" sz="3200" dirty="0" smtClean="0">
              <a:latin typeface="+mj-lt"/>
              <a:cs typeface="Times New Roman"/>
            </a:rPr>
            <a:t>?</a:t>
          </a:r>
          <a:endParaRPr lang="uk-UA" sz="3200" dirty="0">
            <a:latin typeface="+mj-lt"/>
          </a:endParaRPr>
        </a:p>
      </dgm:t>
    </dgm:pt>
    <dgm:pt modelId="{602A4494-985D-432E-9001-8C70DB18A0DA}" type="parTrans" cxnId="{C7BADA82-E950-403F-8B16-E0AFB6FC2FAC}">
      <dgm:prSet/>
      <dgm:spPr/>
      <dgm:t>
        <a:bodyPr/>
        <a:lstStyle/>
        <a:p>
          <a:endParaRPr lang="uk-UA"/>
        </a:p>
      </dgm:t>
    </dgm:pt>
    <dgm:pt modelId="{A0717C78-AB2A-4189-A759-5E8335305C19}" type="sibTrans" cxnId="{C7BADA82-E950-403F-8B16-E0AFB6FC2FAC}">
      <dgm:prSet/>
      <dgm:spPr/>
      <dgm:t>
        <a:bodyPr/>
        <a:lstStyle/>
        <a:p>
          <a:endParaRPr lang="uk-UA"/>
        </a:p>
      </dgm:t>
    </dgm:pt>
    <dgm:pt modelId="{2A8F815C-9A9E-4029-AD42-5AD01A4D92F5}" type="pres">
      <dgm:prSet presAssocID="{F5D90851-B077-4997-A7F2-43A0FD8B2495}" presName="Name0" presStyleCnt="0">
        <dgm:presLayoutVars>
          <dgm:chMax/>
          <dgm:chPref/>
          <dgm:dir/>
          <dgm:animLvl val="lvl"/>
        </dgm:presLayoutVars>
      </dgm:prSet>
      <dgm:spPr/>
      <dgm:t>
        <a:bodyPr/>
        <a:lstStyle/>
        <a:p>
          <a:endParaRPr lang="uk-UA"/>
        </a:p>
      </dgm:t>
    </dgm:pt>
    <dgm:pt modelId="{1264D5CD-79F2-4D6D-A992-261A91D701FA}" type="pres">
      <dgm:prSet presAssocID="{44661999-F929-4690-AB8D-5518E6B75CAB}" presName="composite" presStyleCnt="0"/>
      <dgm:spPr/>
    </dgm:pt>
    <dgm:pt modelId="{B84E74E2-BFDD-4659-BC37-DCDA2BD32E2F}" type="pres">
      <dgm:prSet presAssocID="{44661999-F929-4690-AB8D-5518E6B75CAB}" presName="ParentAccentShape" presStyleLbl="trBgShp" presStyleIdx="0" presStyleCnt="2"/>
      <dgm:spPr/>
      <dgm:t>
        <a:bodyPr/>
        <a:lstStyle/>
        <a:p>
          <a:endParaRPr lang="uk-UA"/>
        </a:p>
      </dgm:t>
    </dgm:pt>
    <dgm:pt modelId="{AFE6ECA7-F3C1-438B-A15B-7E12F247B4A3}" type="pres">
      <dgm:prSet presAssocID="{44661999-F929-4690-AB8D-5518E6B75CAB}" presName="ParentText" presStyleLbl="revTx" presStyleIdx="0" presStyleCnt="2">
        <dgm:presLayoutVars>
          <dgm:chMax val="1"/>
          <dgm:chPref val="1"/>
          <dgm:bulletEnabled val="1"/>
        </dgm:presLayoutVars>
      </dgm:prSet>
      <dgm:spPr/>
      <dgm:t>
        <a:bodyPr/>
        <a:lstStyle/>
        <a:p>
          <a:endParaRPr lang="uk-UA"/>
        </a:p>
      </dgm:t>
    </dgm:pt>
    <dgm:pt modelId="{AEB20E75-2E22-414A-9ABC-C4F85AF7389A}" type="pres">
      <dgm:prSet presAssocID="{44661999-F929-4690-AB8D-5518E6B75CAB}" presName="ChildText" presStyleLbl="revTx" presStyleIdx="1" presStyleCnt="2">
        <dgm:presLayoutVars>
          <dgm:chMax val="0"/>
          <dgm:chPref val="0"/>
        </dgm:presLayoutVars>
      </dgm:prSet>
      <dgm:spPr/>
      <dgm:t>
        <a:bodyPr/>
        <a:lstStyle/>
        <a:p>
          <a:endParaRPr lang="uk-UA"/>
        </a:p>
      </dgm:t>
    </dgm:pt>
    <dgm:pt modelId="{905E97EC-58C3-4662-86B2-EA9AF8E9AA69}" type="pres">
      <dgm:prSet presAssocID="{44661999-F929-4690-AB8D-5518E6B75CAB}" presName="ChildAccentShape" presStyleLbl="trBgShp" presStyleIdx="1" presStyleCnt="2"/>
      <dgm:spPr/>
      <dgm:t>
        <a:bodyPr/>
        <a:lstStyle/>
        <a:p>
          <a:endParaRPr lang="uk-UA"/>
        </a:p>
      </dgm:t>
    </dgm:pt>
    <dgm:pt modelId="{DA6C4911-8733-4809-B892-B2331371D1C2}" type="pres">
      <dgm:prSet presAssocID="{44661999-F929-4690-AB8D-5518E6B75CAB}" presName="Image" presStyleLbl="alignImgPlace1" presStyleIdx="0" presStyleCnt="1"/>
      <dgm:spPr/>
      <dgm:t>
        <a:bodyPr/>
        <a:lstStyle/>
        <a:p>
          <a:endParaRPr lang="uk-UA"/>
        </a:p>
      </dgm:t>
    </dgm:pt>
  </dgm:ptLst>
  <dgm:cxnLst>
    <dgm:cxn modelId="{A3699367-FF6F-437A-9258-3336D639566A}" type="presOf" srcId="{44661999-F929-4690-AB8D-5518E6B75CAB}" destId="{AFE6ECA7-F3C1-438B-A15B-7E12F247B4A3}" srcOrd="0" destOrd="0" presId="urn:microsoft.com/office/officeart/2009/3/layout/SnapshotPictureList"/>
    <dgm:cxn modelId="{F5019836-D6B2-4F98-87C7-39B0C7BF8EE8}" type="presOf" srcId="{F16079E4-F687-43CE-9BF6-A086646F8B39}" destId="{AEB20E75-2E22-414A-9ABC-C4F85AF7389A}" srcOrd="0" destOrd="0" presId="urn:microsoft.com/office/officeart/2009/3/layout/SnapshotPictureList"/>
    <dgm:cxn modelId="{B216481D-563F-41F9-9F19-C5E837F52E17}" type="presOf" srcId="{F5D90851-B077-4997-A7F2-43A0FD8B2495}" destId="{2A8F815C-9A9E-4029-AD42-5AD01A4D92F5}" srcOrd="0" destOrd="0" presId="urn:microsoft.com/office/officeart/2009/3/layout/SnapshotPictureList"/>
    <dgm:cxn modelId="{C7BADA82-E950-403F-8B16-E0AFB6FC2FAC}" srcId="{44661999-F929-4690-AB8D-5518E6B75CAB}" destId="{F16079E4-F687-43CE-9BF6-A086646F8B39}" srcOrd="0" destOrd="0" parTransId="{602A4494-985D-432E-9001-8C70DB18A0DA}" sibTransId="{A0717C78-AB2A-4189-A759-5E8335305C19}"/>
    <dgm:cxn modelId="{210AEEFD-29EC-40DA-8727-753875636ED8}" srcId="{F5D90851-B077-4997-A7F2-43A0FD8B2495}" destId="{44661999-F929-4690-AB8D-5518E6B75CAB}" srcOrd="0" destOrd="0" parTransId="{E71E8D2F-CAEE-49D2-8CF2-DCAD2B87A3A1}" sibTransId="{863D330B-FF9F-49C6-A377-0E9042874EAB}"/>
    <dgm:cxn modelId="{ED10AD02-1916-41EA-BD2A-BA7FDC269F39}" type="presParOf" srcId="{2A8F815C-9A9E-4029-AD42-5AD01A4D92F5}" destId="{1264D5CD-79F2-4D6D-A992-261A91D701FA}" srcOrd="0" destOrd="0" presId="urn:microsoft.com/office/officeart/2009/3/layout/SnapshotPictureList"/>
    <dgm:cxn modelId="{2823B530-443D-442C-8EEA-44D11970B4A3}" type="presParOf" srcId="{1264D5CD-79F2-4D6D-A992-261A91D701FA}" destId="{B84E74E2-BFDD-4659-BC37-DCDA2BD32E2F}" srcOrd="0" destOrd="0" presId="urn:microsoft.com/office/officeart/2009/3/layout/SnapshotPictureList"/>
    <dgm:cxn modelId="{136B91E8-8F55-4882-9FB8-D250ADC840FF}" type="presParOf" srcId="{1264D5CD-79F2-4D6D-A992-261A91D701FA}" destId="{AFE6ECA7-F3C1-438B-A15B-7E12F247B4A3}" srcOrd="1" destOrd="0" presId="urn:microsoft.com/office/officeart/2009/3/layout/SnapshotPictureList"/>
    <dgm:cxn modelId="{DFD1C466-CA33-48C9-9999-0F3CC6F3BADB}" type="presParOf" srcId="{1264D5CD-79F2-4D6D-A992-261A91D701FA}" destId="{AEB20E75-2E22-414A-9ABC-C4F85AF7389A}" srcOrd="2" destOrd="0" presId="urn:microsoft.com/office/officeart/2009/3/layout/SnapshotPictureList"/>
    <dgm:cxn modelId="{E60E9836-8F72-498A-B4A4-B66361EC534F}" type="presParOf" srcId="{1264D5CD-79F2-4D6D-A992-261A91D701FA}" destId="{905E97EC-58C3-4662-86B2-EA9AF8E9AA69}" srcOrd="3" destOrd="0" presId="urn:microsoft.com/office/officeart/2009/3/layout/SnapshotPictureList"/>
    <dgm:cxn modelId="{EA49A356-07E5-4B48-AD37-B4A82D4C6332}" type="presParOf" srcId="{1264D5CD-79F2-4D6D-A992-261A91D701FA}" destId="{DA6C4911-8733-4809-B892-B2331371D1C2}" srcOrd="4" destOrd="0" presId="urn:microsoft.com/office/officeart/2009/3/layout/SnapshotPictureList"/>
  </dgm:cxnLst>
  <dgm:bg/>
  <dgm:whole/>
</dgm:dataModel>
</file>

<file path=ppt/diagrams/data3.xml><?xml version="1.0" encoding="utf-8"?>
<dgm:dataModel xmlns:dgm="http://schemas.openxmlformats.org/drawingml/2006/diagram" xmlns:a="http://schemas.openxmlformats.org/drawingml/2006/main">
  <dgm:ptLst>
    <dgm:pt modelId="{BD3C1CF2-E777-492B-AEAD-8E8D5C4251B8}" type="doc">
      <dgm:prSet loTypeId="urn:microsoft.com/office/officeart/2005/8/layout/radial3" loCatId="relationship" qsTypeId="urn:microsoft.com/office/officeart/2005/8/quickstyle/simple1" qsCatId="simple" csTypeId="urn:microsoft.com/office/officeart/2005/8/colors/accent2_1" csCatId="accent2" phldr="1"/>
      <dgm:spPr/>
      <dgm:t>
        <a:bodyPr/>
        <a:lstStyle/>
        <a:p>
          <a:endParaRPr lang="uk-UA"/>
        </a:p>
      </dgm:t>
    </dgm:pt>
    <dgm:pt modelId="{5078A656-216B-4C05-BD04-A098671DC06D}">
      <dgm:prSet phldrT="[Текст]"/>
      <dgm:spPr/>
      <dgm:t>
        <a:bodyPr/>
        <a:lstStyle/>
        <a:p>
          <a:r>
            <a:rPr lang="en-US" dirty="0" err="1" smtClean="0"/>
            <a:t>Reisen</a:t>
          </a:r>
          <a:endParaRPr lang="uk-UA" dirty="0"/>
        </a:p>
      </dgm:t>
    </dgm:pt>
    <dgm:pt modelId="{19BCCA72-48C9-4848-8DD2-CA68309CB76B}" type="parTrans" cxnId="{4B315C7D-7332-496B-AD6B-34808316D4E9}">
      <dgm:prSet/>
      <dgm:spPr/>
      <dgm:t>
        <a:bodyPr/>
        <a:lstStyle/>
        <a:p>
          <a:endParaRPr lang="uk-UA"/>
        </a:p>
      </dgm:t>
    </dgm:pt>
    <dgm:pt modelId="{3FE22EA1-7A5A-4492-8FFE-C65B067698CE}" type="sibTrans" cxnId="{4B315C7D-7332-496B-AD6B-34808316D4E9}">
      <dgm:prSet/>
      <dgm:spPr/>
      <dgm:t>
        <a:bodyPr/>
        <a:lstStyle/>
        <a:p>
          <a:endParaRPr lang="uk-UA"/>
        </a:p>
      </dgm:t>
    </dgm:pt>
    <dgm:pt modelId="{4C3208BF-0F04-4439-B2FB-909D765D0529}">
      <dgm:prSet phldrT="[Текст]"/>
      <dgm:spPr/>
      <dgm:t>
        <a:bodyPr/>
        <a:lstStyle/>
        <a:p>
          <a:r>
            <a:rPr lang="en-US" dirty="0" err="1" smtClean="0"/>
            <a:t>Mit</a:t>
          </a:r>
          <a:r>
            <a:rPr lang="en-US" dirty="0" smtClean="0"/>
            <a:t> </a:t>
          </a:r>
          <a:r>
            <a:rPr lang="en-US" dirty="0" err="1" smtClean="0"/>
            <a:t>welchem</a:t>
          </a:r>
          <a:r>
            <a:rPr lang="en-US" dirty="0" smtClean="0"/>
            <a:t> </a:t>
          </a:r>
          <a:r>
            <a:rPr lang="en-US" dirty="0" err="1" smtClean="0"/>
            <a:t>Zweck</a:t>
          </a:r>
          <a:r>
            <a:rPr lang="uk-UA" dirty="0" smtClean="0"/>
            <a:t>?</a:t>
          </a:r>
          <a:endParaRPr lang="uk-UA" dirty="0"/>
        </a:p>
      </dgm:t>
    </dgm:pt>
    <dgm:pt modelId="{363D2DA5-95D4-4352-917A-5E2A83F3B79E}" type="parTrans" cxnId="{150D5FBA-6AB3-4AC1-B289-DAF05F559976}">
      <dgm:prSet/>
      <dgm:spPr/>
      <dgm:t>
        <a:bodyPr/>
        <a:lstStyle/>
        <a:p>
          <a:endParaRPr lang="uk-UA"/>
        </a:p>
      </dgm:t>
    </dgm:pt>
    <dgm:pt modelId="{0A8BEE98-DFD8-42EE-B70E-7BF33711BE6A}" type="sibTrans" cxnId="{150D5FBA-6AB3-4AC1-B289-DAF05F559976}">
      <dgm:prSet/>
      <dgm:spPr/>
      <dgm:t>
        <a:bodyPr/>
        <a:lstStyle/>
        <a:p>
          <a:endParaRPr lang="uk-UA"/>
        </a:p>
      </dgm:t>
    </dgm:pt>
    <dgm:pt modelId="{EFBEE527-DCB6-4CEE-BFC0-76B1F2CF071D}">
      <dgm:prSet phldrT="[Текст]"/>
      <dgm:spPr/>
      <dgm:t>
        <a:bodyPr/>
        <a:lstStyle/>
        <a:p>
          <a:r>
            <a:rPr lang="en-US" dirty="0" err="1" smtClean="0"/>
            <a:t>Womit</a:t>
          </a:r>
          <a:r>
            <a:rPr lang="uk-UA" dirty="0" smtClean="0"/>
            <a:t>?</a:t>
          </a:r>
          <a:endParaRPr lang="uk-UA" dirty="0"/>
        </a:p>
      </dgm:t>
    </dgm:pt>
    <dgm:pt modelId="{CAFEAD05-ABEE-474B-AD3D-E7C18A71EBB9}" type="parTrans" cxnId="{554B934F-4E1B-48D9-914F-1981C27D2A42}">
      <dgm:prSet/>
      <dgm:spPr/>
      <dgm:t>
        <a:bodyPr/>
        <a:lstStyle/>
        <a:p>
          <a:endParaRPr lang="uk-UA"/>
        </a:p>
      </dgm:t>
    </dgm:pt>
    <dgm:pt modelId="{96861BE9-D80E-4F72-9316-A8B14B0A58DF}" type="sibTrans" cxnId="{554B934F-4E1B-48D9-914F-1981C27D2A42}">
      <dgm:prSet/>
      <dgm:spPr/>
      <dgm:t>
        <a:bodyPr/>
        <a:lstStyle/>
        <a:p>
          <a:endParaRPr lang="uk-UA"/>
        </a:p>
      </dgm:t>
    </dgm:pt>
    <dgm:pt modelId="{9545EE80-62D2-471A-80C3-9CA8771D1FED}">
      <dgm:prSet phldrT="[Текст]"/>
      <dgm:spPr/>
      <dgm:t>
        <a:bodyPr/>
        <a:lstStyle/>
        <a:p>
          <a:r>
            <a:rPr lang="en-US" dirty="0" err="1" smtClean="0"/>
            <a:t>Mit</a:t>
          </a:r>
          <a:r>
            <a:rPr lang="en-US" dirty="0" smtClean="0"/>
            <a:t> </a:t>
          </a:r>
          <a:r>
            <a:rPr lang="en-US" dirty="0" err="1" smtClean="0"/>
            <a:t>wem</a:t>
          </a:r>
          <a:r>
            <a:rPr lang="uk-UA" dirty="0" smtClean="0"/>
            <a:t>?</a:t>
          </a:r>
          <a:endParaRPr lang="uk-UA" dirty="0"/>
        </a:p>
      </dgm:t>
    </dgm:pt>
    <dgm:pt modelId="{929FBD24-172C-4355-9D02-15B985B26137}" type="parTrans" cxnId="{4E67B24B-8472-46E1-96BC-2008B3F1C91B}">
      <dgm:prSet/>
      <dgm:spPr/>
      <dgm:t>
        <a:bodyPr/>
        <a:lstStyle/>
        <a:p>
          <a:endParaRPr lang="uk-UA"/>
        </a:p>
      </dgm:t>
    </dgm:pt>
    <dgm:pt modelId="{B5835988-6A9F-4D49-9EFE-07035B30A311}" type="sibTrans" cxnId="{4E67B24B-8472-46E1-96BC-2008B3F1C91B}">
      <dgm:prSet/>
      <dgm:spPr/>
      <dgm:t>
        <a:bodyPr/>
        <a:lstStyle/>
        <a:p>
          <a:endParaRPr lang="uk-UA"/>
        </a:p>
      </dgm:t>
    </dgm:pt>
    <dgm:pt modelId="{6ED6B1D4-9C6B-480A-956A-8A2A908C3456}">
      <dgm:prSet phldrT="[Текст]"/>
      <dgm:spPr/>
      <dgm:t>
        <a:bodyPr/>
        <a:lstStyle/>
        <a:p>
          <a:r>
            <a:rPr lang="en-US" dirty="0" err="1" smtClean="0"/>
            <a:t>Wann</a:t>
          </a:r>
          <a:r>
            <a:rPr lang="uk-UA" dirty="0" smtClean="0"/>
            <a:t>?</a:t>
          </a:r>
          <a:endParaRPr lang="uk-UA" dirty="0"/>
        </a:p>
      </dgm:t>
    </dgm:pt>
    <dgm:pt modelId="{FD7AEEF2-0EA8-4C5A-B67B-09A9FD9CA10E}" type="parTrans" cxnId="{70EACB3F-D45E-4AA7-911E-D19CB0FC9EF8}">
      <dgm:prSet/>
      <dgm:spPr/>
      <dgm:t>
        <a:bodyPr/>
        <a:lstStyle/>
        <a:p>
          <a:endParaRPr lang="uk-UA"/>
        </a:p>
      </dgm:t>
    </dgm:pt>
    <dgm:pt modelId="{E3006E66-B5F9-4256-AF02-AABB8AD76A1D}" type="sibTrans" cxnId="{70EACB3F-D45E-4AA7-911E-D19CB0FC9EF8}">
      <dgm:prSet/>
      <dgm:spPr/>
      <dgm:t>
        <a:bodyPr/>
        <a:lstStyle/>
        <a:p>
          <a:endParaRPr lang="uk-UA"/>
        </a:p>
      </dgm:t>
    </dgm:pt>
    <dgm:pt modelId="{26354237-77A4-49AB-9A34-5859C2CC62F7}">
      <dgm:prSet phldrT="[Текст]" phldr="1"/>
      <dgm:spPr/>
      <dgm:t>
        <a:bodyPr/>
        <a:lstStyle/>
        <a:p>
          <a:endParaRPr lang="uk-UA"/>
        </a:p>
      </dgm:t>
    </dgm:pt>
    <dgm:pt modelId="{05A9188E-B728-47B7-8626-F1C4EE774802}" type="parTrans" cxnId="{16C47AFA-47CB-48A6-9010-9AF660FDD268}">
      <dgm:prSet/>
      <dgm:spPr/>
      <dgm:t>
        <a:bodyPr/>
        <a:lstStyle/>
        <a:p>
          <a:endParaRPr lang="uk-UA"/>
        </a:p>
      </dgm:t>
    </dgm:pt>
    <dgm:pt modelId="{3C9B6007-4B45-4202-A1A4-FD15BC5AC4DE}" type="sibTrans" cxnId="{16C47AFA-47CB-48A6-9010-9AF660FDD268}">
      <dgm:prSet/>
      <dgm:spPr/>
      <dgm:t>
        <a:bodyPr/>
        <a:lstStyle/>
        <a:p>
          <a:endParaRPr lang="uk-UA"/>
        </a:p>
      </dgm:t>
    </dgm:pt>
    <dgm:pt modelId="{FD56E9B6-D697-4457-A637-5B894C17A8C1}">
      <dgm:prSet phldrT="[Текст]" phldr="1"/>
      <dgm:spPr/>
      <dgm:t>
        <a:bodyPr/>
        <a:lstStyle/>
        <a:p>
          <a:endParaRPr lang="uk-UA"/>
        </a:p>
      </dgm:t>
    </dgm:pt>
    <dgm:pt modelId="{2D620A57-3CE5-412A-8FDB-7ED5619D58D2}" type="parTrans" cxnId="{63CAE7EE-E03E-4865-8AE0-5FDF1AA2D492}">
      <dgm:prSet/>
      <dgm:spPr/>
      <dgm:t>
        <a:bodyPr/>
        <a:lstStyle/>
        <a:p>
          <a:endParaRPr lang="uk-UA"/>
        </a:p>
      </dgm:t>
    </dgm:pt>
    <dgm:pt modelId="{3AB1B6CF-CD3C-4E15-B6B0-47BD091A8A13}" type="sibTrans" cxnId="{63CAE7EE-E03E-4865-8AE0-5FDF1AA2D492}">
      <dgm:prSet/>
      <dgm:spPr/>
      <dgm:t>
        <a:bodyPr/>
        <a:lstStyle/>
        <a:p>
          <a:endParaRPr lang="uk-UA"/>
        </a:p>
      </dgm:t>
    </dgm:pt>
    <dgm:pt modelId="{1455688B-12F2-4268-9012-E89494336E15}" type="pres">
      <dgm:prSet presAssocID="{BD3C1CF2-E777-492B-AEAD-8E8D5C4251B8}" presName="composite" presStyleCnt="0">
        <dgm:presLayoutVars>
          <dgm:chMax val="1"/>
          <dgm:dir/>
          <dgm:resizeHandles val="exact"/>
        </dgm:presLayoutVars>
      </dgm:prSet>
      <dgm:spPr/>
      <dgm:t>
        <a:bodyPr/>
        <a:lstStyle/>
        <a:p>
          <a:endParaRPr lang="uk-UA"/>
        </a:p>
      </dgm:t>
    </dgm:pt>
    <dgm:pt modelId="{17332E3B-3AF4-4724-9C2D-A41F823A5E7A}" type="pres">
      <dgm:prSet presAssocID="{BD3C1CF2-E777-492B-AEAD-8E8D5C4251B8}" presName="radial" presStyleCnt="0">
        <dgm:presLayoutVars>
          <dgm:animLvl val="ctr"/>
        </dgm:presLayoutVars>
      </dgm:prSet>
      <dgm:spPr/>
      <dgm:t>
        <a:bodyPr/>
        <a:lstStyle/>
        <a:p>
          <a:endParaRPr lang="uk-UA"/>
        </a:p>
      </dgm:t>
    </dgm:pt>
    <dgm:pt modelId="{13E8783F-2714-4659-8E0E-9230E58BC575}" type="pres">
      <dgm:prSet presAssocID="{5078A656-216B-4C05-BD04-A098671DC06D}" presName="centerShape" presStyleLbl="vennNode1" presStyleIdx="0" presStyleCnt="5"/>
      <dgm:spPr/>
      <dgm:t>
        <a:bodyPr/>
        <a:lstStyle/>
        <a:p>
          <a:endParaRPr lang="uk-UA"/>
        </a:p>
      </dgm:t>
    </dgm:pt>
    <dgm:pt modelId="{A51BAC90-5E8B-4868-9151-507B47CC5D21}" type="pres">
      <dgm:prSet presAssocID="{4C3208BF-0F04-4439-B2FB-909D765D0529}" presName="node" presStyleLbl="vennNode1" presStyleIdx="1" presStyleCnt="5">
        <dgm:presLayoutVars>
          <dgm:bulletEnabled val="1"/>
        </dgm:presLayoutVars>
      </dgm:prSet>
      <dgm:spPr/>
      <dgm:t>
        <a:bodyPr/>
        <a:lstStyle/>
        <a:p>
          <a:endParaRPr lang="uk-UA"/>
        </a:p>
      </dgm:t>
    </dgm:pt>
    <dgm:pt modelId="{7298E26B-DDC4-4F0E-A7AC-F759A862CC7E}" type="pres">
      <dgm:prSet presAssocID="{EFBEE527-DCB6-4CEE-BFC0-76B1F2CF071D}" presName="node" presStyleLbl="vennNode1" presStyleIdx="2" presStyleCnt="5">
        <dgm:presLayoutVars>
          <dgm:bulletEnabled val="1"/>
        </dgm:presLayoutVars>
      </dgm:prSet>
      <dgm:spPr/>
      <dgm:t>
        <a:bodyPr/>
        <a:lstStyle/>
        <a:p>
          <a:endParaRPr lang="uk-UA"/>
        </a:p>
      </dgm:t>
    </dgm:pt>
    <dgm:pt modelId="{3E8658C1-B616-4247-8D56-A54D53D48A54}" type="pres">
      <dgm:prSet presAssocID="{9545EE80-62D2-471A-80C3-9CA8771D1FED}" presName="node" presStyleLbl="vennNode1" presStyleIdx="3" presStyleCnt="5">
        <dgm:presLayoutVars>
          <dgm:bulletEnabled val="1"/>
        </dgm:presLayoutVars>
      </dgm:prSet>
      <dgm:spPr/>
      <dgm:t>
        <a:bodyPr/>
        <a:lstStyle/>
        <a:p>
          <a:endParaRPr lang="uk-UA"/>
        </a:p>
      </dgm:t>
    </dgm:pt>
    <dgm:pt modelId="{4FBD16F6-4977-4A89-B145-A1DD85327E4C}" type="pres">
      <dgm:prSet presAssocID="{6ED6B1D4-9C6B-480A-956A-8A2A908C3456}" presName="node" presStyleLbl="vennNode1" presStyleIdx="4" presStyleCnt="5">
        <dgm:presLayoutVars>
          <dgm:bulletEnabled val="1"/>
        </dgm:presLayoutVars>
      </dgm:prSet>
      <dgm:spPr/>
      <dgm:t>
        <a:bodyPr/>
        <a:lstStyle/>
        <a:p>
          <a:endParaRPr lang="uk-UA"/>
        </a:p>
      </dgm:t>
    </dgm:pt>
  </dgm:ptLst>
  <dgm:cxnLst>
    <dgm:cxn modelId="{150D5FBA-6AB3-4AC1-B289-DAF05F559976}" srcId="{5078A656-216B-4C05-BD04-A098671DC06D}" destId="{4C3208BF-0F04-4439-B2FB-909D765D0529}" srcOrd="0" destOrd="0" parTransId="{363D2DA5-95D4-4352-917A-5E2A83F3B79E}" sibTransId="{0A8BEE98-DFD8-42EE-B70E-7BF33711BE6A}"/>
    <dgm:cxn modelId="{70EACB3F-D45E-4AA7-911E-D19CB0FC9EF8}" srcId="{5078A656-216B-4C05-BD04-A098671DC06D}" destId="{6ED6B1D4-9C6B-480A-956A-8A2A908C3456}" srcOrd="3" destOrd="0" parTransId="{FD7AEEF2-0EA8-4C5A-B67B-09A9FD9CA10E}" sibTransId="{E3006E66-B5F9-4256-AF02-AABB8AD76A1D}"/>
    <dgm:cxn modelId="{16C47AFA-47CB-48A6-9010-9AF660FDD268}" srcId="{BD3C1CF2-E777-492B-AEAD-8E8D5C4251B8}" destId="{26354237-77A4-49AB-9A34-5859C2CC62F7}" srcOrd="1" destOrd="0" parTransId="{05A9188E-B728-47B7-8626-F1C4EE774802}" sibTransId="{3C9B6007-4B45-4202-A1A4-FD15BC5AC4DE}"/>
    <dgm:cxn modelId="{4E67B24B-8472-46E1-96BC-2008B3F1C91B}" srcId="{5078A656-216B-4C05-BD04-A098671DC06D}" destId="{9545EE80-62D2-471A-80C3-9CA8771D1FED}" srcOrd="2" destOrd="0" parTransId="{929FBD24-172C-4355-9D02-15B985B26137}" sibTransId="{B5835988-6A9F-4D49-9EFE-07035B30A311}"/>
    <dgm:cxn modelId="{1E36D8A2-F6C2-4C59-8B5D-905AD9AF65D8}" type="presOf" srcId="{5078A656-216B-4C05-BD04-A098671DC06D}" destId="{13E8783F-2714-4659-8E0E-9230E58BC575}" srcOrd="0" destOrd="0" presId="urn:microsoft.com/office/officeart/2005/8/layout/radial3"/>
    <dgm:cxn modelId="{4B315C7D-7332-496B-AD6B-34808316D4E9}" srcId="{BD3C1CF2-E777-492B-AEAD-8E8D5C4251B8}" destId="{5078A656-216B-4C05-BD04-A098671DC06D}" srcOrd="0" destOrd="0" parTransId="{19BCCA72-48C9-4848-8DD2-CA68309CB76B}" sibTransId="{3FE22EA1-7A5A-4492-8FFE-C65B067698CE}"/>
    <dgm:cxn modelId="{C13FACE8-2AF1-45C4-A4A8-4D474717CF74}" type="presOf" srcId="{EFBEE527-DCB6-4CEE-BFC0-76B1F2CF071D}" destId="{7298E26B-DDC4-4F0E-A7AC-F759A862CC7E}" srcOrd="0" destOrd="0" presId="urn:microsoft.com/office/officeart/2005/8/layout/radial3"/>
    <dgm:cxn modelId="{63CAE7EE-E03E-4865-8AE0-5FDF1AA2D492}" srcId="{BD3C1CF2-E777-492B-AEAD-8E8D5C4251B8}" destId="{FD56E9B6-D697-4457-A637-5B894C17A8C1}" srcOrd="2" destOrd="0" parTransId="{2D620A57-3CE5-412A-8FDB-7ED5619D58D2}" sibTransId="{3AB1B6CF-CD3C-4E15-B6B0-47BD091A8A13}"/>
    <dgm:cxn modelId="{554B934F-4E1B-48D9-914F-1981C27D2A42}" srcId="{5078A656-216B-4C05-BD04-A098671DC06D}" destId="{EFBEE527-DCB6-4CEE-BFC0-76B1F2CF071D}" srcOrd="1" destOrd="0" parTransId="{CAFEAD05-ABEE-474B-AD3D-E7C18A71EBB9}" sibTransId="{96861BE9-D80E-4F72-9316-A8B14B0A58DF}"/>
    <dgm:cxn modelId="{3D38C061-FBC3-466F-AB49-7B3356A3D6C9}" type="presOf" srcId="{4C3208BF-0F04-4439-B2FB-909D765D0529}" destId="{A51BAC90-5E8B-4868-9151-507B47CC5D21}" srcOrd="0" destOrd="0" presId="urn:microsoft.com/office/officeart/2005/8/layout/radial3"/>
    <dgm:cxn modelId="{D50C45E7-B181-4989-A0D1-22DAC4179249}" type="presOf" srcId="{9545EE80-62D2-471A-80C3-9CA8771D1FED}" destId="{3E8658C1-B616-4247-8D56-A54D53D48A54}" srcOrd="0" destOrd="0" presId="urn:microsoft.com/office/officeart/2005/8/layout/radial3"/>
    <dgm:cxn modelId="{8DEC0EE9-19E9-42B9-BAB9-E753AC55B34C}" type="presOf" srcId="{6ED6B1D4-9C6B-480A-956A-8A2A908C3456}" destId="{4FBD16F6-4977-4A89-B145-A1DD85327E4C}" srcOrd="0" destOrd="0" presId="urn:microsoft.com/office/officeart/2005/8/layout/radial3"/>
    <dgm:cxn modelId="{7501A2BA-BF35-407A-A5F3-F97E45106F65}" type="presOf" srcId="{BD3C1CF2-E777-492B-AEAD-8E8D5C4251B8}" destId="{1455688B-12F2-4268-9012-E89494336E15}" srcOrd="0" destOrd="0" presId="urn:microsoft.com/office/officeart/2005/8/layout/radial3"/>
    <dgm:cxn modelId="{C9526C17-E523-498E-9050-00C584C468F2}" type="presParOf" srcId="{1455688B-12F2-4268-9012-E89494336E15}" destId="{17332E3B-3AF4-4724-9C2D-A41F823A5E7A}" srcOrd="0" destOrd="0" presId="urn:microsoft.com/office/officeart/2005/8/layout/radial3"/>
    <dgm:cxn modelId="{56DF19C8-81C7-46D6-B39F-31159F938618}" type="presParOf" srcId="{17332E3B-3AF4-4724-9C2D-A41F823A5E7A}" destId="{13E8783F-2714-4659-8E0E-9230E58BC575}" srcOrd="0" destOrd="0" presId="urn:microsoft.com/office/officeart/2005/8/layout/radial3"/>
    <dgm:cxn modelId="{C0408C3C-3BBF-4125-B22B-CF57A01F8468}" type="presParOf" srcId="{17332E3B-3AF4-4724-9C2D-A41F823A5E7A}" destId="{A51BAC90-5E8B-4868-9151-507B47CC5D21}" srcOrd="1" destOrd="0" presId="urn:microsoft.com/office/officeart/2005/8/layout/radial3"/>
    <dgm:cxn modelId="{6F849EA1-6852-4C14-B6C9-D613CFAEFDAD}" type="presParOf" srcId="{17332E3B-3AF4-4724-9C2D-A41F823A5E7A}" destId="{7298E26B-DDC4-4F0E-A7AC-F759A862CC7E}" srcOrd="2" destOrd="0" presId="urn:microsoft.com/office/officeart/2005/8/layout/radial3"/>
    <dgm:cxn modelId="{D5E2234B-7334-4F97-A276-7DB964F47808}" type="presParOf" srcId="{17332E3B-3AF4-4724-9C2D-A41F823A5E7A}" destId="{3E8658C1-B616-4247-8D56-A54D53D48A54}" srcOrd="3" destOrd="0" presId="urn:microsoft.com/office/officeart/2005/8/layout/radial3"/>
    <dgm:cxn modelId="{86A7DD5D-C0F5-4529-A52F-ADD9BBBBF5EC}" type="presParOf" srcId="{17332E3B-3AF4-4724-9C2D-A41F823A5E7A}" destId="{4FBD16F6-4977-4A89-B145-A1DD85327E4C}" srcOrd="4" destOrd="0" presId="urn:microsoft.com/office/officeart/2005/8/layout/radial3"/>
  </dgm:cxnLst>
  <dgm:bg/>
  <dgm:whole/>
</dgm:dataModel>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532EC8F7-1D26-4785-A7DA-F34D0046BC00}" type="datetimeFigureOut">
              <a:rPr lang="uk-UA" smtClean="0"/>
              <a:pPr/>
              <a:t>16.09.2020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32EC8F7-1D26-4785-A7DA-F34D0046BC00}" type="datetimeFigureOut">
              <a:rPr lang="uk-UA" smtClean="0"/>
              <a:pPr/>
              <a:t>16.09.2020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32EC8F7-1D26-4785-A7DA-F34D0046BC00}" type="datetimeFigureOut">
              <a:rPr lang="uk-UA" smtClean="0"/>
              <a:pPr/>
              <a:t>16.09.2020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32EC8F7-1D26-4785-A7DA-F34D0046BC00}" type="datetimeFigureOut">
              <a:rPr lang="uk-UA" smtClean="0"/>
              <a:pPr/>
              <a:t>16.09.2020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2EC8F7-1D26-4785-A7DA-F34D0046BC00}" type="datetimeFigureOut">
              <a:rPr lang="uk-UA" smtClean="0"/>
              <a:pPr/>
              <a:t>16.09.2020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532EC8F7-1D26-4785-A7DA-F34D0046BC00}" type="datetimeFigureOut">
              <a:rPr lang="uk-UA" smtClean="0"/>
              <a:pPr/>
              <a:t>16.09.2020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532EC8F7-1D26-4785-A7DA-F34D0046BC00}" type="datetimeFigureOut">
              <a:rPr lang="uk-UA" smtClean="0"/>
              <a:pPr/>
              <a:t>16.09.2020</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532EC8F7-1D26-4785-A7DA-F34D0046BC00}" type="datetimeFigureOut">
              <a:rPr lang="uk-UA" smtClean="0"/>
              <a:pPr/>
              <a:t>16.09.2020</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2EC8F7-1D26-4785-A7DA-F34D0046BC00}" type="datetimeFigureOut">
              <a:rPr lang="uk-UA" smtClean="0"/>
              <a:pPr/>
              <a:t>16.09.2020</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2EC8F7-1D26-4785-A7DA-F34D0046BC00}" type="datetimeFigureOut">
              <a:rPr lang="uk-UA" smtClean="0"/>
              <a:pPr/>
              <a:t>16.09.2020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2EC8F7-1D26-4785-A7DA-F34D0046BC00}" type="datetimeFigureOut">
              <a:rPr lang="uk-UA" smtClean="0"/>
              <a:pPr/>
              <a:t>16.09.2020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93BAFAD-F731-4735-B831-909EC92CD9E8}"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EC8F7-1D26-4785-A7DA-F34D0046BC00}" type="datetimeFigureOut">
              <a:rPr lang="uk-UA" smtClean="0"/>
              <a:pPr/>
              <a:t>16.09.2020</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BAFAD-F731-4735-B831-909EC92CD9E8}"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earningapps.org/display?v=p12ehketj20" TargetMode="External"/><Relationship Id="rId2" Type="http://schemas.openxmlformats.org/officeDocument/2006/relationships/hyperlink" Target="https://learningapps.org/display?v=pwceq5u4t2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de-DE" b="1" dirty="0"/>
              <a:t>Thema</a:t>
            </a:r>
            <a:r>
              <a:rPr lang="uk-UA" b="1" dirty="0"/>
              <a:t>: </a:t>
            </a:r>
            <a:r>
              <a:rPr lang="de-DE" b="1" dirty="0"/>
              <a:t>Auslandsreise</a:t>
            </a:r>
            <a:endParaRPr lang="uk-UA" dirty="0"/>
          </a:p>
        </p:txBody>
      </p:sp>
      <p:sp>
        <p:nvSpPr>
          <p:cNvPr id="3" name="Подзаголовок 2"/>
          <p:cNvSpPr>
            <a:spLocks noGrp="1"/>
          </p:cNvSpPr>
          <p:nvPr>
            <p:ph type="subTitle" idx="1"/>
          </p:nvPr>
        </p:nvSpPr>
        <p:spPr/>
        <p:txBody>
          <a:bodyPr/>
          <a:lstStyle/>
          <a:p>
            <a:r>
              <a:rPr lang="de-DE" b="1" dirty="0"/>
              <a:t>Unterthema: </a:t>
            </a:r>
            <a:r>
              <a:rPr lang="pl-PL" b="1" dirty="0" smtClean="0"/>
              <a:t>Zugreise</a:t>
            </a:r>
            <a:endParaRPr lang="uk-U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28670"/>
          </a:xfrm>
        </p:spPr>
        <p:txBody>
          <a:bodyPr>
            <a:noAutofit/>
          </a:bodyPr>
          <a:lstStyle/>
          <a:p>
            <a:r>
              <a:rPr lang="de-DE" sz="3200" dirty="0" smtClean="0"/>
              <a:t>Gruppieren Sie die genannten Verkehrsmittel nach anderen Kriterien </a:t>
            </a:r>
            <a:endParaRPr lang="uk-UA" sz="3200" dirty="0"/>
          </a:p>
        </p:txBody>
      </p:sp>
      <p:graphicFrame>
        <p:nvGraphicFramePr>
          <p:cNvPr id="4" name="Содержимое 3"/>
          <p:cNvGraphicFramePr>
            <a:graphicFrameLocks noGrp="1"/>
          </p:cNvGraphicFramePr>
          <p:nvPr>
            <p:ph idx="1"/>
          </p:nvPr>
        </p:nvGraphicFramePr>
        <p:xfrm>
          <a:off x="357158" y="928670"/>
          <a:ext cx="8229600" cy="5181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de-DE" sz="2800" dirty="0" smtClean="0"/>
                        <a:t>schnelles Verkehrsmittel </a:t>
                      </a:r>
                      <a:endParaRPr lang="uk-UA" sz="2800" dirty="0"/>
                    </a:p>
                  </a:txBody>
                  <a:tcPr/>
                </a:tc>
                <a:tc>
                  <a:txBody>
                    <a:bodyPr/>
                    <a:lstStyle/>
                    <a:p>
                      <a:r>
                        <a:rPr lang="de-DE" sz="2800" dirty="0" smtClean="0"/>
                        <a:t> langsames Verkehrsmittel</a:t>
                      </a:r>
                      <a:endParaRPr lang="uk-UA" sz="2800" dirty="0"/>
                    </a:p>
                  </a:txBody>
                  <a:tcPr/>
                </a:tc>
              </a:tr>
            </a:tbl>
          </a:graphicData>
        </a:graphic>
      </p:graphicFrame>
      <p:graphicFrame>
        <p:nvGraphicFramePr>
          <p:cNvPr id="6" name="Таблица 5"/>
          <p:cNvGraphicFramePr>
            <a:graphicFrameLocks noGrp="1"/>
          </p:cNvGraphicFramePr>
          <p:nvPr/>
        </p:nvGraphicFramePr>
        <p:xfrm>
          <a:off x="428596" y="1857364"/>
          <a:ext cx="6096000" cy="3901440"/>
        </p:xfrm>
        <a:graphic>
          <a:graphicData uri="http://schemas.openxmlformats.org/drawingml/2006/table">
            <a:tbl>
              <a:tblPr firstRow="1" bandRow="1">
                <a:tableStyleId>{3B4B98B0-60AC-42C2-AFA5-B58CD77FA1E5}</a:tableStyleId>
              </a:tblPr>
              <a:tblGrid>
                <a:gridCol w="2857520"/>
                <a:gridCol w="323848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das Snowboard – </a:t>
                      </a:r>
                      <a:endParaRPr lang="uk-UA" sz="2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uk-UA" sz="2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t>der</a:t>
                      </a:r>
                      <a:r>
                        <a:rPr lang="en-US" sz="2000" b="0" dirty="0" smtClean="0"/>
                        <a:t> </a:t>
                      </a:r>
                      <a:r>
                        <a:rPr lang="en-US" sz="2000" b="0" dirty="0" err="1" smtClean="0"/>
                        <a:t>Fallschirm</a:t>
                      </a:r>
                      <a:r>
                        <a:rPr lang="en-US" sz="2000" b="0" dirty="0" smtClean="0"/>
                        <a:t> – </a:t>
                      </a:r>
                      <a:endParaRPr lang="uk-UA" sz="20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Personenkraftwagen</a:t>
                      </a:r>
                      <a:r>
                        <a:rPr lang="en-US" sz="2000" dirty="0" smtClean="0"/>
                        <a:t> – </a:t>
                      </a:r>
                      <a:r>
                        <a:rPr lang="uk-UA" sz="2000" dirty="0" smtClean="0"/>
                        <a:t>особисте авто</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Yacht – </a:t>
                      </a:r>
                      <a:r>
                        <a:rPr lang="uk-UA" sz="2000" dirty="0" smtClean="0"/>
                        <a:t>яхта</a:t>
                      </a:r>
                      <a:endParaRPr lang="uk-UA"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Lastkraftwagen</a:t>
                      </a:r>
                      <a:r>
                        <a:rPr lang="en-US" sz="2000" dirty="0" smtClean="0"/>
                        <a:t> – </a:t>
                      </a:r>
                      <a:r>
                        <a:rPr lang="uk-UA" sz="2000" dirty="0" smtClean="0"/>
                        <a:t>вантажне авто</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Kajak</a:t>
                      </a:r>
                      <a:r>
                        <a:rPr lang="en-US" sz="2000" dirty="0" smtClean="0"/>
                        <a:t> –</a:t>
                      </a:r>
                      <a:r>
                        <a:rPr lang="uk-UA" sz="2000" dirty="0" smtClean="0"/>
                        <a:t> ?</a:t>
                      </a:r>
                    </a:p>
                    <a:p>
                      <a:endParaRPr lang="uk-UA"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Gondel</a:t>
                      </a:r>
                      <a:r>
                        <a:rPr lang="en-US" sz="2000" dirty="0" smtClean="0"/>
                        <a:t> – </a:t>
                      </a:r>
                      <a:r>
                        <a:rPr lang="uk-UA" sz="2000" dirty="0" smtClean="0"/>
                        <a:t>гондола</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Hydrobike</a:t>
                      </a:r>
                      <a:r>
                        <a:rPr lang="en-US" sz="2000" dirty="0" smtClean="0"/>
                        <a:t> – </a:t>
                      </a:r>
                      <a:r>
                        <a:rPr lang="uk-UA" sz="2000" dirty="0" err="1" smtClean="0"/>
                        <a:t>гідробайк</a:t>
                      </a:r>
                      <a:endParaRPr lang="uk-UA"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Ruderboot</a:t>
                      </a:r>
                      <a:r>
                        <a:rPr lang="en-US" sz="2000" dirty="0" smtClean="0"/>
                        <a:t> – </a:t>
                      </a:r>
                      <a:r>
                        <a:rPr lang="uk-UA" sz="2000" dirty="0" smtClean="0"/>
                        <a:t>?</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Surfbrett</a:t>
                      </a:r>
                      <a:r>
                        <a:rPr lang="en-US" sz="2000" dirty="0" smtClean="0"/>
                        <a:t> – </a:t>
                      </a:r>
                      <a:r>
                        <a:rPr lang="uk-UA" sz="2000" dirty="0" smtClean="0"/>
                        <a:t>дошка для серфінгу</a:t>
                      </a:r>
                      <a:endParaRPr lang="uk-UA"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Unterseeboot</a:t>
                      </a:r>
                      <a:r>
                        <a:rPr lang="en-US" sz="2000" dirty="0" smtClean="0"/>
                        <a:t> (U-Boot)</a:t>
                      </a:r>
                      <a:r>
                        <a:rPr lang="pl-PL" sz="2000" dirty="0" smtClean="0"/>
                        <a:t>- </a:t>
                      </a:r>
                      <a:r>
                        <a:rPr lang="uk-UA" sz="2000" dirty="0" smtClean="0"/>
                        <a:t>підводний човен</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dirty="0" smtClean="0"/>
                        <a:t>der Flugzeug – der Auto</a:t>
                      </a:r>
                      <a:endParaRPr lang="uk-UA" sz="2000" dirty="0" smtClean="0"/>
                    </a:p>
                    <a:p>
                      <a:endParaRPr lang="uk-UA" sz="2000" dirty="0"/>
                    </a:p>
                  </a:txBody>
                  <a:tcPr/>
                </a:tc>
              </a:tr>
            </a:tbl>
          </a:graphicData>
        </a:graphic>
      </p:graphicFrame>
      <p:pic>
        <p:nvPicPr>
          <p:cNvPr id="33794" name="Picture 2" descr="Pobeach-Kayaks - Каное чи каяк?"/>
          <p:cNvPicPr>
            <a:picLocks noChangeAspect="1" noChangeArrowheads="1"/>
          </p:cNvPicPr>
          <p:nvPr/>
        </p:nvPicPr>
        <p:blipFill>
          <a:blip r:embed="rId2"/>
          <a:srcRect/>
          <a:stretch>
            <a:fillRect/>
          </a:stretch>
        </p:blipFill>
        <p:spPr bwMode="auto">
          <a:xfrm>
            <a:off x="6500826" y="1643050"/>
            <a:ext cx="2443747" cy="1285884"/>
          </a:xfrm>
          <a:prstGeom prst="rect">
            <a:avLst/>
          </a:prstGeom>
          <a:noFill/>
        </p:spPr>
      </p:pic>
      <p:pic>
        <p:nvPicPr>
          <p:cNvPr id="33796" name="Picture 4" descr="Thalmann - Terhi Saiman Ruderboot"/>
          <p:cNvPicPr>
            <a:picLocks noChangeAspect="1" noChangeArrowheads="1"/>
          </p:cNvPicPr>
          <p:nvPr/>
        </p:nvPicPr>
        <p:blipFill>
          <a:blip r:embed="rId3"/>
          <a:srcRect/>
          <a:stretch>
            <a:fillRect/>
          </a:stretch>
        </p:blipFill>
        <p:spPr bwMode="auto">
          <a:xfrm>
            <a:off x="6500826" y="3071810"/>
            <a:ext cx="2476500" cy="184785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txBody>
          <a:bodyPr>
            <a:normAutofit fontScale="90000"/>
          </a:bodyPr>
          <a:lstStyle/>
          <a:p>
            <a:r>
              <a:rPr lang="de-DE" dirty="0" smtClean="0"/>
              <a:t>Gruppieren Sie die genannten Verkehrsmittel nach anderen Kriterien</a:t>
            </a:r>
            <a:endParaRPr lang="uk-UA" dirty="0"/>
          </a:p>
        </p:txBody>
      </p:sp>
      <p:graphicFrame>
        <p:nvGraphicFramePr>
          <p:cNvPr id="4" name="Содержимое 3"/>
          <p:cNvGraphicFramePr>
            <a:graphicFrameLocks/>
          </p:cNvGraphicFramePr>
          <p:nvPr/>
        </p:nvGraphicFramePr>
        <p:xfrm>
          <a:off x="142844" y="1428736"/>
          <a:ext cx="9001156" cy="518160"/>
        </p:xfrm>
        <a:graphic>
          <a:graphicData uri="http://schemas.openxmlformats.org/drawingml/2006/table">
            <a:tbl>
              <a:tblPr firstRow="1" bandRow="1">
                <a:tableStyleId>{5C22544A-7EE6-4342-B048-85BDC9FD1C3A}</a:tableStyleId>
              </a:tblPr>
              <a:tblGrid>
                <a:gridCol w="4500578"/>
                <a:gridCol w="4500578"/>
              </a:tblGrid>
              <a:tr h="370840">
                <a:tc>
                  <a:txBody>
                    <a:bodyPr/>
                    <a:lstStyle/>
                    <a:p>
                      <a:r>
                        <a:rPr lang="de-DE" sz="2800" dirty="0" smtClean="0"/>
                        <a:t>individuelles Verkehrsmittel </a:t>
                      </a:r>
                      <a:endParaRPr lang="uk-UA" sz="2800" dirty="0"/>
                    </a:p>
                  </a:txBody>
                  <a:tcPr/>
                </a:tc>
                <a:tc>
                  <a:txBody>
                    <a:bodyPr/>
                    <a:lstStyle/>
                    <a:p>
                      <a:r>
                        <a:rPr lang="de-DE" sz="2800" dirty="0" smtClean="0"/>
                        <a:t> öffentliches Verkehrsmittel</a:t>
                      </a:r>
                      <a:endParaRPr lang="uk-UA" sz="2800" dirty="0"/>
                    </a:p>
                  </a:txBody>
                  <a:tcPr/>
                </a:tc>
              </a:tr>
            </a:tbl>
          </a:graphicData>
        </a:graphic>
      </p:graphicFrame>
      <p:graphicFrame>
        <p:nvGraphicFramePr>
          <p:cNvPr id="6" name="Таблица 5"/>
          <p:cNvGraphicFramePr>
            <a:graphicFrameLocks noGrp="1"/>
          </p:cNvGraphicFramePr>
          <p:nvPr/>
        </p:nvGraphicFramePr>
        <p:xfrm>
          <a:off x="500034" y="2071678"/>
          <a:ext cx="7858180" cy="4509636"/>
        </p:xfrm>
        <a:graphic>
          <a:graphicData uri="http://schemas.openxmlformats.org/drawingml/2006/table">
            <a:tbl>
              <a:tblPr firstRow="1" bandRow="1">
                <a:tableStyleId>{0E3FDE45-AF77-4B5C-9715-49D594BDF05E}</a:tableStyleId>
              </a:tblPr>
              <a:tblGrid>
                <a:gridCol w="4000528"/>
                <a:gridCol w="3857652"/>
              </a:tblGrid>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das </a:t>
                      </a:r>
                      <a:r>
                        <a:rPr lang="en-US" sz="2000" b="0" dirty="0" err="1" smtClean="0"/>
                        <a:t>Raumschiff</a:t>
                      </a:r>
                      <a:r>
                        <a:rPr lang="en-US" sz="2000" b="0" dirty="0" smtClean="0"/>
                        <a:t> – </a:t>
                      </a:r>
                      <a:r>
                        <a:rPr lang="uk-UA" sz="2000" b="0" dirty="0" smtClean="0"/>
                        <a:t>космічний корабель</a:t>
                      </a:r>
                      <a:endParaRPr lang="uk-UA" sz="2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die U-</a:t>
                      </a:r>
                      <a:r>
                        <a:rPr lang="en-US" sz="2000" b="0" dirty="0" err="1" smtClean="0"/>
                        <a:t>Bahn</a:t>
                      </a:r>
                      <a:r>
                        <a:rPr lang="en-US" sz="2000" b="0" dirty="0" smtClean="0"/>
                        <a:t> – </a:t>
                      </a:r>
                      <a:r>
                        <a:rPr lang="uk-UA" sz="2000" b="0" dirty="0" smtClean="0"/>
                        <a:t>метро</a:t>
                      </a:r>
                      <a:endParaRPr lang="uk-UA" sz="2000" b="0" dirty="0"/>
                    </a:p>
                  </a:txBody>
                  <a:tcPr/>
                </a:tc>
              </a:tr>
              <a:tr h="517926">
                <a:tc>
                  <a:txBody>
                    <a:bodyPr/>
                    <a:lstStyle/>
                    <a:p>
                      <a:r>
                        <a:rPr lang="en-US" sz="2000" dirty="0" err="1" smtClean="0"/>
                        <a:t>der</a:t>
                      </a:r>
                      <a:r>
                        <a:rPr lang="en-US" sz="2000" dirty="0" smtClean="0"/>
                        <a:t> </a:t>
                      </a:r>
                      <a:r>
                        <a:rPr lang="en-US" sz="2000" dirty="0" err="1" smtClean="0"/>
                        <a:t>Reisebus</a:t>
                      </a:r>
                      <a:r>
                        <a:rPr lang="en-US" sz="2000" dirty="0" smtClean="0"/>
                        <a:t> –</a:t>
                      </a:r>
                      <a:r>
                        <a:rPr lang="uk-UA" sz="2000" dirty="0" smtClean="0"/>
                        <a:t>туристичний автобус</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Kanu</a:t>
                      </a:r>
                      <a:r>
                        <a:rPr lang="en-US" sz="2000" dirty="0" smtClean="0"/>
                        <a:t> –</a:t>
                      </a:r>
                      <a:r>
                        <a:rPr lang="uk-UA" sz="2000" dirty="0" smtClean="0"/>
                        <a:t>каное</a:t>
                      </a:r>
                      <a:endParaRPr lang="uk-UA" sz="2000" dirty="0"/>
                    </a:p>
                  </a:txBody>
                  <a:tcPr/>
                </a:tc>
              </a:tr>
              <a:tr h="517926">
                <a:tc>
                  <a:txBody>
                    <a:bodyPr/>
                    <a:lstStyle/>
                    <a:p>
                      <a:r>
                        <a:rPr lang="en-US" sz="2000" dirty="0" smtClean="0"/>
                        <a:t>das </a:t>
                      </a:r>
                      <a:r>
                        <a:rPr lang="en-US" sz="2000" dirty="0" err="1" smtClean="0"/>
                        <a:t>Motorrad</a:t>
                      </a:r>
                      <a:r>
                        <a:rPr lang="en-US" sz="2000" dirty="0" smtClean="0"/>
                        <a:t> –</a:t>
                      </a:r>
                      <a:r>
                        <a:rPr lang="uk-UA" sz="2000" dirty="0" smtClean="0"/>
                        <a:t>мотоцикл</a:t>
                      </a:r>
                    </a:p>
                  </a:txBody>
                  <a:tcPr/>
                </a:tc>
                <a:tc>
                  <a:txBody>
                    <a:bodyPr/>
                    <a:lstStyle/>
                    <a:p>
                      <a:r>
                        <a:rPr lang="en-US" sz="2000" dirty="0" smtClean="0"/>
                        <a:t>das </a:t>
                      </a:r>
                      <a:r>
                        <a:rPr lang="en-US" sz="2000" dirty="0" err="1" smtClean="0"/>
                        <a:t>Motorboot</a:t>
                      </a:r>
                      <a:r>
                        <a:rPr lang="en-US" sz="2000" dirty="0" smtClean="0"/>
                        <a:t> – </a:t>
                      </a:r>
                      <a:r>
                        <a:rPr lang="uk-UA" sz="2000" dirty="0" smtClean="0"/>
                        <a:t>моторний човен</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Luxusliner</a:t>
                      </a:r>
                      <a:r>
                        <a:rPr lang="en-US" sz="2000" dirty="0" smtClean="0"/>
                        <a:t> - </a:t>
                      </a:r>
                      <a:r>
                        <a:rPr lang="uk-UA" sz="2000" dirty="0" smtClean="0"/>
                        <a:t> лайнер</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Limousine – </a:t>
                      </a:r>
                      <a:r>
                        <a:rPr lang="uk-UA" sz="2000" dirty="0" smtClean="0"/>
                        <a:t> лімузин</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Wohnwagen</a:t>
                      </a:r>
                      <a:r>
                        <a:rPr lang="en-US" sz="2000" dirty="0" smtClean="0"/>
                        <a:t> –</a:t>
                      </a:r>
                      <a:r>
                        <a:rPr lang="uk-UA" sz="2000" dirty="0" smtClean="0"/>
                        <a:t> житловий вагончик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Rollschuhe</a:t>
                      </a:r>
                      <a:r>
                        <a:rPr lang="en-US" sz="2000" dirty="0" smtClean="0"/>
                        <a:t> – </a:t>
                      </a:r>
                      <a:r>
                        <a:rPr lang="uk-UA" sz="2000" dirty="0" smtClean="0"/>
                        <a:t>роликові  ковзани</a:t>
                      </a:r>
                      <a:endParaRPr lang="uk-UA" sz="2000" dirty="0"/>
                    </a:p>
                  </a:txBody>
                  <a:tcPr/>
                </a:tc>
              </a:tr>
              <a:tr h="517926">
                <a:tc>
                  <a:txBody>
                    <a:bodyPr/>
                    <a:lstStyle/>
                    <a:p>
                      <a:r>
                        <a:rPr lang="en-US" sz="2000" dirty="0" smtClean="0"/>
                        <a:t>die </a:t>
                      </a:r>
                      <a:r>
                        <a:rPr lang="en-US" sz="2000" dirty="0" err="1" smtClean="0"/>
                        <a:t>Eisenbahn</a:t>
                      </a:r>
                      <a:r>
                        <a:rPr lang="en-US" sz="2000" dirty="0" smtClean="0"/>
                        <a:t> –</a:t>
                      </a:r>
                      <a:r>
                        <a:rPr lang="uk-UA" sz="2000" dirty="0" smtClean="0"/>
                        <a:t> залізниця</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Schlittschuhe</a:t>
                      </a:r>
                      <a:r>
                        <a:rPr lang="en-US" sz="2000" dirty="0" smtClean="0"/>
                        <a:t> – </a:t>
                      </a:r>
                      <a:r>
                        <a:rPr lang="uk-UA" sz="2000" dirty="0" smtClean="0"/>
                        <a:t>лижі</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Straßenbahn</a:t>
                      </a:r>
                      <a:r>
                        <a:rPr lang="en-US" sz="2000" dirty="0" smtClean="0"/>
                        <a:t> – </a:t>
                      </a:r>
                      <a:r>
                        <a:rPr lang="uk-UA" sz="2000" dirty="0" smtClean="0"/>
                        <a:t>трамвай</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Kutsche</a:t>
                      </a:r>
                      <a:r>
                        <a:rPr lang="en-US" sz="2000" dirty="0" smtClean="0"/>
                        <a:t> – </a:t>
                      </a:r>
                      <a:r>
                        <a:rPr lang="uk-UA" sz="2000" dirty="0" smtClean="0"/>
                        <a:t>карета</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Hauspferd</a:t>
                      </a:r>
                      <a:r>
                        <a:rPr lang="en-US" sz="2000" dirty="0" smtClean="0"/>
                        <a:t> – </a:t>
                      </a:r>
                      <a:r>
                        <a:rPr lang="uk-UA" sz="2000" dirty="0" smtClean="0"/>
                        <a:t>домашній кінь</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Hausesel</a:t>
                      </a:r>
                      <a:r>
                        <a:rPr lang="en-US" sz="2000" dirty="0" smtClean="0"/>
                        <a:t> – </a:t>
                      </a:r>
                      <a:r>
                        <a:rPr lang="uk-UA" sz="2000" dirty="0" smtClean="0"/>
                        <a:t>домашній віслюк</a:t>
                      </a: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txBody>
          <a:bodyPr>
            <a:normAutofit fontScale="90000"/>
          </a:bodyPr>
          <a:lstStyle/>
          <a:p>
            <a:r>
              <a:rPr lang="de-DE" dirty="0" smtClean="0"/>
              <a:t>Gruppieren Sie die genannten Verkehrsmittel nach anderen Kriterien</a:t>
            </a:r>
            <a:endParaRPr lang="uk-UA" dirty="0"/>
          </a:p>
        </p:txBody>
      </p:sp>
      <p:graphicFrame>
        <p:nvGraphicFramePr>
          <p:cNvPr id="4" name="Содержимое 3"/>
          <p:cNvGraphicFramePr>
            <a:graphicFrameLocks/>
          </p:cNvGraphicFramePr>
          <p:nvPr/>
        </p:nvGraphicFramePr>
        <p:xfrm>
          <a:off x="142844" y="1428736"/>
          <a:ext cx="9001156" cy="518160"/>
        </p:xfrm>
        <a:graphic>
          <a:graphicData uri="http://schemas.openxmlformats.org/drawingml/2006/table">
            <a:tbl>
              <a:tblPr firstRow="1" bandRow="1">
                <a:tableStyleId>{5C22544A-7EE6-4342-B048-85BDC9FD1C3A}</a:tableStyleId>
              </a:tblPr>
              <a:tblGrid>
                <a:gridCol w="4500578"/>
                <a:gridCol w="4500578"/>
              </a:tblGrid>
              <a:tr h="370840">
                <a:tc>
                  <a:txBody>
                    <a:bodyPr/>
                    <a:lstStyle/>
                    <a:p>
                      <a:r>
                        <a:rPr lang="de-DE" sz="2800" dirty="0" smtClean="0"/>
                        <a:t>individuelles Verkehrsmittel </a:t>
                      </a:r>
                      <a:endParaRPr lang="uk-UA" sz="2800" dirty="0"/>
                    </a:p>
                  </a:txBody>
                  <a:tcPr/>
                </a:tc>
                <a:tc>
                  <a:txBody>
                    <a:bodyPr/>
                    <a:lstStyle/>
                    <a:p>
                      <a:r>
                        <a:rPr lang="de-DE" sz="2800" dirty="0" smtClean="0"/>
                        <a:t> öffentliches Verkehrsmittel</a:t>
                      </a:r>
                      <a:endParaRPr lang="uk-UA" sz="2800" dirty="0"/>
                    </a:p>
                  </a:txBody>
                  <a:tcPr/>
                </a:tc>
              </a:tr>
            </a:tbl>
          </a:graphicData>
        </a:graphic>
      </p:graphicFrame>
      <p:graphicFrame>
        <p:nvGraphicFramePr>
          <p:cNvPr id="6" name="Таблица 5"/>
          <p:cNvGraphicFramePr>
            <a:graphicFrameLocks noGrp="1"/>
          </p:cNvGraphicFramePr>
          <p:nvPr/>
        </p:nvGraphicFramePr>
        <p:xfrm>
          <a:off x="642910" y="2071678"/>
          <a:ext cx="7858180" cy="4572000"/>
        </p:xfrm>
        <a:graphic>
          <a:graphicData uri="http://schemas.openxmlformats.org/drawingml/2006/table">
            <a:tbl>
              <a:tblPr firstRow="1" bandRow="1">
                <a:tableStyleId>{3B4B98B0-60AC-42C2-AFA5-B58CD77FA1E5}</a:tableStyleId>
              </a:tblPr>
              <a:tblGrid>
                <a:gridCol w="3786214"/>
                <a:gridCol w="407196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das Snowboard – </a:t>
                      </a:r>
                      <a:r>
                        <a:rPr lang="uk-UA" sz="2400" b="0" dirty="0" smtClean="0"/>
                        <a:t> </a:t>
                      </a:r>
                      <a:r>
                        <a:rPr lang="uk-UA" sz="2400" b="0" dirty="0" err="1" smtClean="0"/>
                        <a:t>сноуборд</a:t>
                      </a:r>
                      <a:endParaRPr lang="uk-UA"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uk-UA"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err="1" smtClean="0"/>
                        <a:t>der</a:t>
                      </a:r>
                      <a:r>
                        <a:rPr lang="en-US" sz="2400" b="0" dirty="0" smtClean="0"/>
                        <a:t> </a:t>
                      </a:r>
                      <a:r>
                        <a:rPr lang="en-US" sz="2400" b="0" dirty="0" err="1" smtClean="0"/>
                        <a:t>Fallschirm</a:t>
                      </a:r>
                      <a:r>
                        <a:rPr lang="en-US" sz="2400" b="0" dirty="0" smtClean="0"/>
                        <a:t> – </a:t>
                      </a:r>
                      <a:r>
                        <a:rPr lang="uk-UA" sz="2400" b="0" dirty="0" smtClean="0"/>
                        <a:t> парашут</a:t>
                      </a:r>
                      <a:endParaRPr lang="uk-UA" sz="24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der</a:t>
                      </a:r>
                      <a:r>
                        <a:rPr lang="en-US" sz="2400" dirty="0" smtClean="0"/>
                        <a:t> </a:t>
                      </a:r>
                      <a:r>
                        <a:rPr lang="en-US" sz="2400" dirty="0" err="1" smtClean="0"/>
                        <a:t>Personenkraftwagen</a:t>
                      </a:r>
                      <a:r>
                        <a:rPr lang="en-US" sz="2400" dirty="0" smtClean="0"/>
                        <a:t> – </a:t>
                      </a:r>
                      <a:r>
                        <a:rPr lang="uk-UA" sz="2400" dirty="0" smtClean="0"/>
                        <a:t>особисте авто</a:t>
                      </a:r>
                      <a:endParaRPr lang="uk-UA"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die Yacht – </a:t>
                      </a:r>
                      <a:r>
                        <a:rPr lang="uk-UA" sz="2400" dirty="0" smtClean="0"/>
                        <a:t>яхта</a:t>
                      </a:r>
                      <a:endParaRPr lang="uk-UA"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der</a:t>
                      </a:r>
                      <a:r>
                        <a:rPr lang="en-US" sz="2400" dirty="0" smtClean="0"/>
                        <a:t> </a:t>
                      </a:r>
                      <a:r>
                        <a:rPr lang="en-US" sz="2400" dirty="0" err="1" smtClean="0"/>
                        <a:t>Lastkraftwagen</a:t>
                      </a:r>
                      <a:r>
                        <a:rPr lang="en-US" sz="2400" dirty="0" smtClean="0"/>
                        <a:t> – </a:t>
                      </a:r>
                      <a:r>
                        <a:rPr lang="uk-UA" sz="2400" dirty="0" smtClean="0"/>
                        <a:t>вантажне авто</a:t>
                      </a:r>
                      <a:endParaRPr lang="uk-UA"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der</a:t>
                      </a:r>
                      <a:r>
                        <a:rPr lang="en-US" sz="2400" dirty="0" smtClean="0"/>
                        <a:t> </a:t>
                      </a:r>
                      <a:r>
                        <a:rPr lang="en-US" sz="2400" dirty="0" err="1" smtClean="0"/>
                        <a:t>Kajak</a:t>
                      </a:r>
                      <a:r>
                        <a:rPr lang="en-US" sz="2400" dirty="0" smtClean="0"/>
                        <a:t> –</a:t>
                      </a:r>
                      <a:r>
                        <a:rPr lang="uk-UA" sz="2400" dirty="0" smtClean="0"/>
                        <a:t>каяк</a:t>
                      </a:r>
                    </a:p>
                    <a:p>
                      <a:endParaRPr lang="uk-UA"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die </a:t>
                      </a:r>
                      <a:r>
                        <a:rPr lang="en-US" sz="2400" dirty="0" err="1" smtClean="0"/>
                        <a:t>Gondel</a:t>
                      </a:r>
                      <a:r>
                        <a:rPr lang="en-US" sz="2400" dirty="0" smtClean="0"/>
                        <a:t> – </a:t>
                      </a:r>
                      <a:r>
                        <a:rPr lang="uk-UA" sz="2400" dirty="0" smtClean="0"/>
                        <a:t>гондола</a:t>
                      </a:r>
                      <a:endParaRPr lang="uk-UA"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das </a:t>
                      </a:r>
                      <a:r>
                        <a:rPr lang="en-US" sz="2400" dirty="0" err="1" smtClean="0"/>
                        <a:t>Hydrobike</a:t>
                      </a:r>
                      <a:r>
                        <a:rPr lang="en-US" sz="2400" dirty="0" smtClean="0"/>
                        <a:t> – </a:t>
                      </a:r>
                      <a:r>
                        <a:rPr lang="uk-UA" sz="2400" dirty="0" err="1" smtClean="0"/>
                        <a:t>гідробайк</a:t>
                      </a:r>
                      <a:endParaRPr lang="uk-UA"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das </a:t>
                      </a:r>
                      <a:r>
                        <a:rPr lang="en-US" sz="2400" dirty="0" err="1" smtClean="0"/>
                        <a:t>Ruderboot</a:t>
                      </a:r>
                      <a:r>
                        <a:rPr lang="en-US" sz="2400" dirty="0" smtClean="0"/>
                        <a:t> – </a:t>
                      </a:r>
                      <a:r>
                        <a:rPr lang="uk-UA" sz="2400" dirty="0" smtClean="0"/>
                        <a:t>човен з веслами</a:t>
                      </a:r>
                      <a:endParaRPr lang="uk-UA"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das </a:t>
                      </a:r>
                      <a:r>
                        <a:rPr lang="en-US" sz="2400" dirty="0" err="1" smtClean="0"/>
                        <a:t>Surfbrett</a:t>
                      </a:r>
                      <a:r>
                        <a:rPr lang="en-US" sz="2400" dirty="0" smtClean="0"/>
                        <a:t> – </a:t>
                      </a:r>
                      <a:r>
                        <a:rPr lang="uk-UA" sz="2400" dirty="0" smtClean="0"/>
                        <a:t>дошка для серфінгу</a:t>
                      </a:r>
                      <a:endParaRPr lang="uk-UA"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das </a:t>
                      </a:r>
                      <a:r>
                        <a:rPr lang="en-US" sz="2400" dirty="0" err="1" smtClean="0"/>
                        <a:t>Unterseeboot</a:t>
                      </a:r>
                      <a:r>
                        <a:rPr lang="en-US" sz="2400" dirty="0" smtClean="0"/>
                        <a:t> (U-Boot)</a:t>
                      </a:r>
                      <a:r>
                        <a:rPr lang="pl-PL" sz="2400" dirty="0" smtClean="0"/>
                        <a:t>- </a:t>
                      </a:r>
                      <a:r>
                        <a:rPr lang="uk-UA" sz="2400" dirty="0" smtClean="0"/>
                        <a:t>підводний човен</a:t>
                      </a:r>
                      <a:endParaRPr lang="uk-UA"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400" dirty="0" smtClean="0"/>
                        <a:t>der Flugzeug – der Auto</a:t>
                      </a:r>
                      <a:endParaRPr lang="uk-UA" sz="2400" dirty="0" smtClean="0"/>
                    </a:p>
                    <a:p>
                      <a:endParaRPr lang="uk-UA" sz="2400"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143000"/>
          </a:xfrm>
        </p:spPr>
        <p:txBody>
          <a:bodyPr>
            <a:normAutofit fontScale="90000"/>
          </a:bodyPr>
          <a:lstStyle/>
          <a:p>
            <a:r>
              <a:rPr lang="de-DE" dirty="0" smtClean="0"/>
              <a:t>Gruppieren Sie die genannten Verkehrsmittel nach anderen Kriterien</a:t>
            </a:r>
            <a:endParaRPr lang="uk-UA" dirty="0"/>
          </a:p>
        </p:txBody>
      </p:sp>
      <p:graphicFrame>
        <p:nvGraphicFramePr>
          <p:cNvPr id="4" name="Содержимое 3"/>
          <p:cNvGraphicFramePr>
            <a:graphicFrameLocks/>
          </p:cNvGraphicFramePr>
          <p:nvPr/>
        </p:nvGraphicFramePr>
        <p:xfrm>
          <a:off x="0" y="1285860"/>
          <a:ext cx="9144000" cy="518160"/>
        </p:xfrm>
        <a:graphic>
          <a:graphicData uri="http://schemas.openxmlformats.org/drawingml/2006/table">
            <a:tbl>
              <a:tblPr firstRow="1" bandRow="1">
                <a:tableStyleId>{5C22544A-7EE6-4342-B048-85BDC9FD1C3A}</a:tableStyleId>
              </a:tblPr>
              <a:tblGrid>
                <a:gridCol w="4357686"/>
                <a:gridCol w="4786314"/>
              </a:tblGrid>
              <a:tr h="370840">
                <a:tc>
                  <a:txBody>
                    <a:bodyPr/>
                    <a:lstStyle/>
                    <a:p>
                      <a:r>
                        <a:rPr lang="de-DE" sz="2800" dirty="0" smtClean="0"/>
                        <a:t> gefährliches Verkehrsmittel </a:t>
                      </a:r>
                      <a:endParaRPr lang="uk-UA" sz="2800" dirty="0"/>
                    </a:p>
                  </a:txBody>
                  <a:tcPr/>
                </a:tc>
                <a:tc>
                  <a:txBody>
                    <a:bodyPr/>
                    <a:lstStyle/>
                    <a:p>
                      <a:r>
                        <a:rPr lang="de-DE" sz="2800" dirty="0" smtClean="0"/>
                        <a:t> ungefährliches Verkehrsmittel</a:t>
                      </a:r>
                      <a:endParaRPr lang="uk-UA" sz="2800" dirty="0"/>
                    </a:p>
                  </a:txBody>
                  <a:tcPr/>
                </a:tc>
              </a:tr>
            </a:tbl>
          </a:graphicData>
        </a:graphic>
      </p:graphicFrame>
      <p:graphicFrame>
        <p:nvGraphicFramePr>
          <p:cNvPr id="6" name="Таблица 5"/>
          <p:cNvGraphicFramePr>
            <a:graphicFrameLocks noGrp="1"/>
          </p:cNvGraphicFramePr>
          <p:nvPr/>
        </p:nvGraphicFramePr>
        <p:xfrm>
          <a:off x="500034" y="2071678"/>
          <a:ext cx="7858180" cy="4509636"/>
        </p:xfrm>
        <a:graphic>
          <a:graphicData uri="http://schemas.openxmlformats.org/drawingml/2006/table">
            <a:tbl>
              <a:tblPr firstRow="1" bandRow="1">
                <a:tableStyleId>{0E3FDE45-AF77-4B5C-9715-49D594BDF05E}</a:tableStyleId>
              </a:tblPr>
              <a:tblGrid>
                <a:gridCol w="4000528"/>
                <a:gridCol w="3857652"/>
              </a:tblGrid>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das </a:t>
                      </a:r>
                      <a:r>
                        <a:rPr lang="en-US" sz="2000" b="0" dirty="0" err="1" smtClean="0"/>
                        <a:t>Raumschiff</a:t>
                      </a:r>
                      <a:r>
                        <a:rPr lang="en-US" sz="2000" b="0" dirty="0" smtClean="0"/>
                        <a:t> – </a:t>
                      </a:r>
                      <a:r>
                        <a:rPr lang="uk-UA" sz="2000" b="0" dirty="0" smtClean="0"/>
                        <a:t>космічний корабель</a:t>
                      </a:r>
                      <a:endParaRPr lang="uk-UA" sz="2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die U-</a:t>
                      </a:r>
                      <a:r>
                        <a:rPr lang="en-US" sz="2000" b="0" dirty="0" err="1" smtClean="0"/>
                        <a:t>Bahn</a:t>
                      </a:r>
                      <a:r>
                        <a:rPr lang="en-US" sz="2000" b="0" dirty="0" smtClean="0"/>
                        <a:t> – </a:t>
                      </a:r>
                      <a:r>
                        <a:rPr lang="uk-UA" sz="2000" b="0" dirty="0" smtClean="0"/>
                        <a:t>метро</a:t>
                      </a:r>
                      <a:endParaRPr lang="uk-UA" sz="2000" b="0" dirty="0"/>
                    </a:p>
                  </a:txBody>
                  <a:tcPr/>
                </a:tc>
              </a:tr>
              <a:tr h="517926">
                <a:tc>
                  <a:txBody>
                    <a:bodyPr/>
                    <a:lstStyle/>
                    <a:p>
                      <a:r>
                        <a:rPr lang="en-US" sz="2000" dirty="0" err="1" smtClean="0"/>
                        <a:t>der</a:t>
                      </a:r>
                      <a:r>
                        <a:rPr lang="en-US" sz="2000" dirty="0" smtClean="0"/>
                        <a:t> </a:t>
                      </a:r>
                      <a:r>
                        <a:rPr lang="en-US" sz="2000" dirty="0" err="1" smtClean="0"/>
                        <a:t>Reisebus</a:t>
                      </a:r>
                      <a:r>
                        <a:rPr lang="en-US" sz="2000" dirty="0" smtClean="0"/>
                        <a:t> –</a:t>
                      </a:r>
                      <a:r>
                        <a:rPr lang="uk-UA" sz="2000" dirty="0" smtClean="0"/>
                        <a:t>туристичний автобус</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Kanu</a:t>
                      </a:r>
                      <a:r>
                        <a:rPr lang="en-US" sz="2000" dirty="0" smtClean="0"/>
                        <a:t> –</a:t>
                      </a:r>
                      <a:r>
                        <a:rPr lang="uk-UA" sz="2000" dirty="0" smtClean="0"/>
                        <a:t>каное</a:t>
                      </a:r>
                      <a:endParaRPr lang="uk-UA" sz="2000" dirty="0"/>
                    </a:p>
                  </a:txBody>
                  <a:tcPr/>
                </a:tc>
              </a:tr>
              <a:tr h="517926">
                <a:tc>
                  <a:txBody>
                    <a:bodyPr/>
                    <a:lstStyle/>
                    <a:p>
                      <a:r>
                        <a:rPr lang="en-US" sz="2000" dirty="0" smtClean="0"/>
                        <a:t>das </a:t>
                      </a:r>
                      <a:r>
                        <a:rPr lang="en-US" sz="2000" dirty="0" err="1" smtClean="0"/>
                        <a:t>Motorrad</a:t>
                      </a:r>
                      <a:r>
                        <a:rPr lang="en-US" sz="2000" dirty="0" smtClean="0"/>
                        <a:t> –</a:t>
                      </a:r>
                      <a:r>
                        <a:rPr lang="uk-UA" sz="2000" dirty="0" smtClean="0"/>
                        <a:t>мотоцикл</a:t>
                      </a:r>
                    </a:p>
                  </a:txBody>
                  <a:tcPr/>
                </a:tc>
                <a:tc>
                  <a:txBody>
                    <a:bodyPr/>
                    <a:lstStyle/>
                    <a:p>
                      <a:r>
                        <a:rPr lang="en-US" sz="2000" dirty="0" smtClean="0"/>
                        <a:t>das </a:t>
                      </a:r>
                      <a:r>
                        <a:rPr lang="en-US" sz="2000" dirty="0" err="1" smtClean="0"/>
                        <a:t>Motorboot</a:t>
                      </a:r>
                      <a:r>
                        <a:rPr lang="en-US" sz="2000" dirty="0" smtClean="0"/>
                        <a:t> – </a:t>
                      </a:r>
                      <a:r>
                        <a:rPr lang="uk-UA" sz="2000" dirty="0" smtClean="0"/>
                        <a:t>моторний човен</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Luxusliner</a:t>
                      </a:r>
                      <a:r>
                        <a:rPr lang="en-US" sz="2000" dirty="0" smtClean="0"/>
                        <a:t> - </a:t>
                      </a:r>
                      <a:r>
                        <a:rPr lang="uk-UA" sz="2000" dirty="0" smtClean="0"/>
                        <a:t> лайнер</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Limousine – </a:t>
                      </a:r>
                      <a:r>
                        <a:rPr lang="uk-UA" sz="2000" dirty="0" smtClean="0"/>
                        <a:t> лімузин</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Wohnwagen</a:t>
                      </a:r>
                      <a:r>
                        <a:rPr lang="en-US" sz="2000" dirty="0" smtClean="0"/>
                        <a:t> –</a:t>
                      </a:r>
                      <a:r>
                        <a:rPr lang="uk-UA" sz="2000" dirty="0" smtClean="0"/>
                        <a:t> житловий вагончик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Rollschuhe</a:t>
                      </a:r>
                      <a:r>
                        <a:rPr lang="en-US" sz="2000" dirty="0" smtClean="0"/>
                        <a:t> – </a:t>
                      </a:r>
                      <a:r>
                        <a:rPr lang="uk-UA" sz="2000" dirty="0" smtClean="0"/>
                        <a:t>роликові  ковзани</a:t>
                      </a:r>
                      <a:endParaRPr lang="uk-UA" sz="2000" dirty="0"/>
                    </a:p>
                  </a:txBody>
                  <a:tcPr/>
                </a:tc>
              </a:tr>
              <a:tr h="517926">
                <a:tc>
                  <a:txBody>
                    <a:bodyPr/>
                    <a:lstStyle/>
                    <a:p>
                      <a:r>
                        <a:rPr lang="en-US" sz="2000" dirty="0" smtClean="0"/>
                        <a:t>die </a:t>
                      </a:r>
                      <a:r>
                        <a:rPr lang="en-US" sz="2000" dirty="0" err="1" smtClean="0"/>
                        <a:t>Eisenbahn</a:t>
                      </a:r>
                      <a:r>
                        <a:rPr lang="en-US" sz="2000" dirty="0" smtClean="0"/>
                        <a:t> –</a:t>
                      </a:r>
                      <a:r>
                        <a:rPr lang="uk-UA" sz="2000" dirty="0" smtClean="0"/>
                        <a:t> залізниця</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Schlittschuhe</a:t>
                      </a:r>
                      <a:r>
                        <a:rPr lang="en-US" sz="2000" dirty="0" smtClean="0"/>
                        <a:t> – </a:t>
                      </a:r>
                      <a:r>
                        <a:rPr lang="uk-UA" sz="2000" dirty="0" smtClean="0"/>
                        <a:t>лижі</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Straßenbahn</a:t>
                      </a:r>
                      <a:r>
                        <a:rPr lang="en-US" sz="2000" dirty="0" smtClean="0"/>
                        <a:t> – </a:t>
                      </a:r>
                      <a:r>
                        <a:rPr lang="uk-UA" sz="2000" dirty="0" smtClean="0"/>
                        <a:t>трамвай</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Kutsche</a:t>
                      </a:r>
                      <a:r>
                        <a:rPr lang="en-US" sz="2000" dirty="0" smtClean="0"/>
                        <a:t> – </a:t>
                      </a:r>
                      <a:r>
                        <a:rPr lang="uk-UA" sz="2000" dirty="0" smtClean="0"/>
                        <a:t>карета</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Hauspferd</a:t>
                      </a:r>
                      <a:r>
                        <a:rPr lang="en-US" sz="2000" dirty="0" smtClean="0"/>
                        <a:t> – </a:t>
                      </a:r>
                      <a:r>
                        <a:rPr lang="uk-UA" sz="2000" dirty="0" smtClean="0"/>
                        <a:t>домашній кінь</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Hausesel</a:t>
                      </a:r>
                      <a:r>
                        <a:rPr lang="en-US" sz="2000" dirty="0" smtClean="0"/>
                        <a:t> – </a:t>
                      </a:r>
                      <a:r>
                        <a:rPr lang="uk-UA" sz="2000" dirty="0" smtClean="0"/>
                        <a:t>домашній віслюк</a:t>
                      </a: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143000"/>
          </a:xfrm>
        </p:spPr>
        <p:txBody>
          <a:bodyPr>
            <a:normAutofit fontScale="90000"/>
          </a:bodyPr>
          <a:lstStyle/>
          <a:p>
            <a:r>
              <a:rPr lang="de-DE" dirty="0" smtClean="0"/>
              <a:t>Gruppieren Sie die genannten Verkehrsmittel nach anderen Kriterien</a:t>
            </a:r>
            <a:endParaRPr lang="uk-UA" dirty="0"/>
          </a:p>
        </p:txBody>
      </p:sp>
      <p:graphicFrame>
        <p:nvGraphicFramePr>
          <p:cNvPr id="4" name="Содержимое 3"/>
          <p:cNvGraphicFramePr>
            <a:graphicFrameLocks/>
          </p:cNvGraphicFramePr>
          <p:nvPr/>
        </p:nvGraphicFramePr>
        <p:xfrm>
          <a:off x="0" y="1285860"/>
          <a:ext cx="9144000" cy="518160"/>
        </p:xfrm>
        <a:graphic>
          <a:graphicData uri="http://schemas.openxmlformats.org/drawingml/2006/table">
            <a:tbl>
              <a:tblPr firstRow="1" bandRow="1">
                <a:tableStyleId>{5C22544A-7EE6-4342-B048-85BDC9FD1C3A}</a:tableStyleId>
              </a:tblPr>
              <a:tblGrid>
                <a:gridCol w="4357686"/>
                <a:gridCol w="4786314"/>
              </a:tblGrid>
              <a:tr h="370840">
                <a:tc>
                  <a:txBody>
                    <a:bodyPr/>
                    <a:lstStyle/>
                    <a:p>
                      <a:r>
                        <a:rPr lang="de-DE" sz="2800" dirty="0" smtClean="0"/>
                        <a:t> gefährliches Verkehrsmittel </a:t>
                      </a:r>
                      <a:endParaRPr lang="uk-UA" sz="2800" dirty="0"/>
                    </a:p>
                  </a:txBody>
                  <a:tcPr/>
                </a:tc>
                <a:tc>
                  <a:txBody>
                    <a:bodyPr/>
                    <a:lstStyle/>
                    <a:p>
                      <a:r>
                        <a:rPr lang="de-DE" sz="2800" dirty="0" smtClean="0"/>
                        <a:t> ungefährliches Verkehrsmittel</a:t>
                      </a:r>
                      <a:endParaRPr lang="uk-UA" sz="2800" dirty="0"/>
                    </a:p>
                  </a:txBody>
                  <a:tcPr/>
                </a:tc>
              </a:tr>
            </a:tbl>
          </a:graphicData>
        </a:graphic>
      </p:graphicFrame>
      <p:graphicFrame>
        <p:nvGraphicFramePr>
          <p:cNvPr id="6" name="Таблица 5"/>
          <p:cNvGraphicFramePr>
            <a:graphicFrameLocks noGrp="1"/>
          </p:cNvGraphicFramePr>
          <p:nvPr/>
        </p:nvGraphicFramePr>
        <p:xfrm>
          <a:off x="642910" y="2071678"/>
          <a:ext cx="7858180" cy="4572000"/>
        </p:xfrm>
        <a:graphic>
          <a:graphicData uri="http://schemas.openxmlformats.org/drawingml/2006/table">
            <a:tbl>
              <a:tblPr firstRow="1" bandRow="1">
                <a:tableStyleId>{3B4B98B0-60AC-42C2-AFA5-B58CD77FA1E5}</a:tableStyleId>
              </a:tblPr>
              <a:tblGrid>
                <a:gridCol w="3786214"/>
                <a:gridCol w="407196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das Snowboard – </a:t>
                      </a:r>
                      <a:r>
                        <a:rPr lang="uk-UA" sz="2400" b="0" dirty="0" smtClean="0"/>
                        <a:t> </a:t>
                      </a:r>
                      <a:r>
                        <a:rPr lang="uk-UA" sz="2400" b="0" dirty="0" err="1" smtClean="0"/>
                        <a:t>сноуборд</a:t>
                      </a:r>
                      <a:endParaRPr lang="uk-UA"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uk-UA"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err="1" smtClean="0"/>
                        <a:t>der</a:t>
                      </a:r>
                      <a:r>
                        <a:rPr lang="en-US" sz="2400" b="0" dirty="0" smtClean="0"/>
                        <a:t> </a:t>
                      </a:r>
                      <a:r>
                        <a:rPr lang="en-US" sz="2400" b="0" dirty="0" err="1" smtClean="0"/>
                        <a:t>Fallschirm</a:t>
                      </a:r>
                      <a:r>
                        <a:rPr lang="en-US" sz="2400" b="0" dirty="0" smtClean="0"/>
                        <a:t> – </a:t>
                      </a:r>
                      <a:r>
                        <a:rPr lang="uk-UA" sz="2400" b="0" dirty="0" smtClean="0"/>
                        <a:t> парашут</a:t>
                      </a:r>
                      <a:endParaRPr lang="uk-UA" sz="24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der</a:t>
                      </a:r>
                      <a:r>
                        <a:rPr lang="en-US" sz="2400" dirty="0" smtClean="0"/>
                        <a:t> </a:t>
                      </a:r>
                      <a:r>
                        <a:rPr lang="en-US" sz="2400" dirty="0" err="1" smtClean="0"/>
                        <a:t>Personenkraftwagen</a:t>
                      </a:r>
                      <a:r>
                        <a:rPr lang="en-US" sz="2400" dirty="0" smtClean="0"/>
                        <a:t> – </a:t>
                      </a:r>
                      <a:r>
                        <a:rPr lang="uk-UA" sz="2400" dirty="0" smtClean="0"/>
                        <a:t>особисте авто</a:t>
                      </a:r>
                      <a:endParaRPr lang="uk-UA"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die Yacht – </a:t>
                      </a:r>
                      <a:r>
                        <a:rPr lang="uk-UA" sz="2400" dirty="0" smtClean="0"/>
                        <a:t>яхта</a:t>
                      </a:r>
                      <a:endParaRPr lang="uk-UA"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der</a:t>
                      </a:r>
                      <a:r>
                        <a:rPr lang="en-US" sz="2400" dirty="0" smtClean="0"/>
                        <a:t> </a:t>
                      </a:r>
                      <a:r>
                        <a:rPr lang="en-US" sz="2400" dirty="0" err="1" smtClean="0"/>
                        <a:t>Lastkraftwagen</a:t>
                      </a:r>
                      <a:r>
                        <a:rPr lang="en-US" sz="2400" dirty="0" smtClean="0"/>
                        <a:t> – </a:t>
                      </a:r>
                      <a:r>
                        <a:rPr lang="uk-UA" sz="2400" dirty="0" smtClean="0"/>
                        <a:t>вантажне авто</a:t>
                      </a:r>
                      <a:endParaRPr lang="uk-UA"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der</a:t>
                      </a:r>
                      <a:r>
                        <a:rPr lang="en-US" sz="2400" dirty="0" smtClean="0"/>
                        <a:t> </a:t>
                      </a:r>
                      <a:r>
                        <a:rPr lang="en-US" sz="2400" dirty="0" err="1" smtClean="0"/>
                        <a:t>Kajak</a:t>
                      </a:r>
                      <a:r>
                        <a:rPr lang="en-US" sz="2400" dirty="0" smtClean="0"/>
                        <a:t> –</a:t>
                      </a:r>
                      <a:r>
                        <a:rPr lang="uk-UA" sz="2400" dirty="0" smtClean="0"/>
                        <a:t>каяк</a:t>
                      </a:r>
                    </a:p>
                    <a:p>
                      <a:endParaRPr lang="uk-UA"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die </a:t>
                      </a:r>
                      <a:r>
                        <a:rPr lang="en-US" sz="2400" dirty="0" err="1" smtClean="0"/>
                        <a:t>Gondel</a:t>
                      </a:r>
                      <a:r>
                        <a:rPr lang="en-US" sz="2400" dirty="0" smtClean="0"/>
                        <a:t> – </a:t>
                      </a:r>
                      <a:r>
                        <a:rPr lang="uk-UA" sz="2400" dirty="0" smtClean="0"/>
                        <a:t>гондола</a:t>
                      </a:r>
                      <a:endParaRPr lang="uk-UA"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das </a:t>
                      </a:r>
                      <a:r>
                        <a:rPr lang="en-US" sz="2400" dirty="0" err="1" smtClean="0"/>
                        <a:t>Hydrobike</a:t>
                      </a:r>
                      <a:r>
                        <a:rPr lang="en-US" sz="2400" dirty="0" smtClean="0"/>
                        <a:t> – </a:t>
                      </a:r>
                      <a:r>
                        <a:rPr lang="uk-UA" sz="2400" dirty="0" err="1" smtClean="0"/>
                        <a:t>гідробайк</a:t>
                      </a:r>
                      <a:endParaRPr lang="uk-UA"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das </a:t>
                      </a:r>
                      <a:r>
                        <a:rPr lang="en-US" sz="2400" dirty="0" err="1" smtClean="0"/>
                        <a:t>Ruderboot</a:t>
                      </a:r>
                      <a:r>
                        <a:rPr lang="en-US" sz="2400" dirty="0" smtClean="0"/>
                        <a:t> – </a:t>
                      </a:r>
                      <a:r>
                        <a:rPr lang="uk-UA" sz="2400" dirty="0" smtClean="0"/>
                        <a:t>човен з веслами</a:t>
                      </a:r>
                      <a:endParaRPr lang="uk-UA"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das </a:t>
                      </a:r>
                      <a:r>
                        <a:rPr lang="en-US" sz="2400" dirty="0" err="1" smtClean="0"/>
                        <a:t>Surfbrett</a:t>
                      </a:r>
                      <a:r>
                        <a:rPr lang="en-US" sz="2400" dirty="0" smtClean="0"/>
                        <a:t> – </a:t>
                      </a:r>
                      <a:r>
                        <a:rPr lang="uk-UA" sz="2400" dirty="0" smtClean="0"/>
                        <a:t>дошка для серфінгу</a:t>
                      </a:r>
                      <a:endParaRPr lang="uk-UA"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das </a:t>
                      </a:r>
                      <a:r>
                        <a:rPr lang="en-US" sz="2400" dirty="0" err="1" smtClean="0"/>
                        <a:t>Unterseeboot</a:t>
                      </a:r>
                      <a:r>
                        <a:rPr lang="en-US" sz="2400" dirty="0" smtClean="0"/>
                        <a:t> (U-Boot)</a:t>
                      </a:r>
                      <a:r>
                        <a:rPr lang="pl-PL" sz="2400" dirty="0" smtClean="0"/>
                        <a:t>- </a:t>
                      </a:r>
                      <a:r>
                        <a:rPr lang="uk-UA" sz="2400" dirty="0" smtClean="0"/>
                        <a:t>підводний човен</a:t>
                      </a:r>
                      <a:endParaRPr lang="uk-UA"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400" dirty="0" smtClean="0"/>
                        <a:t>der Flugzeug – der Auto</a:t>
                      </a:r>
                      <a:endParaRPr lang="uk-UA" sz="2400" dirty="0" smtClean="0"/>
                    </a:p>
                    <a:p>
                      <a:endParaRPr lang="uk-UA" sz="24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fontScale="90000"/>
          </a:bodyPr>
          <a:lstStyle/>
          <a:p>
            <a:r>
              <a:rPr lang="de-DE" dirty="0" smtClean="0"/>
              <a:t>Gruppieren Sie die genannten Verkehrsmittel nach anderen Kriterien</a:t>
            </a:r>
            <a:endParaRPr lang="uk-UA" dirty="0"/>
          </a:p>
        </p:txBody>
      </p:sp>
      <p:graphicFrame>
        <p:nvGraphicFramePr>
          <p:cNvPr id="4" name="Содержимое 3"/>
          <p:cNvGraphicFramePr>
            <a:graphicFrameLocks/>
          </p:cNvGraphicFramePr>
          <p:nvPr/>
        </p:nvGraphicFramePr>
        <p:xfrm>
          <a:off x="0" y="1428736"/>
          <a:ext cx="9144000" cy="701040"/>
        </p:xfrm>
        <a:graphic>
          <a:graphicData uri="http://schemas.openxmlformats.org/drawingml/2006/table">
            <a:tbl>
              <a:tblPr firstRow="1" bandRow="1">
                <a:tableStyleId>{5C22544A-7EE6-4342-B048-85BDC9FD1C3A}</a:tableStyleId>
              </a:tblPr>
              <a:tblGrid>
                <a:gridCol w="4357686"/>
                <a:gridCol w="4786314"/>
              </a:tblGrid>
              <a:tr h="370840">
                <a:tc>
                  <a:txBody>
                    <a:bodyPr/>
                    <a:lstStyle/>
                    <a:p>
                      <a:r>
                        <a:rPr lang="de-DE" sz="2000" dirty="0" smtClean="0"/>
                        <a:t> das Verkehrsmittel, das durch einen Motor in Bewegung gesetzt wird </a:t>
                      </a:r>
                      <a:endParaRPr lang="uk-UA" sz="2000" dirty="0"/>
                    </a:p>
                  </a:txBody>
                  <a:tcPr/>
                </a:tc>
                <a:tc>
                  <a:txBody>
                    <a:bodyPr/>
                    <a:lstStyle/>
                    <a:p>
                      <a:r>
                        <a:rPr lang="de-DE" sz="2000" dirty="0" smtClean="0"/>
                        <a:t> das Verkehrsmittel, das durch menschliche Kraft in Bewegung gesetzt wird</a:t>
                      </a:r>
                      <a:endParaRPr lang="uk-UA" sz="2000" dirty="0"/>
                    </a:p>
                  </a:txBody>
                  <a:tcPr/>
                </a:tc>
              </a:tr>
            </a:tbl>
          </a:graphicData>
        </a:graphic>
      </p:graphicFrame>
      <p:graphicFrame>
        <p:nvGraphicFramePr>
          <p:cNvPr id="6" name="Таблица 5"/>
          <p:cNvGraphicFramePr>
            <a:graphicFrameLocks noGrp="1"/>
          </p:cNvGraphicFramePr>
          <p:nvPr/>
        </p:nvGraphicFramePr>
        <p:xfrm>
          <a:off x="500034" y="2348364"/>
          <a:ext cx="7858180" cy="4509636"/>
        </p:xfrm>
        <a:graphic>
          <a:graphicData uri="http://schemas.openxmlformats.org/drawingml/2006/table">
            <a:tbl>
              <a:tblPr firstRow="1" bandRow="1">
                <a:tableStyleId>{0E3FDE45-AF77-4B5C-9715-49D594BDF05E}</a:tableStyleId>
              </a:tblPr>
              <a:tblGrid>
                <a:gridCol w="4000528"/>
                <a:gridCol w="3857652"/>
              </a:tblGrid>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das </a:t>
                      </a:r>
                      <a:r>
                        <a:rPr lang="en-US" sz="2000" b="0" dirty="0" err="1" smtClean="0"/>
                        <a:t>Raumschiff</a:t>
                      </a:r>
                      <a:r>
                        <a:rPr lang="en-US" sz="2000" b="0" dirty="0" smtClean="0"/>
                        <a:t> – </a:t>
                      </a:r>
                      <a:r>
                        <a:rPr lang="uk-UA" sz="2000" b="0" dirty="0" smtClean="0"/>
                        <a:t>космічний корабель</a:t>
                      </a:r>
                      <a:endParaRPr lang="uk-UA" sz="2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die U-</a:t>
                      </a:r>
                      <a:r>
                        <a:rPr lang="en-US" sz="2000" b="0" dirty="0" err="1" smtClean="0"/>
                        <a:t>Bahn</a:t>
                      </a:r>
                      <a:r>
                        <a:rPr lang="en-US" sz="2000" b="0" dirty="0" smtClean="0"/>
                        <a:t> – </a:t>
                      </a:r>
                      <a:r>
                        <a:rPr lang="uk-UA" sz="2000" b="0" dirty="0" smtClean="0"/>
                        <a:t>метро</a:t>
                      </a:r>
                      <a:endParaRPr lang="uk-UA" sz="2000" b="0" dirty="0"/>
                    </a:p>
                  </a:txBody>
                  <a:tcPr/>
                </a:tc>
              </a:tr>
              <a:tr h="517926">
                <a:tc>
                  <a:txBody>
                    <a:bodyPr/>
                    <a:lstStyle/>
                    <a:p>
                      <a:r>
                        <a:rPr lang="en-US" sz="2000" dirty="0" err="1" smtClean="0"/>
                        <a:t>der</a:t>
                      </a:r>
                      <a:r>
                        <a:rPr lang="en-US" sz="2000" dirty="0" smtClean="0"/>
                        <a:t> </a:t>
                      </a:r>
                      <a:r>
                        <a:rPr lang="en-US" sz="2000" dirty="0" err="1" smtClean="0"/>
                        <a:t>Reisebus</a:t>
                      </a:r>
                      <a:r>
                        <a:rPr lang="en-US" sz="2000" dirty="0" smtClean="0"/>
                        <a:t> –</a:t>
                      </a:r>
                      <a:r>
                        <a:rPr lang="uk-UA" sz="2000" dirty="0" smtClean="0"/>
                        <a:t>туристичний автобус</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Kanu</a:t>
                      </a:r>
                      <a:r>
                        <a:rPr lang="en-US" sz="2000" dirty="0" smtClean="0"/>
                        <a:t> –</a:t>
                      </a:r>
                      <a:r>
                        <a:rPr lang="uk-UA" sz="2000" dirty="0" smtClean="0"/>
                        <a:t>каное</a:t>
                      </a:r>
                      <a:endParaRPr lang="uk-UA" sz="2000" dirty="0"/>
                    </a:p>
                  </a:txBody>
                  <a:tcPr/>
                </a:tc>
              </a:tr>
              <a:tr h="517926">
                <a:tc>
                  <a:txBody>
                    <a:bodyPr/>
                    <a:lstStyle/>
                    <a:p>
                      <a:r>
                        <a:rPr lang="en-US" sz="2000" dirty="0" smtClean="0"/>
                        <a:t>das </a:t>
                      </a:r>
                      <a:r>
                        <a:rPr lang="en-US" sz="2000" dirty="0" err="1" smtClean="0"/>
                        <a:t>Motorrad</a:t>
                      </a:r>
                      <a:r>
                        <a:rPr lang="en-US" sz="2000" dirty="0" smtClean="0"/>
                        <a:t> –</a:t>
                      </a:r>
                      <a:r>
                        <a:rPr lang="uk-UA" sz="2000" dirty="0" smtClean="0"/>
                        <a:t>мотоцикл</a:t>
                      </a:r>
                    </a:p>
                  </a:txBody>
                  <a:tcPr/>
                </a:tc>
                <a:tc>
                  <a:txBody>
                    <a:bodyPr/>
                    <a:lstStyle/>
                    <a:p>
                      <a:r>
                        <a:rPr lang="en-US" sz="2000" dirty="0" smtClean="0"/>
                        <a:t>das </a:t>
                      </a:r>
                      <a:r>
                        <a:rPr lang="en-US" sz="2000" dirty="0" err="1" smtClean="0"/>
                        <a:t>Motorboot</a:t>
                      </a:r>
                      <a:r>
                        <a:rPr lang="en-US" sz="2000" dirty="0" smtClean="0"/>
                        <a:t> – </a:t>
                      </a:r>
                      <a:r>
                        <a:rPr lang="uk-UA" sz="2000" dirty="0" smtClean="0"/>
                        <a:t>моторний човен</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Luxusliner</a:t>
                      </a:r>
                      <a:r>
                        <a:rPr lang="en-US" sz="2000" dirty="0" smtClean="0"/>
                        <a:t> - </a:t>
                      </a:r>
                      <a:r>
                        <a:rPr lang="uk-UA" sz="2000" dirty="0" smtClean="0"/>
                        <a:t> лайнер</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Limousine – </a:t>
                      </a:r>
                      <a:r>
                        <a:rPr lang="uk-UA" sz="2000" dirty="0" smtClean="0"/>
                        <a:t> лімузин</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Wohnwagen</a:t>
                      </a:r>
                      <a:r>
                        <a:rPr lang="en-US" sz="2000" dirty="0" smtClean="0"/>
                        <a:t> –</a:t>
                      </a:r>
                      <a:r>
                        <a:rPr lang="uk-UA" sz="2000" dirty="0" smtClean="0"/>
                        <a:t> житловий вагончик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Rollschuhe</a:t>
                      </a:r>
                      <a:r>
                        <a:rPr lang="en-US" sz="2000" dirty="0" smtClean="0"/>
                        <a:t> – </a:t>
                      </a:r>
                      <a:r>
                        <a:rPr lang="uk-UA" sz="2000" dirty="0" smtClean="0"/>
                        <a:t>роликові  ковзани</a:t>
                      </a:r>
                      <a:endParaRPr lang="uk-UA" sz="2000" dirty="0"/>
                    </a:p>
                  </a:txBody>
                  <a:tcPr/>
                </a:tc>
              </a:tr>
              <a:tr h="517926">
                <a:tc>
                  <a:txBody>
                    <a:bodyPr/>
                    <a:lstStyle/>
                    <a:p>
                      <a:r>
                        <a:rPr lang="en-US" sz="2000" dirty="0" smtClean="0"/>
                        <a:t>die </a:t>
                      </a:r>
                      <a:r>
                        <a:rPr lang="en-US" sz="2000" dirty="0" err="1" smtClean="0"/>
                        <a:t>Eisenbahn</a:t>
                      </a:r>
                      <a:r>
                        <a:rPr lang="en-US" sz="2000" dirty="0" smtClean="0"/>
                        <a:t> –</a:t>
                      </a:r>
                      <a:r>
                        <a:rPr lang="uk-UA" sz="2000" dirty="0" smtClean="0"/>
                        <a:t> залізниця</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Schlittschuhe</a:t>
                      </a:r>
                      <a:r>
                        <a:rPr lang="en-US" sz="2000" dirty="0" smtClean="0"/>
                        <a:t> – </a:t>
                      </a:r>
                      <a:r>
                        <a:rPr lang="uk-UA" sz="2000" dirty="0" smtClean="0"/>
                        <a:t>лижі</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Straßenbahn</a:t>
                      </a:r>
                      <a:r>
                        <a:rPr lang="en-US" sz="2000" dirty="0" smtClean="0"/>
                        <a:t> – </a:t>
                      </a:r>
                      <a:r>
                        <a:rPr lang="uk-UA" sz="2000" dirty="0" smtClean="0"/>
                        <a:t>трамвай</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Kutsche</a:t>
                      </a:r>
                      <a:r>
                        <a:rPr lang="en-US" sz="2000" dirty="0" smtClean="0"/>
                        <a:t> – </a:t>
                      </a:r>
                      <a:r>
                        <a:rPr lang="uk-UA" sz="2000" dirty="0" smtClean="0"/>
                        <a:t>карета</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Hauspferd</a:t>
                      </a:r>
                      <a:r>
                        <a:rPr lang="en-US" sz="2000" dirty="0" smtClean="0"/>
                        <a:t> – </a:t>
                      </a:r>
                      <a:r>
                        <a:rPr lang="uk-UA" sz="2000" dirty="0" smtClean="0"/>
                        <a:t>домашній кінь</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Hausesel</a:t>
                      </a:r>
                      <a:r>
                        <a:rPr lang="en-US" sz="2000" dirty="0" smtClean="0"/>
                        <a:t> – </a:t>
                      </a:r>
                      <a:r>
                        <a:rPr lang="uk-UA" sz="2000" dirty="0" smtClean="0"/>
                        <a:t>домашній віслюк</a:t>
                      </a: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fontScale="90000"/>
          </a:bodyPr>
          <a:lstStyle/>
          <a:p>
            <a:r>
              <a:rPr lang="de-DE" dirty="0" smtClean="0"/>
              <a:t>Gruppieren Sie die genannten Verkehrsmittel nach anderen Kriterien</a:t>
            </a:r>
            <a:endParaRPr lang="uk-UA" dirty="0"/>
          </a:p>
        </p:txBody>
      </p:sp>
      <p:graphicFrame>
        <p:nvGraphicFramePr>
          <p:cNvPr id="4" name="Содержимое 3"/>
          <p:cNvGraphicFramePr>
            <a:graphicFrameLocks/>
          </p:cNvGraphicFramePr>
          <p:nvPr/>
        </p:nvGraphicFramePr>
        <p:xfrm>
          <a:off x="0" y="1428736"/>
          <a:ext cx="9144000" cy="701040"/>
        </p:xfrm>
        <a:graphic>
          <a:graphicData uri="http://schemas.openxmlformats.org/drawingml/2006/table">
            <a:tbl>
              <a:tblPr firstRow="1" bandRow="1">
                <a:tableStyleId>{5C22544A-7EE6-4342-B048-85BDC9FD1C3A}</a:tableStyleId>
              </a:tblPr>
              <a:tblGrid>
                <a:gridCol w="4357686"/>
                <a:gridCol w="4786314"/>
              </a:tblGrid>
              <a:tr h="370840">
                <a:tc>
                  <a:txBody>
                    <a:bodyPr/>
                    <a:lstStyle/>
                    <a:p>
                      <a:r>
                        <a:rPr lang="de-DE" sz="2000" dirty="0" smtClean="0"/>
                        <a:t> das Verkehrsmittel, das durch einen Motor in Bewegung gesetzt wird </a:t>
                      </a:r>
                      <a:endParaRPr lang="uk-UA" sz="2000" dirty="0"/>
                    </a:p>
                  </a:txBody>
                  <a:tcPr/>
                </a:tc>
                <a:tc>
                  <a:txBody>
                    <a:bodyPr/>
                    <a:lstStyle/>
                    <a:p>
                      <a:r>
                        <a:rPr lang="de-DE" sz="2000" dirty="0" smtClean="0"/>
                        <a:t> das Verkehrsmittel, das durch menschliche Kraft in Bewegung gesetzt wird</a:t>
                      </a:r>
                      <a:endParaRPr lang="uk-UA" sz="2000" dirty="0"/>
                    </a:p>
                  </a:txBody>
                  <a:tcPr/>
                </a:tc>
              </a:tr>
            </a:tbl>
          </a:graphicData>
        </a:graphic>
      </p:graphicFrame>
      <p:graphicFrame>
        <p:nvGraphicFramePr>
          <p:cNvPr id="6" name="Таблица 5"/>
          <p:cNvGraphicFramePr>
            <a:graphicFrameLocks noGrp="1"/>
          </p:cNvGraphicFramePr>
          <p:nvPr/>
        </p:nvGraphicFramePr>
        <p:xfrm>
          <a:off x="642910" y="2071678"/>
          <a:ext cx="7858180" cy="4572000"/>
        </p:xfrm>
        <a:graphic>
          <a:graphicData uri="http://schemas.openxmlformats.org/drawingml/2006/table">
            <a:tbl>
              <a:tblPr firstRow="1" bandRow="1">
                <a:tableStyleId>{3B4B98B0-60AC-42C2-AFA5-B58CD77FA1E5}</a:tableStyleId>
              </a:tblPr>
              <a:tblGrid>
                <a:gridCol w="3786214"/>
                <a:gridCol w="407196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das Snowboard – </a:t>
                      </a:r>
                      <a:r>
                        <a:rPr lang="uk-UA" sz="2400" b="0" dirty="0" smtClean="0"/>
                        <a:t> </a:t>
                      </a:r>
                      <a:r>
                        <a:rPr lang="uk-UA" sz="2400" b="0" dirty="0" err="1" smtClean="0"/>
                        <a:t>сноуборд</a:t>
                      </a:r>
                      <a:endParaRPr lang="uk-UA"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uk-UA"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err="1" smtClean="0"/>
                        <a:t>der</a:t>
                      </a:r>
                      <a:r>
                        <a:rPr lang="en-US" sz="2400" b="0" dirty="0" smtClean="0"/>
                        <a:t> </a:t>
                      </a:r>
                      <a:r>
                        <a:rPr lang="en-US" sz="2400" b="0" dirty="0" err="1" smtClean="0"/>
                        <a:t>Fallschirm</a:t>
                      </a:r>
                      <a:r>
                        <a:rPr lang="en-US" sz="2400" b="0" dirty="0" smtClean="0"/>
                        <a:t> – </a:t>
                      </a:r>
                      <a:r>
                        <a:rPr lang="uk-UA" sz="2400" b="0" dirty="0" smtClean="0"/>
                        <a:t> парашут</a:t>
                      </a:r>
                      <a:endParaRPr lang="uk-UA" sz="24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der</a:t>
                      </a:r>
                      <a:r>
                        <a:rPr lang="en-US" sz="2400" dirty="0" smtClean="0"/>
                        <a:t> </a:t>
                      </a:r>
                      <a:r>
                        <a:rPr lang="en-US" sz="2400" dirty="0" err="1" smtClean="0"/>
                        <a:t>Personenkraftwagen</a:t>
                      </a:r>
                      <a:r>
                        <a:rPr lang="en-US" sz="2400" dirty="0" smtClean="0"/>
                        <a:t> – </a:t>
                      </a:r>
                      <a:r>
                        <a:rPr lang="uk-UA" sz="2400" dirty="0" smtClean="0"/>
                        <a:t>особисте авто</a:t>
                      </a:r>
                      <a:endParaRPr lang="uk-UA"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die Yacht – </a:t>
                      </a:r>
                      <a:r>
                        <a:rPr lang="uk-UA" sz="2400" dirty="0" smtClean="0"/>
                        <a:t>яхта</a:t>
                      </a:r>
                      <a:endParaRPr lang="uk-UA"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der</a:t>
                      </a:r>
                      <a:r>
                        <a:rPr lang="en-US" sz="2400" dirty="0" smtClean="0"/>
                        <a:t> </a:t>
                      </a:r>
                      <a:r>
                        <a:rPr lang="en-US" sz="2400" dirty="0" err="1" smtClean="0"/>
                        <a:t>Lastkraftwagen</a:t>
                      </a:r>
                      <a:r>
                        <a:rPr lang="en-US" sz="2400" dirty="0" smtClean="0"/>
                        <a:t> – </a:t>
                      </a:r>
                      <a:r>
                        <a:rPr lang="uk-UA" sz="2400" dirty="0" smtClean="0"/>
                        <a:t>вантажне авто</a:t>
                      </a:r>
                      <a:endParaRPr lang="uk-UA"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der</a:t>
                      </a:r>
                      <a:r>
                        <a:rPr lang="en-US" sz="2400" dirty="0" smtClean="0"/>
                        <a:t> </a:t>
                      </a:r>
                      <a:r>
                        <a:rPr lang="en-US" sz="2400" dirty="0" err="1" smtClean="0"/>
                        <a:t>Kajak</a:t>
                      </a:r>
                      <a:r>
                        <a:rPr lang="en-US" sz="2400" dirty="0" smtClean="0"/>
                        <a:t> –</a:t>
                      </a:r>
                      <a:r>
                        <a:rPr lang="uk-UA" sz="2400" dirty="0" smtClean="0"/>
                        <a:t>каяк</a:t>
                      </a:r>
                    </a:p>
                    <a:p>
                      <a:endParaRPr lang="uk-UA"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die </a:t>
                      </a:r>
                      <a:r>
                        <a:rPr lang="en-US" sz="2400" dirty="0" err="1" smtClean="0"/>
                        <a:t>Gondel</a:t>
                      </a:r>
                      <a:r>
                        <a:rPr lang="en-US" sz="2400" dirty="0" smtClean="0"/>
                        <a:t> – </a:t>
                      </a:r>
                      <a:r>
                        <a:rPr lang="uk-UA" sz="2400" dirty="0" smtClean="0"/>
                        <a:t>гондола</a:t>
                      </a:r>
                      <a:endParaRPr lang="uk-UA"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das </a:t>
                      </a:r>
                      <a:r>
                        <a:rPr lang="en-US" sz="2400" dirty="0" err="1" smtClean="0"/>
                        <a:t>Hydrobike</a:t>
                      </a:r>
                      <a:r>
                        <a:rPr lang="en-US" sz="2400" dirty="0" smtClean="0"/>
                        <a:t> – </a:t>
                      </a:r>
                      <a:r>
                        <a:rPr lang="uk-UA" sz="2400" dirty="0" err="1" smtClean="0"/>
                        <a:t>гідробайк</a:t>
                      </a:r>
                      <a:endParaRPr lang="uk-UA"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das </a:t>
                      </a:r>
                      <a:r>
                        <a:rPr lang="en-US" sz="2400" dirty="0" err="1" smtClean="0"/>
                        <a:t>Ruderboot</a:t>
                      </a:r>
                      <a:r>
                        <a:rPr lang="en-US" sz="2400" dirty="0" smtClean="0"/>
                        <a:t> – </a:t>
                      </a:r>
                      <a:r>
                        <a:rPr lang="uk-UA" sz="2400" dirty="0" smtClean="0"/>
                        <a:t>човен з веслами</a:t>
                      </a:r>
                      <a:endParaRPr lang="uk-UA"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das </a:t>
                      </a:r>
                      <a:r>
                        <a:rPr lang="en-US" sz="2400" dirty="0" err="1" smtClean="0"/>
                        <a:t>Surfbrett</a:t>
                      </a:r>
                      <a:r>
                        <a:rPr lang="en-US" sz="2400" dirty="0" smtClean="0"/>
                        <a:t> – </a:t>
                      </a:r>
                      <a:r>
                        <a:rPr lang="uk-UA" sz="2400" dirty="0" smtClean="0"/>
                        <a:t>дошка для серфінгу</a:t>
                      </a:r>
                      <a:endParaRPr lang="uk-UA"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das </a:t>
                      </a:r>
                      <a:r>
                        <a:rPr lang="en-US" sz="2400" dirty="0" err="1" smtClean="0"/>
                        <a:t>Unterseeboot</a:t>
                      </a:r>
                      <a:r>
                        <a:rPr lang="en-US" sz="2400" dirty="0" smtClean="0"/>
                        <a:t> (U-Boot)</a:t>
                      </a:r>
                      <a:r>
                        <a:rPr lang="pl-PL" sz="2400" dirty="0" smtClean="0"/>
                        <a:t>- </a:t>
                      </a:r>
                      <a:r>
                        <a:rPr lang="uk-UA" sz="2400" dirty="0" smtClean="0"/>
                        <a:t>підводний човен</a:t>
                      </a:r>
                      <a:endParaRPr lang="uk-UA"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400" dirty="0" smtClean="0"/>
                        <a:t>der Flugzeug – der Auto</a:t>
                      </a:r>
                      <a:endParaRPr lang="uk-UA" sz="2400" dirty="0" smtClean="0"/>
                    </a:p>
                    <a:p>
                      <a:endParaRPr lang="uk-UA" sz="2400"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pl-PL" dirty="0" smtClean="0"/>
              <a:t>Womit reisen Sie am liebsten</a:t>
            </a:r>
            <a:r>
              <a:rPr lang="uk-UA" dirty="0" smtClean="0"/>
              <a:t>?</a:t>
            </a:r>
            <a:endParaRPr lang="uk-UA" dirty="0"/>
          </a:p>
        </p:txBody>
      </p:sp>
      <p:sp>
        <p:nvSpPr>
          <p:cNvPr id="3" name="Содержимое 2"/>
          <p:cNvSpPr>
            <a:spLocks noGrp="1"/>
          </p:cNvSpPr>
          <p:nvPr>
            <p:ph idx="1"/>
          </p:nvPr>
        </p:nvSpPr>
        <p:spPr/>
        <p:txBody>
          <a:bodyPr/>
          <a:lstStyle/>
          <a:p>
            <a:r>
              <a:rPr lang="en-US" dirty="0" smtClean="0">
                <a:hlinkClick r:id="rId2"/>
              </a:rPr>
              <a:t>https://learningapps.org/display?v=pwceq5u4t20</a:t>
            </a:r>
            <a:endParaRPr lang="pl-PL" dirty="0" smtClean="0"/>
          </a:p>
          <a:p>
            <a:endParaRPr lang="pl-PL" dirty="0" smtClean="0"/>
          </a:p>
          <a:p>
            <a:r>
              <a:rPr lang="de-DE" dirty="0" smtClean="0"/>
              <a:t>Haben Sie mit dem Zug eine Reise </a:t>
            </a:r>
            <a:r>
              <a:rPr lang="de-DE" dirty="0" err="1" smtClean="0"/>
              <a:t>unternohmen</a:t>
            </a:r>
            <a:r>
              <a:rPr lang="de-DE" dirty="0" smtClean="0"/>
              <a:t>?</a:t>
            </a:r>
            <a:endParaRPr lang="pl-PL" dirty="0" smtClean="0"/>
          </a:p>
          <a:p>
            <a:r>
              <a:rPr lang="en-US" dirty="0" smtClean="0">
                <a:hlinkClick r:id="rId3"/>
              </a:rPr>
              <a:t>https://learningapps.org/display?v=p12ehketj20</a:t>
            </a:r>
            <a:endParaRPr lang="pl-PL" smtClean="0"/>
          </a:p>
          <a:p>
            <a:endParaRPr lang="uk-U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pl-PL" dirty="0" smtClean="0"/>
              <a:t>Eine Zugreise</a:t>
            </a:r>
            <a:endParaRPr lang="uk-UA" dirty="0"/>
          </a:p>
        </p:txBody>
      </p:sp>
      <p:sp>
        <p:nvSpPr>
          <p:cNvPr id="3" name="Содержимое 2"/>
          <p:cNvSpPr>
            <a:spLocks noGrp="1"/>
          </p:cNvSpPr>
          <p:nvPr>
            <p:ph idx="1"/>
          </p:nvPr>
        </p:nvSpPr>
        <p:spPr/>
        <p:txBody>
          <a:bodyPr/>
          <a:lstStyle/>
          <a:p>
            <a:endParaRPr lang="uk-UA"/>
          </a:p>
        </p:txBody>
      </p:sp>
      <p:pic>
        <p:nvPicPr>
          <p:cNvPr id="3074" name="Picture 2" descr="Mit dem Zug nach Tokio, Bangkok und Vietnam | YOU FM | Lifestyle"/>
          <p:cNvPicPr>
            <a:picLocks noChangeAspect="1" noChangeArrowheads="1"/>
          </p:cNvPicPr>
          <p:nvPr/>
        </p:nvPicPr>
        <p:blipFill>
          <a:blip r:embed="rId2"/>
          <a:srcRect/>
          <a:stretch>
            <a:fillRect/>
          </a:stretch>
        </p:blipFill>
        <p:spPr bwMode="auto">
          <a:xfrm>
            <a:off x="285720" y="1214422"/>
            <a:ext cx="3810026" cy="2143140"/>
          </a:xfrm>
          <a:prstGeom prst="rect">
            <a:avLst/>
          </a:prstGeom>
          <a:noFill/>
        </p:spPr>
      </p:pic>
      <p:pic>
        <p:nvPicPr>
          <p:cNvPr id="3076" name="Picture 4" descr="Südafrika Luxus-Zugreisen mit Rovos Rail - ABACUS Touristik  Reiseveranstalter"/>
          <p:cNvPicPr>
            <a:picLocks noChangeAspect="1" noChangeArrowheads="1"/>
          </p:cNvPicPr>
          <p:nvPr/>
        </p:nvPicPr>
        <p:blipFill>
          <a:blip r:embed="rId3"/>
          <a:srcRect/>
          <a:stretch>
            <a:fillRect/>
          </a:stretch>
        </p:blipFill>
        <p:spPr bwMode="auto">
          <a:xfrm>
            <a:off x="4500562" y="1643050"/>
            <a:ext cx="4500593" cy="4500594"/>
          </a:xfrm>
          <a:prstGeom prst="rect">
            <a:avLst/>
          </a:prstGeom>
          <a:noFill/>
        </p:spPr>
      </p:pic>
      <p:pic>
        <p:nvPicPr>
          <p:cNvPr id="3078" name="Picture 6" descr="Overnight Train from Serbia to Berlin via Budapest - heylilahey."/>
          <p:cNvPicPr>
            <a:picLocks noChangeAspect="1" noChangeArrowheads="1"/>
          </p:cNvPicPr>
          <p:nvPr/>
        </p:nvPicPr>
        <p:blipFill>
          <a:blip r:embed="rId4" cstate="print"/>
          <a:srcRect/>
          <a:stretch>
            <a:fillRect/>
          </a:stretch>
        </p:blipFill>
        <p:spPr bwMode="auto">
          <a:xfrm>
            <a:off x="1214414" y="3429000"/>
            <a:ext cx="2214578" cy="295320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25470"/>
          </a:xfrm>
        </p:spPr>
        <p:txBody>
          <a:bodyPr>
            <a:normAutofit fontScale="90000"/>
          </a:bodyPr>
          <a:lstStyle/>
          <a:p>
            <a:r>
              <a:rPr lang="de-DE" b="1" dirty="0" smtClean="0"/>
              <a:t>Vokabeln zum Text</a:t>
            </a:r>
            <a:endParaRPr lang="uk-UA" dirty="0"/>
          </a:p>
        </p:txBody>
      </p:sp>
      <p:sp>
        <p:nvSpPr>
          <p:cNvPr id="3" name="Содержимое 2"/>
          <p:cNvSpPr>
            <a:spLocks noGrp="1"/>
          </p:cNvSpPr>
          <p:nvPr>
            <p:ph idx="1"/>
          </p:nvPr>
        </p:nvSpPr>
        <p:spPr/>
        <p:txBody>
          <a:bodyPr>
            <a:normAutofit fontScale="92500" lnSpcReduction="10000"/>
          </a:bodyPr>
          <a:lstStyle/>
          <a:p>
            <a:r>
              <a:rPr lang="de-DE" dirty="0" smtClean="0"/>
              <a:t>genießen</a:t>
            </a:r>
            <a:r>
              <a:rPr lang="de-DE" i="1" dirty="0" smtClean="0"/>
              <a:t>(</a:t>
            </a:r>
            <a:r>
              <a:rPr lang="uk-UA" i="1" dirty="0" err="1" smtClean="0"/>
              <a:t>genoß</a:t>
            </a:r>
            <a:r>
              <a:rPr lang="uk-UA" i="1" dirty="0" smtClean="0"/>
              <a:t>, </a:t>
            </a:r>
            <a:r>
              <a:rPr lang="uk-UA" i="1" dirty="0" err="1" smtClean="0"/>
              <a:t>genossen</a:t>
            </a:r>
            <a:r>
              <a:rPr lang="de-DE" i="1" dirty="0" smtClean="0"/>
              <a:t>)</a:t>
            </a:r>
            <a:r>
              <a:rPr lang="uk-UA" dirty="0" smtClean="0"/>
              <a:t>– насолоджуватись</a:t>
            </a:r>
            <a:endParaRPr lang="uk-UA" b="1" dirty="0" smtClean="0"/>
          </a:p>
          <a:p>
            <a:r>
              <a:rPr lang="de-DE" dirty="0" smtClean="0"/>
              <a:t>der Vorverkauf</a:t>
            </a:r>
            <a:r>
              <a:rPr lang="de-DE" i="1" dirty="0" smtClean="0"/>
              <a:t>-es</a:t>
            </a:r>
            <a:r>
              <a:rPr lang="uk-UA" b="1" dirty="0" smtClean="0"/>
              <a:t> – </a:t>
            </a:r>
            <a:r>
              <a:rPr lang="uk-UA" dirty="0" smtClean="0"/>
              <a:t>попередній продаж</a:t>
            </a:r>
          </a:p>
          <a:p>
            <a:r>
              <a:rPr lang="de-DE" dirty="0" smtClean="0"/>
              <a:t>bestellen</a:t>
            </a:r>
            <a:r>
              <a:rPr lang="de-DE" i="1" dirty="0" smtClean="0"/>
              <a:t>-</a:t>
            </a:r>
            <a:r>
              <a:rPr lang="de-DE" i="1" dirty="0" err="1" smtClean="0"/>
              <a:t>te</a:t>
            </a:r>
            <a:r>
              <a:rPr lang="de-DE" i="1" dirty="0" smtClean="0"/>
              <a:t>, -t</a:t>
            </a:r>
            <a:r>
              <a:rPr lang="uk-UA" b="1" dirty="0" err="1" smtClean="0"/>
              <a:t>–</a:t>
            </a:r>
            <a:r>
              <a:rPr lang="uk-UA" dirty="0" err="1" smtClean="0"/>
              <a:t>замовляти</a:t>
            </a:r>
            <a:r>
              <a:rPr lang="de-DE" dirty="0" smtClean="0"/>
              <a:t>auf dem Laufenden sein</a:t>
            </a:r>
            <a:r>
              <a:rPr lang="uk-UA" b="1" dirty="0" smtClean="0"/>
              <a:t> – </a:t>
            </a:r>
            <a:r>
              <a:rPr lang="uk-UA" dirty="0" smtClean="0"/>
              <a:t>бути в курсі подій</a:t>
            </a:r>
          </a:p>
          <a:p>
            <a:r>
              <a:rPr lang="de-DE" dirty="0" smtClean="0"/>
              <a:t>der Gepäckträger</a:t>
            </a:r>
            <a:r>
              <a:rPr lang="de-DE" i="1" dirty="0" smtClean="0"/>
              <a:t>-s, -,</a:t>
            </a:r>
            <a:r>
              <a:rPr lang="uk-UA" b="1" dirty="0" smtClean="0"/>
              <a:t> - </a:t>
            </a:r>
            <a:r>
              <a:rPr lang="uk-UA" dirty="0" smtClean="0"/>
              <a:t>носій</a:t>
            </a:r>
          </a:p>
          <a:p>
            <a:r>
              <a:rPr lang="de-DE" dirty="0" smtClean="0"/>
              <a:t>das Abteil</a:t>
            </a:r>
            <a:r>
              <a:rPr lang="de-DE" i="1" dirty="0" smtClean="0"/>
              <a:t>-(e)s, -e</a:t>
            </a:r>
            <a:r>
              <a:rPr lang="uk-UA" b="1" dirty="0" smtClean="0"/>
              <a:t> - </a:t>
            </a:r>
            <a:r>
              <a:rPr lang="uk-UA" dirty="0" smtClean="0"/>
              <a:t>купе</a:t>
            </a:r>
          </a:p>
          <a:p>
            <a:r>
              <a:rPr lang="de-DE" dirty="0" smtClean="0"/>
              <a:t>der Reisegefährte</a:t>
            </a:r>
            <a:r>
              <a:rPr lang="de-DE" i="1" dirty="0" smtClean="0"/>
              <a:t>-n, -n</a:t>
            </a:r>
            <a:r>
              <a:rPr lang="uk-UA" b="1" dirty="0" smtClean="0"/>
              <a:t> - </a:t>
            </a:r>
            <a:r>
              <a:rPr lang="uk-UA" dirty="0" smtClean="0"/>
              <a:t>супутник</a:t>
            </a:r>
          </a:p>
          <a:p>
            <a:r>
              <a:rPr lang="de-DE" dirty="0" smtClean="0"/>
              <a:t>den Blicken dartun</a:t>
            </a:r>
            <a:r>
              <a:rPr lang="uk-UA" b="1" dirty="0" smtClean="0"/>
              <a:t> – </a:t>
            </a:r>
            <a:r>
              <a:rPr lang="uk-UA" dirty="0" smtClean="0"/>
              <a:t>відкритись перед очима</a:t>
            </a:r>
          </a:p>
          <a:p>
            <a:r>
              <a:rPr lang="de-DE" dirty="0" smtClean="0"/>
              <a:t>haltmachen</a:t>
            </a:r>
            <a:r>
              <a:rPr lang="de-DE" i="1" dirty="0" smtClean="0"/>
              <a:t>-</a:t>
            </a:r>
            <a:r>
              <a:rPr lang="de-DE" i="1" dirty="0" err="1" smtClean="0"/>
              <a:t>te</a:t>
            </a:r>
            <a:r>
              <a:rPr lang="de-DE" i="1" dirty="0" smtClean="0"/>
              <a:t>, -t</a:t>
            </a:r>
            <a:r>
              <a:rPr lang="uk-UA" b="1" dirty="0" err="1" smtClean="0"/>
              <a:t>–</a:t>
            </a:r>
            <a:r>
              <a:rPr lang="uk-UA" dirty="0" err="1" smtClean="0"/>
              <a:t>зупинити</a:t>
            </a:r>
            <a:endParaRPr lang="uk-UA" dirty="0" smtClean="0"/>
          </a:p>
          <a:p>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511156"/>
          </a:xfrm>
        </p:spPr>
        <p:txBody>
          <a:bodyPr>
            <a:normAutofit fontScale="90000"/>
          </a:bodyPr>
          <a:lstStyle/>
          <a:p>
            <a:r>
              <a:rPr lang="pl-PL" dirty="0" smtClean="0"/>
              <a:t>Guten Tag!</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096267851"/>
              </p:ext>
            </p:extLst>
          </p:nvPr>
        </p:nvGraphicFramePr>
        <p:xfrm>
          <a:off x="0" y="642918"/>
          <a:ext cx="9144000" cy="6215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7158" y="1571612"/>
            <a:ext cx="2071702" cy="1569660"/>
          </a:xfrm>
          <a:prstGeom prst="rect">
            <a:avLst/>
          </a:prstGeom>
          <a:noFill/>
        </p:spPr>
        <p:txBody>
          <a:bodyPr wrap="square" rtlCol="0">
            <a:spAutoFit/>
          </a:bodyPr>
          <a:lstStyle/>
          <a:p>
            <a:pPr lvl="0" algn="ctr"/>
            <a:r>
              <a:rPr lang="en-US" sz="3200" dirty="0" err="1" smtClean="0"/>
              <a:t>Wie</a:t>
            </a:r>
            <a:r>
              <a:rPr lang="en-US" sz="3200" dirty="0" smtClean="0"/>
              <a:t> </a:t>
            </a:r>
            <a:r>
              <a:rPr lang="en-US" sz="3200" dirty="0" err="1" smtClean="0"/>
              <a:t>ist</a:t>
            </a:r>
            <a:r>
              <a:rPr lang="en-US" sz="3200" dirty="0" smtClean="0"/>
              <a:t> das Wetter </a:t>
            </a:r>
            <a:r>
              <a:rPr lang="en-US" sz="3200" dirty="0" err="1" smtClean="0"/>
              <a:t>heute</a:t>
            </a:r>
            <a:r>
              <a:rPr lang="uk-UA" sz="3200" dirty="0" smtClean="0">
                <a:cs typeface="Times New Roman"/>
              </a:rPr>
              <a:t>?</a:t>
            </a:r>
            <a:endParaRPr lang="uk-UA" sz="2000" dirty="0"/>
          </a:p>
        </p:txBody>
      </p:sp>
      <p:sp>
        <p:nvSpPr>
          <p:cNvPr id="6" name="TextBox 5"/>
          <p:cNvSpPr txBox="1"/>
          <p:nvPr/>
        </p:nvSpPr>
        <p:spPr>
          <a:xfrm>
            <a:off x="6715140" y="2714620"/>
            <a:ext cx="2071702" cy="1569660"/>
          </a:xfrm>
          <a:prstGeom prst="rect">
            <a:avLst/>
          </a:prstGeom>
          <a:noFill/>
        </p:spPr>
        <p:txBody>
          <a:bodyPr wrap="square" rtlCol="0">
            <a:spAutoFit/>
          </a:bodyPr>
          <a:lstStyle/>
          <a:p>
            <a:pPr lvl="0" algn="ctr"/>
            <a:r>
              <a:rPr lang="en-US" sz="3200" dirty="0" err="1" smtClean="0"/>
              <a:t>Wie</a:t>
            </a:r>
            <a:r>
              <a:rPr lang="en-US" sz="3200" dirty="0" smtClean="0"/>
              <a:t> </a:t>
            </a:r>
            <a:r>
              <a:rPr lang="en-US" sz="3200" dirty="0" err="1" smtClean="0"/>
              <a:t>hei</a:t>
            </a:r>
            <a:r>
              <a:rPr lang="el-GR" sz="3200" dirty="0" smtClean="0">
                <a:cs typeface="Times New Roman"/>
              </a:rPr>
              <a:t>β</a:t>
            </a:r>
            <a:r>
              <a:rPr lang="en-US" sz="3200" dirty="0" smtClean="0"/>
              <a:t>t </a:t>
            </a:r>
            <a:r>
              <a:rPr lang="en-US" sz="3200" dirty="0" err="1" smtClean="0"/>
              <a:t>unser</a:t>
            </a:r>
            <a:r>
              <a:rPr lang="en-US" sz="3200" dirty="0" smtClean="0"/>
              <a:t> </a:t>
            </a:r>
            <a:r>
              <a:rPr lang="en-US" sz="3200" dirty="0" err="1" smtClean="0"/>
              <a:t>Thema</a:t>
            </a:r>
            <a:r>
              <a:rPr lang="uk-UA" sz="3200" dirty="0" smtClean="0">
                <a:cs typeface="Times New Roman"/>
              </a:rPr>
              <a:t>?</a:t>
            </a:r>
            <a:endParaRPr lang="uk-UA" sz="2000" dirty="0"/>
          </a:p>
        </p:txBody>
      </p:sp>
      <p:pic>
        <p:nvPicPr>
          <p:cNvPr id="10244" name="Picture 4" descr="Reisecheckliste für Ihre Auslandsreise – Dies ist der Blog der Sparkasse  SoestWerl"/>
          <p:cNvPicPr>
            <a:picLocks noChangeAspect="1" noChangeArrowheads="1"/>
          </p:cNvPicPr>
          <p:nvPr/>
        </p:nvPicPr>
        <p:blipFill>
          <a:blip r:embed="rId6" cstate="print"/>
          <a:srcRect/>
          <a:stretch>
            <a:fillRect/>
          </a:stretch>
        </p:blipFill>
        <p:spPr bwMode="auto">
          <a:xfrm>
            <a:off x="4786314" y="1285860"/>
            <a:ext cx="1730762" cy="1357322"/>
          </a:xfrm>
          <a:prstGeom prst="rect">
            <a:avLst/>
          </a:prstGeom>
          <a:noFill/>
        </p:spPr>
      </p:pic>
      <p:pic>
        <p:nvPicPr>
          <p:cNvPr id="10246" name="Picture 6" descr="Kurztrip nach Venedig. Meine erste Auslandsreise nach dem Lockdown -"/>
          <p:cNvPicPr>
            <a:picLocks noChangeAspect="1" noChangeArrowheads="1"/>
          </p:cNvPicPr>
          <p:nvPr/>
        </p:nvPicPr>
        <p:blipFill>
          <a:blip r:embed="rId7" cstate="print"/>
          <a:srcRect/>
          <a:stretch>
            <a:fillRect/>
          </a:stretch>
        </p:blipFill>
        <p:spPr bwMode="auto">
          <a:xfrm>
            <a:off x="357158" y="3714752"/>
            <a:ext cx="1785950" cy="1488290"/>
          </a:xfrm>
          <a:prstGeom prst="rect">
            <a:avLst/>
          </a:prstGeom>
          <a:noFill/>
        </p:spPr>
      </p:pic>
      <p:pic>
        <p:nvPicPr>
          <p:cNvPr id="10248" name="Picture 8" descr="Ihre Auslandsreise-Krankenversicherung der Envivas | Die Techniker"/>
          <p:cNvPicPr>
            <a:picLocks noChangeAspect="1" noChangeArrowheads="1"/>
          </p:cNvPicPr>
          <p:nvPr/>
        </p:nvPicPr>
        <p:blipFill>
          <a:blip r:embed="rId8" cstate="print"/>
          <a:srcRect/>
          <a:stretch>
            <a:fillRect/>
          </a:stretch>
        </p:blipFill>
        <p:spPr bwMode="auto">
          <a:xfrm>
            <a:off x="6929454" y="4929198"/>
            <a:ext cx="1785950" cy="1475350"/>
          </a:xfrm>
          <a:prstGeom prst="rect">
            <a:avLst/>
          </a:prstGeom>
          <a:noFill/>
        </p:spPr>
      </p:pic>
    </p:spTree>
    <p:extLst>
      <p:ext uri="{BB962C8B-B14F-4D97-AF65-F5344CB8AC3E}">
        <p14:creationId xmlns:p14="http://schemas.microsoft.com/office/powerpoint/2010/main" xmlns="" val="2122339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511156"/>
          </a:xfrm>
        </p:spPr>
        <p:txBody>
          <a:bodyPr>
            <a:normAutofit fontScale="90000"/>
          </a:bodyPr>
          <a:lstStyle/>
          <a:p>
            <a:r>
              <a:rPr lang="de-DE" b="1" dirty="0" smtClean="0"/>
              <a:t>Eisenbahnreise</a:t>
            </a:r>
            <a:endParaRPr lang="uk-UA" dirty="0"/>
          </a:p>
        </p:txBody>
      </p:sp>
      <p:sp>
        <p:nvSpPr>
          <p:cNvPr id="3" name="Содержимое 2"/>
          <p:cNvSpPr>
            <a:spLocks noGrp="1"/>
          </p:cNvSpPr>
          <p:nvPr>
            <p:ph idx="1"/>
          </p:nvPr>
        </p:nvSpPr>
        <p:spPr>
          <a:xfrm>
            <a:off x="457200" y="571480"/>
            <a:ext cx="8229600" cy="5554683"/>
          </a:xfrm>
        </p:spPr>
        <p:txBody>
          <a:bodyPr>
            <a:normAutofit fontScale="77500" lnSpcReduction="20000"/>
          </a:bodyPr>
          <a:lstStyle/>
          <a:p>
            <a:r>
              <a:rPr lang="de-DE" dirty="0" smtClean="0"/>
              <a:t>Obwohl die Flugreisen jetzt sehr populär sind, unternehmen viele Menschen Eisenbahnreisen. Das bereitet ihnen Freude, weil sie während der Fahrt die Schönheit der Natur, der Städte und Dörfer genießen können. Man kann die Fahrkarten im Vorverkauf bestellen oder direkt vor der Abfahrt kaufen. Am bequemsten sind Schnellzüge mit Schlafwagen und Restaurants. Die Abteile sind auch sehr gemütlich. Sie sind mit Lampen und schönen Fenstervorhängen ausgestattet. Es gibt dort auch Rundfunkgeräte und die Fahrgäste sind immer auf dem Laufenden. Darum hat man schon einige Tage vor der Abreise Reisefieber. Wenn wir endlich am Bahnhof sind und der Gepäckträger unsere Koffer zum Bahnsteig trägt, nehmen wir die Reise wahr. Nun zeigen wir dem Schaffner die Fahrkarten vor und steigen in den Zug ein. Nachdem wir unser Abteil aufgesucht haben, machen wir es uns bequem und warten auf die Abfahrt.</a:t>
            </a:r>
            <a:endParaRPr lang="uk-UA" dirty="0" smtClean="0"/>
          </a:p>
          <a:p>
            <a:endParaRPr lang="uk-U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normAutofit fontScale="85000" lnSpcReduction="20000"/>
          </a:bodyPr>
          <a:lstStyle/>
          <a:p>
            <a:r>
              <a:rPr lang="de-DE" dirty="0" smtClean="0"/>
              <a:t>Wir sitzen am Wagenfenster und genießen die Schönheit der Gegend, die sich unseren Blicken dartut. Das erweckt den Eindruck, dass wir weit vom Getriebe des Alltags sind. Schon nach einigen Minuten haben wir unsere Reisegefährten kennengelernt und unterhalten uns lebhaft. Wenn unsere Fahrt mehrere Tage dauert, sind wir zum Schluss eng befreundet. Wir besprechen unsere Reisepläne und erzählen einander lieber unser Leben, unsere Arbeit und Hobbys.</a:t>
            </a:r>
            <a:endParaRPr lang="uk-UA" dirty="0" smtClean="0"/>
          </a:p>
          <a:p>
            <a:r>
              <a:rPr lang="de-DE" dirty="0" smtClean="0"/>
              <a:t>Wenn der Zug haltmacht, steigen wir aus, besichtigen das Bahnhofgebäude und unternehmen einen kurzen Spaziergang auf dem Bahnsteig. In der Nacht schlafen wir so schön im Schaukeln des Zuges. Und eines Morgens erwachen wir und sehen, dass wir in einigen Minuten an Ort und Stelle sind. Es tut uns dann wirklich leid, dass die Fahrt zu Ende ist und dass wir uns von den neuen Bekannten verabschieden müssen.</a:t>
            </a:r>
            <a:endParaRPr lang="uk-UA" dirty="0" smtClean="0"/>
          </a:p>
          <a:p>
            <a:endParaRPr lang="uk-U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de-DE" b="1" i="1" dirty="0" smtClean="0"/>
              <a:t>Beantworten Sie bitte die Fragen zum Text!</a:t>
            </a:r>
            <a:endParaRPr lang="uk-UA" dirty="0" smtClean="0"/>
          </a:p>
          <a:p>
            <a:pPr lvl="0"/>
            <a:r>
              <a:rPr lang="de-DE" dirty="0" smtClean="0"/>
              <a:t>Warum bevorzugen viele Menschen die Eisenbahnreisen</a:t>
            </a:r>
            <a:r>
              <a:rPr lang="uk-UA" dirty="0" smtClean="0"/>
              <a:t>?</a:t>
            </a:r>
          </a:p>
          <a:p>
            <a:pPr lvl="0"/>
            <a:r>
              <a:rPr lang="de-DE" dirty="0" smtClean="0"/>
              <a:t>Welche Züge sind am bequemsten</a:t>
            </a:r>
            <a:r>
              <a:rPr lang="uk-UA" dirty="0" smtClean="0"/>
              <a:t>?</a:t>
            </a:r>
          </a:p>
          <a:p>
            <a:pPr lvl="0"/>
            <a:r>
              <a:rPr lang="de-DE" dirty="0" smtClean="0"/>
              <a:t>Wie verbringen wir unsere Zeit im Zugabteil</a:t>
            </a:r>
            <a:r>
              <a:rPr lang="uk-UA" dirty="0" smtClean="0"/>
              <a:t>?</a:t>
            </a:r>
          </a:p>
          <a:p>
            <a:pPr lvl="0"/>
            <a:r>
              <a:rPr lang="de-DE" dirty="0" smtClean="0"/>
              <a:t>Warum tut uns den Abschied von neuen Freunden leid</a:t>
            </a:r>
            <a:r>
              <a:rPr lang="uk-UA" dirty="0" smtClean="0"/>
              <a:t>?</a:t>
            </a:r>
          </a:p>
          <a:p>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pl-PL" dirty="0" smtClean="0"/>
              <a:t>Zugreise</a:t>
            </a:r>
            <a:endParaRPr lang="uk-UA" dirty="0"/>
          </a:p>
        </p:txBody>
      </p:sp>
      <p:graphicFrame>
        <p:nvGraphicFramePr>
          <p:cNvPr id="4" name="Содержимое 3"/>
          <p:cNvGraphicFramePr>
            <a:graphicFrameLocks noGrp="1"/>
          </p:cNvGraphicFramePr>
          <p:nvPr>
            <p:ph idx="1"/>
          </p:nvPr>
        </p:nvGraphicFramePr>
        <p:xfrm>
          <a:off x="457200" y="1600200"/>
          <a:ext cx="8229600" cy="43891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nSpc>
                          <a:spcPct val="150000"/>
                        </a:lnSpc>
                      </a:pPr>
                      <a:r>
                        <a:rPr lang="pl-PL" sz="2000" dirty="0" smtClean="0"/>
                        <a:t>Kriterien</a:t>
                      </a:r>
                      <a:endParaRPr lang="uk-UA" sz="2000" dirty="0"/>
                    </a:p>
                  </a:txBody>
                  <a:tcPr/>
                </a:tc>
                <a:tc>
                  <a:txBody>
                    <a:bodyPr/>
                    <a:lstStyle/>
                    <a:p>
                      <a:pPr>
                        <a:lnSpc>
                          <a:spcPct val="150000"/>
                        </a:lnSpc>
                      </a:pPr>
                      <a:r>
                        <a:rPr lang="pl-PL" sz="2000" dirty="0" smtClean="0"/>
                        <a:t>Vorteile</a:t>
                      </a:r>
                      <a:endParaRPr lang="uk-UA" sz="2000" dirty="0"/>
                    </a:p>
                  </a:txBody>
                  <a:tcPr/>
                </a:tc>
                <a:tc>
                  <a:txBody>
                    <a:bodyPr/>
                    <a:lstStyle/>
                    <a:p>
                      <a:pPr>
                        <a:lnSpc>
                          <a:spcPct val="150000"/>
                        </a:lnSpc>
                      </a:pPr>
                      <a:r>
                        <a:rPr lang="pl-PL" sz="2000" dirty="0" smtClean="0"/>
                        <a:t>Nachteile</a:t>
                      </a:r>
                      <a:endParaRPr lang="uk-UA" sz="2000" dirty="0"/>
                    </a:p>
                  </a:txBody>
                  <a:tcPr/>
                </a:tc>
              </a:tr>
              <a:tr h="370840">
                <a:tc>
                  <a:txBody>
                    <a:bodyPr/>
                    <a:lstStyle/>
                    <a:p>
                      <a:pPr>
                        <a:lnSpc>
                          <a:spcPct val="150000"/>
                        </a:lnSpc>
                      </a:pPr>
                      <a:r>
                        <a:rPr lang="uk-UA" sz="2000" b="1" kern="1200" dirty="0" err="1" smtClean="0">
                          <a:solidFill>
                            <a:schemeClr val="dk1"/>
                          </a:solidFill>
                          <a:latin typeface="+mn-lt"/>
                          <a:ea typeface="+mn-ea"/>
                          <a:cs typeface="+mn-cs"/>
                        </a:rPr>
                        <a:t>Reisezeit</a:t>
                      </a:r>
                      <a:endParaRPr lang="uk-UA" sz="2000" dirty="0"/>
                    </a:p>
                  </a:txBody>
                  <a:tcPr/>
                </a:tc>
                <a:tc>
                  <a:txBody>
                    <a:bodyPr/>
                    <a:lstStyle/>
                    <a:p>
                      <a:pPr>
                        <a:lnSpc>
                          <a:spcPct val="150000"/>
                        </a:lnSpc>
                      </a:pPr>
                      <a:endParaRPr lang="uk-UA" sz="2000"/>
                    </a:p>
                  </a:txBody>
                  <a:tcPr/>
                </a:tc>
                <a:tc>
                  <a:txBody>
                    <a:bodyPr/>
                    <a:lstStyle/>
                    <a:p>
                      <a:pPr>
                        <a:lnSpc>
                          <a:spcPct val="150000"/>
                        </a:lnSpc>
                      </a:pPr>
                      <a:endParaRPr lang="uk-UA" sz="2000"/>
                    </a:p>
                  </a:txBody>
                  <a:tcPr/>
                </a:tc>
              </a:tr>
              <a:tr h="370840">
                <a:tc>
                  <a:txBody>
                    <a:bodyPr/>
                    <a:lstStyle/>
                    <a:p>
                      <a:pPr>
                        <a:lnSpc>
                          <a:spcPct val="150000"/>
                        </a:lnSpc>
                      </a:pPr>
                      <a:r>
                        <a:rPr lang="uk-UA" sz="2000" b="1" kern="1200" dirty="0" err="1" smtClean="0">
                          <a:solidFill>
                            <a:schemeClr val="dk1"/>
                          </a:solidFill>
                          <a:latin typeface="+mn-lt"/>
                          <a:ea typeface="+mn-ea"/>
                          <a:cs typeface="+mn-cs"/>
                        </a:rPr>
                        <a:t>Flexibilität</a:t>
                      </a:r>
                      <a:endParaRPr lang="uk-UA" sz="2000" dirty="0"/>
                    </a:p>
                  </a:txBody>
                  <a:tcPr/>
                </a:tc>
                <a:tc>
                  <a:txBody>
                    <a:bodyPr/>
                    <a:lstStyle/>
                    <a:p>
                      <a:pPr>
                        <a:lnSpc>
                          <a:spcPct val="150000"/>
                        </a:lnSpc>
                      </a:pPr>
                      <a:endParaRPr lang="uk-UA" sz="2000"/>
                    </a:p>
                  </a:txBody>
                  <a:tcPr/>
                </a:tc>
                <a:tc>
                  <a:txBody>
                    <a:bodyPr/>
                    <a:lstStyle/>
                    <a:p>
                      <a:pPr>
                        <a:lnSpc>
                          <a:spcPct val="150000"/>
                        </a:lnSpc>
                      </a:pPr>
                      <a:endParaRPr lang="uk-UA" sz="2000"/>
                    </a:p>
                  </a:txBody>
                  <a:tcPr/>
                </a:tc>
              </a:tr>
              <a:tr h="370840">
                <a:tc>
                  <a:txBody>
                    <a:bodyPr/>
                    <a:lstStyle/>
                    <a:p>
                      <a:pPr>
                        <a:lnSpc>
                          <a:spcPct val="150000"/>
                        </a:lnSpc>
                      </a:pPr>
                      <a:r>
                        <a:rPr lang="uk-UA" sz="2000" b="1" kern="1200" dirty="0" err="1" smtClean="0">
                          <a:solidFill>
                            <a:schemeClr val="dk1"/>
                          </a:solidFill>
                          <a:latin typeface="+mn-lt"/>
                          <a:ea typeface="+mn-ea"/>
                          <a:cs typeface="+mn-cs"/>
                        </a:rPr>
                        <a:t>Gepäck</a:t>
                      </a:r>
                      <a:endParaRPr lang="uk-UA" sz="2000" dirty="0"/>
                    </a:p>
                  </a:txBody>
                  <a:tcPr/>
                </a:tc>
                <a:tc>
                  <a:txBody>
                    <a:bodyPr/>
                    <a:lstStyle/>
                    <a:p>
                      <a:pPr>
                        <a:lnSpc>
                          <a:spcPct val="150000"/>
                        </a:lnSpc>
                      </a:pPr>
                      <a:endParaRPr lang="uk-UA" sz="2000"/>
                    </a:p>
                  </a:txBody>
                  <a:tcPr/>
                </a:tc>
                <a:tc>
                  <a:txBody>
                    <a:bodyPr/>
                    <a:lstStyle/>
                    <a:p>
                      <a:pPr>
                        <a:lnSpc>
                          <a:spcPct val="150000"/>
                        </a:lnSpc>
                      </a:pPr>
                      <a:endParaRPr lang="uk-UA" sz="2000"/>
                    </a:p>
                  </a:txBody>
                  <a:tcPr/>
                </a:tc>
              </a:tr>
              <a:tr h="370840">
                <a:tc>
                  <a:txBody>
                    <a:bodyPr/>
                    <a:lstStyle/>
                    <a:p>
                      <a:pPr>
                        <a:lnSpc>
                          <a:spcPct val="150000"/>
                        </a:lnSpc>
                      </a:pPr>
                      <a:r>
                        <a:rPr lang="uk-UA" sz="2000" b="1" kern="1200" dirty="0" err="1" smtClean="0">
                          <a:solidFill>
                            <a:schemeClr val="dk1"/>
                          </a:solidFill>
                          <a:latin typeface="+mn-lt"/>
                          <a:ea typeface="+mn-ea"/>
                          <a:cs typeface="+mn-cs"/>
                        </a:rPr>
                        <a:t>Sicherheit</a:t>
                      </a:r>
                      <a:endParaRPr lang="uk-UA" sz="2000" dirty="0"/>
                    </a:p>
                  </a:txBody>
                  <a:tcPr/>
                </a:tc>
                <a:tc>
                  <a:txBody>
                    <a:bodyPr/>
                    <a:lstStyle/>
                    <a:p>
                      <a:pPr>
                        <a:lnSpc>
                          <a:spcPct val="150000"/>
                        </a:lnSpc>
                      </a:pPr>
                      <a:endParaRPr lang="uk-UA" sz="2000"/>
                    </a:p>
                  </a:txBody>
                  <a:tcPr/>
                </a:tc>
                <a:tc>
                  <a:txBody>
                    <a:bodyPr/>
                    <a:lstStyle/>
                    <a:p>
                      <a:pPr>
                        <a:lnSpc>
                          <a:spcPct val="150000"/>
                        </a:lnSpc>
                      </a:pPr>
                      <a:endParaRPr lang="uk-UA" sz="2000"/>
                    </a:p>
                  </a:txBody>
                  <a:tcPr/>
                </a:tc>
              </a:tr>
              <a:tr h="370840">
                <a:tc>
                  <a:txBody>
                    <a:bodyPr/>
                    <a:lstStyle/>
                    <a:p>
                      <a:pPr>
                        <a:lnSpc>
                          <a:spcPct val="150000"/>
                        </a:lnSpc>
                      </a:pPr>
                      <a:r>
                        <a:rPr lang="uk-UA" sz="2000" b="1" kern="1200" dirty="0" err="1" smtClean="0">
                          <a:solidFill>
                            <a:schemeClr val="dk1"/>
                          </a:solidFill>
                          <a:latin typeface="+mn-lt"/>
                          <a:ea typeface="+mn-ea"/>
                          <a:cs typeface="+mn-cs"/>
                        </a:rPr>
                        <a:t>Budget</a:t>
                      </a:r>
                      <a:endParaRPr lang="uk-UA" sz="2000" dirty="0"/>
                    </a:p>
                  </a:txBody>
                  <a:tcPr/>
                </a:tc>
                <a:tc>
                  <a:txBody>
                    <a:bodyPr/>
                    <a:lstStyle/>
                    <a:p>
                      <a:pPr>
                        <a:lnSpc>
                          <a:spcPct val="150000"/>
                        </a:lnSpc>
                      </a:pPr>
                      <a:endParaRPr lang="uk-UA" sz="2000"/>
                    </a:p>
                  </a:txBody>
                  <a:tcPr/>
                </a:tc>
                <a:tc>
                  <a:txBody>
                    <a:bodyPr/>
                    <a:lstStyle/>
                    <a:p>
                      <a:pPr>
                        <a:lnSpc>
                          <a:spcPct val="150000"/>
                        </a:lnSpc>
                      </a:pPr>
                      <a:endParaRPr lang="uk-UA" sz="2000"/>
                    </a:p>
                  </a:txBody>
                  <a:tcPr/>
                </a:tc>
              </a:tr>
              <a:tr h="370840">
                <a:tc>
                  <a:txBody>
                    <a:bodyPr/>
                    <a:lstStyle/>
                    <a:p>
                      <a:pPr>
                        <a:lnSpc>
                          <a:spcPct val="150000"/>
                        </a:lnSpc>
                      </a:pPr>
                      <a:r>
                        <a:rPr lang="uk-UA" sz="2000" b="1" kern="1200" dirty="0" err="1" smtClean="0">
                          <a:solidFill>
                            <a:schemeClr val="dk1"/>
                          </a:solidFill>
                          <a:latin typeface="+mn-lt"/>
                          <a:ea typeface="+mn-ea"/>
                          <a:cs typeface="+mn-cs"/>
                        </a:rPr>
                        <a:t>Umweltaspek</a:t>
                      </a:r>
                      <a:endParaRPr lang="uk-UA" sz="2000" dirty="0"/>
                    </a:p>
                  </a:txBody>
                  <a:tcPr/>
                </a:tc>
                <a:tc>
                  <a:txBody>
                    <a:bodyPr/>
                    <a:lstStyle/>
                    <a:p>
                      <a:pPr>
                        <a:lnSpc>
                          <a:spcPct val="150000"/>
                        </a:lnSpc>
                      </a:pPr>
                      <a:endParaRPr lang="uk-UA" sz="2000"/>
                    </a:p>
                  </a:txBody>
                  <a:tcPr/>
                </a:tc>
                <a:tc>
                  <a:txBody>
                    <a:bodyPr/>
                    <a:lstStyle/>
                    <a:p>
                      <a:pPr>
                        <a:lnSpc>
                          <a:spcPct val="150000"/>
                        </a:lnSpc>
                      </a:pPr>
                      <a:endParaRPr lang="uk-UA" sz="2000"/>
                    </a:p>
                  </a:txBody>
                  <a:tcPr/>
                </a:tc>
              </a:tr>
              <a:tr h="370840">
                <a:tc>
                  <a:txBody>
                    <a:bodyPr/>
                    <a:lstStyle/>
                    <a:p>
                      <a:pPr>
                        <a:lnSpc>
                          <a:spcPct val="150000"/>
                        </a:lnSpc>
                      </a:pPr>
                      <a:endParaRPr lang="uk-UA" sz="2000" dirty="0"/>
                    </a:p>
                  </a:txBody>
                  <a:tcPr/>
                </a:tc>
                <a:tc>
                  <a:txBody>
                    <a:bodyPr/>
                    <a:lstStyle/>
                    <a:p>
                      <a:pPr>
                        <a:lnSpc>
                          <a:spcPct val="150000"/>
                        </a:lnSpc>
                      </a:pPr>
                      <a:endParaRPr lang="uk-UA" sz="2000" dirty="0"/>
                    </a:p>
                  </a:txBody>
                  <a:tcPr/>
                </a:tc>
                <a:tc>
                  <a:txBody>
                    <a:bodyPr/>
                    <a:lstStyle/>
                    <a:p>
                      <a:pPr>
                        <a:lnSpc>
                          <a:spcPct val="150000"/>
                        </a:lnSpc>
                      </a:pPr>
                      <a:endParaRPr lang="uk-UA" sz="2000" dirty="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pl-PL" dirty="0" smtClean="0"/>
              <a:t>Haysaufgabe</a:t>
            </a:r>
            <a:endParaRPr lang="uk-UA" dirty="0"/>
          </a:p>
        </p:txBody>
      </p:sp>
      <p:sp>
        <p:nvSpPr>
          <p:cNvPr id="3" name="Содержимое 2"/>
          <p:cNvSpPr>
            <a:spLocks noGrp="1"/>
          </p:cNvSpPr>
          <p:nvPr>
            <p:ph idx="1"/>
          </p:nvPr>
        </p:nvSpPr>
        <p:spPr/>
        <p:txBody>
          <a:bodyPr/>
          <a:lstStyle/>
          <a:p>
            <a:r>
              <a:rPr lang="pl-PL" dirty="0" smtClean="0"/>
              <a:t>1. Erlernen Sie neue Vokabeln!</a:t>
            </a:r>
          </a:p>
          <a:p>
            <a:r>
              <a:rPr lang="pl-PL" dirty="0" smtClean="0"/>
              <a:t>2. </a:t>
            </a:r>
            <a:r>
              <a:rPr lang="pl-PL" smtClean="0"/>
              <a:t>Beschreiben Sie bitte Vor- und Nachteile des Zuges!</a:t>
            </a:r>
            <a:endParaRPr lang="uk-U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5420933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Auslandsreisen: Neue Pauschbeträge -"/>
          <p:cNvPicPr>
            <a:picLocks noChangeAspect="1" noChangeArrowheads="1"/>
          </p:cNvPicPr>
          <p:nvPr/>
        </p:nvPicPr>
        <p:blipFill>
          <a:blip r:embed="rId6"/>
          <a:srcRect/>
          <a:stretch>
            <a:fillRect/>
          </a:stretch>
        </p:blipFill>
        <p:spPr bwMode="auto">
          <a:xfrm>
            <a:off x="642910" y="2000240"/>
            <a:ext cx="4621342" cy="3071834"/>
          </a:xfrm>
          <a:prstGeom prst="rect">
            <a:avLst/>
          </a:prstGeom>
          <a:noFill/>
        </p:spPr>
      </p:pic>
    </p:spTree>
    <p:extLst>
      <p:ext uri="{BB962C8B-B14F-4D97-AF65-F5344CB8AC3E}">
        <p14:creationId xmlns:p14="http://schemas.microsoft.com/office/powerpoint/2010/main" xmlns="" val="824097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25470"/>
          </a:xfrm>
        </p:spPr>
        <p:txBody>
          <a:bodyPr>
            <a:normAutofit fontScale="90000"/>
          </a:bodyPr>
          <a:lstStyle/>
          <a:p>
            <a:r>
              <a:rPr lang="en-US" dirty="0" smtClean="0"/>
              <a:t>Unser </a:t>
            </a:r>
            <a:r>
              <a:rPr lang="en-US" dirty="0" err="1" smtClean="0"/>
              <a:t>Stundenmotto</a:t>
            </a:r>
            <a:endParaRPr lang="uk-UA" dirty="0"/>
          </a:p>
        </p:txBody>
      </p:sp>
      <p:pic>
        <p:nvPicPr>
          <p:cNvPr id="16386" name="Picture 2" descr="Reisen ist der schönste Weg Geld auszugeben und trotzdem reicher zu werden.  - VISUAL STATEMENTS® | Zitate urlaub, Zitate reisen, Sprüche urlaub"/>
          <p:cNvPicPr>
            <a:picLocks noChangeAspect="1" noChangeArrowheads="1"/>
          </p:cNvPicPr>
          <p:nvPr/>
        </p:nvPicPr>
        <p:blipFill>
          <a:blip r:embed="rId2"/>
          <a:srcRect/>
          <a:stretch>
            <a:fillRect/>
          </a:stretch>
        </p:blipFill>
        <p:spPr bwMode="auto">
          <a:xfrm>
            <a:off x="1500166" y="642918"/>
            <a:ext cx="5786430" cy="5786431"/>
          </a:xfrm>
          <a:prstGeom prst="rect">
            <a:avLst/>
          </a:prstGeom>
          <a:noFill/>
        </p:spPr>
      </p:pic>
    </p:spTree>
    <p:extLst>
      <p:ext uri="{BB962C8B-B14F-4D97-AF65-F5344CB8AC3E}">
        <p14:creationId xmlns:p14="http://schemas.microsoft.com/office/powerpoint/2010/main" xmlns="" val="1247864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428604"/>
          <a:ext cx="8472518"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Овал 4"/>
          <p:cNvSpPr/>
          <p:nvPr/>
        </p:nvSpPr>
        <p:spPr>
          <a:xfrm>
            <a:off x="928662" y="500042"/>
            <a:ext cx="1714512" cy="157163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smtClean="0"/>
              <a:t>Wohin</a:t>
            </a:r>
            <a:r>
              <a:rPr lang="uk-UA" sz="2400" dirty="0" smtClean="0"/>
              <a:t> ?</a:t>
            </a:r>
          </a:p>
          <a:p>
            <a:pPr lvl="0" algn="ctr"/>
            <a:endParaRPr lang="uk-UA" sz="2800" dirty="0" smtClean="0"/>
          </a:p>
        </p:txBody>
      </p:sp>
      <p:sp>
        <p:nvSpPr>
          <p:cNvPr id="6" name="Овал 5"/>
          <p:cNvSpPr/>
          <p:nvPr/>
        </p:nvSpPr>
        <p:spPr>
          <a:xfrm>
            <a:off x="1000100" y="4857760"/>
            <a:ext cx="2071702" cy="20002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t>Was </a:t>
            </a:r>
            <a:r>
              <a:rPr lang="en-US" sz="2400" dirty="0" err="1" smtClean="0"/>
              <a:t>machen</a:t>
            </a:r>
            <a:r>
              <a:rPr lang="en-US" sz="2400" dirty="0" smtClean="0"/>
              <a:t> </a:t>
            </a:r>
            <a:r>
              <a:rPr lang="en-US" sz="2400" dirty="0" err="1" smtClean="0"/>
              <a:t>Reisen</a:t>
            </a:r>
            <a:r>
              <a:rPr lang="en-US" sz="2400" dirty="0" smtClean="0"/>
              <a:t> </a:t>
            </a:r>
            <a:r>
              <a:rPr lang="en-US" sz="2400" dirty="0" err="1" smtClean="0"/>
              <a:t>mit</a:t>
            </a:r>
            <a:r>
              <a:rPr lang="en-US" sz="2400" dirty="0" smtClean="0"/>
              <a:t> </a:t>
            </a:r>
            <a:r>
              <a:rPr lang="en-US" sz="2400" dirty="0" err="1" smtClean="0"/>
              <a:t>uns</a:t>
            </a:r>
            <a:r>
              <a:rPr lang="uk-UA" sz="2400" dirty="0" smtClean="0"/>
              <a:t> ?</a:t>
            </a:r>
          </a:p>
          <a:p>
            <a:pPr lvl="0" algn="ctr"/>
            <a:endParaRPr lang="uk-UA" sz="2800" dirty="0" smtClean="0"/>
          </a:p>
        </p:txBody>
      </p:sp>
      <p:sp>
        <p:nvSpPr>
          <p:cNvPr id="7" name="Овал 6"/>
          <p:cNvSpPr/>
          <p:nvPr/>
        </p:nvSpPr>
        <p:spPr>
          <a:xfrm>
            <a:off x="6286512" y="5000636"/>
            <a:ext cx="1714512" cy="157163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smtClean="0"/>
              <a:t>Wie</a:t>
            </a:r>
            <a:r>
              <a:rPr lang="uk-UA" sz="2400" dirty="0" smtClean="0"/>
              <a:t>?</a:t>
            </a:r>
          </a:p>
          <a:p>
            <a:pPr lvl="0" algn="ctr"/>
            <a:endParaRPr lang="uk-UA"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Welche Verkehrsmittel können Sie nennen? Ordnen Sie diese an.</a:t>
            </a:r>
            <a:endParaRPr lang="uk-UA" dirty="0"/>
          </a:p>
        </p:txBody>
      </p:sp>
      <p:graphicFrame>
        <p:nvGraphicFramePr>
          <p:cNvPr id="4" name="Содержимое 3"/>
          <p:cNvGraphicFramePr>
            <a:graphicFrameLocks noGrp="1"/>
          </p:cNvGraphicFramePr>
          <p:nvPr>
            <p:ph idx="1"/>
          </p:nvPr>
        </p:nvGraphicFramePr>
        <p:xfrm>
          <a:off x="500034" y="2071678"/>
          <a:ext cx="8229600" cy="42976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gridSpan="4">
                  <a:txBody>
                    <a:bodyPr/>
                    <a:lstStyle/>
                    <a:p>
                      <a:pPr algn="ctr"/>
                      <a:r>
                        <a:rPr lang="en-US" sz="2400" dirty="0" err="1" smtClean="0">
                          <a:solidFill>
                            <a:schemeClr val="tx1"/>
                          </a:solidFill>
                        </a:rPr>
                        <a:t>Verkehrsmittel</a:t>
                      </a:r>
                      <a:r>
                        <a:rPr lang="en-US" sz="2400" dirty="0" smtClean="0">
                          <a:solidFill>
                            <a:schemeClr val="tx1"/>
                          </a:solidFill>
                        </a:rPr>
                        <a:t> </a:t>
                      </a:r>
                      <a:endParaRPr lang="uk-UA" sz="2400" dirty="0">
                        <a:solidFill>
                          <a:schemeClr val="tx1"/>
                        </a:solidFill>
                      </a:endParaRPr>
                    </a:p>
                  </a:txBody>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tr>
              <a:tr h="370840">
                <a:tc>
                  <a:txBody>
                    <a:bodyPr/>
                    <a:lstStyle/>
                    <a:p>
                      <a:pPr algn="ctr"/>
                      <a:r>
                        <a:rPr lang="en-US" sz="2400" dirty="0" smtClean="0">
                          <a:solidFill>
                            <a:schemeClr val="tx1"/>
                          </a:solidFill>
                        </a:rPr>
                        <a:t>auf </a:t>
                      </a:r>
                      <a:r>
                        <a:rPr lang="en-US" sz="2400" dirty="0" err="1" smtClean="0">
                          <a:solidFill>
                            <a:schemeClr val="tx1"/>
                          </a:solidFill>
                        </a:rPr>
                        <a:t>der</a:t>
                      </a:r>
                      <a:r>
                        <a:rPr lang="en-US" sz="2400" dirty="0" smtClean="0">
                          <a:solidFill>
                            <a:schemeClr val="tx1"/>
                          </a:solidFill>
                        </a:rPr>
                        <a:t> </a:t>
                      </a:r>
                      <a:r>
                        <a:rPr lang="en-US" sz="2400" dirty="0" err="1" smtClean="0">
                          <a:solidFill>
                            <a:schemeClr val="tx1"/>
                          </a:solidFill>
                        </a:rPr>
                        <a:t>Straße</a:t>
                      </a:r>
                      <a:endParaRPr lang="uk-UA" sz="2400" dirty="0">
                        <a:solidFill>
                          <a:schemeClr val="tx1"/>
                        </a:solidFill>
                      </a:endParaRPr>
                    </a:p>
                  </a:txBody>
                  <a:tcPr/>
                </a:tc>
                <a:tc>
                  <a:txBody>
                    <a:bodyPr/>
                    <a:lstStyle/>
                    <a:p>
                      <a:pPr algn="ctr"/>
                      <a:r>
                        <a:rPr lang="en-US" sz="2400" dirty="0" err="1" smtClean="0">
                          <a:solidFill>
                            <a:schemeClr val="tx1"/>
                          </a:solidFill>
                        </a:rPr>
                        <a:t>zu</a:t>
                      </a:r>
                      <a:r>
                        <a:rPr lang="en-US" sz="2400" dirty="0" smtClean="0">
                          <a:solidFill>
                            <a:schemeClr val="tx1"/>
                          </a:solidFill>
                        </a:rPr>
                        <a:t>/auf </a:t>
                      </a:r>
                      <a:r>
                        <a:rPr lang="en-US" sz="2400" dirty="0" err="1" smtClean="0">
                          <a:solidFill>
                            <a:schemeClr val="tx1"/>
                          </a:solidFill>
                        </a:rPr>
                        <a:t>dem</a:t>
                      </a:r>
                      <a:r>
                        <a:rPr lang="en-US" sz="2400" dirty="0" smtClean="0">
                          <a:solidFill>
                            <a:schemeClr val="tx1"/>
                          </a:solidFill>
                        </a:rPr>
                        <a:t> </a:t>
                      </a:r>
                      <a:r>
                        <a:rPr lang="en-US" sz="2400" dirty="0" err="1" smtClean="0">
                          <a:solidFill>
                            <a:schemeClr val="tx1"/>
                          </a:solidFill>
                        </a:rPr>
                        <a:t>Wasser</a:t>
                      </a:r>
                      <a:endParaRPr lang="uk-UA" sz="2400" dirty="0">
                        <a:solidFill>
                          <a:schemeClr val="tx1"/>
                        </a:solidFill>
                      </a:endParaRPr>
                    </a:p>
                  </a:txBody>
                  <a:tcPr/>
                </a:tc>
                <a:tc>
                  <a:txBody>
                    <a:bodyPr/>
                    <a:lstStyle/>
                    <a:p>
                      <a:pPr algn="ctr"/>
                      <a:r>
                        <a:rPr lang="en-US" sz="2400" dirty="0" smtClean="0">
                          <a:solidFill>
                            <a:schemeClr val="tx1"/>
                          </a:solidFill>
                        </a:rPr>
                        <a:t>in </a:t>
                      </a:r>
                      <a:r>
                        <a:rPr lang="en-US" sz="2400" dirty="0" err="1" smtClean="0">
                          <a:solidFill>
                            <a:schemeClr val="tx1"/>
                          </a:solidFill>
                        </a:rPr>
                        <a:t>der</a:t>
                      </a:r>
                      <a:r>
                        <a:rPr lang="en-US" sz="2400" dirty="0" smtClean="0">
                          <a:solidFill>
                            <a:schemeClr val="tx1"/>
                          </a:solidFill>
                        </a:rPr>
                        <a:t> </a:t>
                      </a:r>
                      <a:r>
                        <a:rPr lang="en-US" sz="2400" dirty="0" err="1" smtClean="0">
                          <a:solidFill>
                            <a:schemeClr val="tx1"/>
                          </a:solidFill>
                        </a:rPr>
                        <a:t>Luft</a:t>
                      </a:r>
                      <a:endParaRPr lang="uk-UA" sz="2400" dirty="0">
                        <a:solidFill>
                          <a:schemeClr val="tx1"/>
                        </a:solidFill>
                      </a:endParaRPr>
                    </a:p>
                  </a:txBody>
                  <a:tcPr/>
                </a:tc>
                <a:tc>
                  <a:txBody>
                    <a:bodyPr/>
                    <a:lstStyle/>
                    <a:p>
                      <a:pPr algn="ctr"/>
                      <a:r>
                        <a:rPr lang="en-US" sz="2400" dirty="0" smtClean="0">
                          <a:solidFill>
                            <a:schemeClr val="tx1"/>
                          </a:solidFill>
                        </a:rPr>
                        <a:t>auf </a:t>
                      </a:r>
                      <a:r>
                        <a:rPr lang="en-US" sz="2400" dirty="0" err="1" smtClean="0">
                          <a:solidFill>
                            <a:schemeClr val="tx1"/>
                          </a:solidFill>
                        </a:rPr>
                        <a:t>Schienen</a:t>
                      </a:r>
                      <a:endParaRPr lang="uk-UA" sz="2400" dirty="0">
                        <a:solidFill>
                          <a:schemeClr val="tx1"/>
                        </a:solidFill>
                      </a:endParaRPr>
                    </a:p>
                  </a:txBody>
                  <a:tcPr/>
                </a:tc>
              </a:tr>
              <a:tr h="370840">
                <a:tc>
                  <a:txBody>
                    <a:bodyPr/>
                    <a:lstStyle/>
                    <a:p>
                      <a:pPr algn="ctr"/>
                      <a:endParaRPr lang="pl-PL" sz="2400" dirty="0" smtClean="0">
                        <a:solidFill>
                          <a:schemeClr val="tx1"/>
                        </a:solidFill>
                      </a:endParaRPr>
                    </a:p>
                    <a:p>
                      <a:pPr algn="ctr"/>
                      <a:endParaRPr lang="pl-PL" sz="2400" dirty="0" smtClean="0">
                        <a:solidFill>
                          <a:schemeClr val="tx1"/>
                        </a:solidFill>
                      </a:endParaRPr>
                    </a:p>
                    <a:p>
                      <a:pPr algn="ctr"/>
                      <a:endParaRPr lang="pl-PL" sz="2400" dirty="0" smtClean="0">
                        <a:solidFill>
                          <a:schemeClr val="tx1"/>
                        </a:solidFill>
                      </a:endParaRPr>
                    </a:p>
                    <a:p>
                      <a:pPr algn="ctr"/>
                      <a:endParaRPr lang="pl-PL" sz="2400" dirty="0" smtClean="0">
                        <a:solidFill>
                          <a:schemeClr val="tx1"/>
                        </a:solidFill>
                      </a:endParaRPr>
                    </a:p>
                    <a:p>
                      <a:pPr algn="ctr"/>
                      <a:endParaRPr lang="pl-PL" sz="2400" dirty="0" smtClean="0">
                        <a:solidFill>
                          <a:schemeClr val="tx1"/>
                        </a:solidFill>
                      </a:endParaRPr>
                    </a:p>
                    <a:p>
                      <a:pPr algn="ctr"/>
                      <a:endParaRPr lang="pl-PL" sz="2400" dirty="0" smtClean="0">
                        <a:solidFill>
                          <a:schemeClr val="tx1"/>
                        </a:solidFill>
                      </a:endParaRPr>
                    </a:p>
                    <a:p>
                      <a:pPr algn="ctr"/>
                      <a:endParaRPr lang="pl-PL" sz="2400" dirty="0" smtClean="0">
                        <a:solidFill>
                          <a:schemeClr val="tx1"/>
                        </a:solidFill>
                      </a:endParaRPr>
                    </a:p>
                    <a:p>
                      <a:pPr algn="ctr"/>
                      <a:endParaRPr lang="uk-UA" sz="2400" dirty="0">
                        <a:solidFill>
                          <a:schemeClr val="tx1"/>
                        </a:solidFill>
                      </a:endParaRPr>
                    </a:p>
                  </a:txBody>
                  <a:tcPr/>
                </a:tc>
                <a:tc>
                  <a:txBody>
                    <a:bodyPr/>
                    <a:lstStyle/>
                    <a:p>
                      <a:pPr algn="ctr"/>
                      <a:endParaRPr lang="uk-UA" sz="2400">
                        <a:solidFill>
                          <a:schemeClr val="tx1"/>
                        </a:solidFill>
                      </a:endParaRPr>
                    </a:p>
                  </a:txBody>
                  <a:tcPr/>
                </a:tc>
                <a:tc>
                  <a:txBody>
                    <a:bodyPr/>
                    <a:lstStyle/>
                    <a:p>
                      <a:pPr algn="ctr"/>
                      <a:endParaRPr lang="uk-UA" sz="2400">
                        <a:solidFill>
                          <a:schemeClr val="tx1"/>
                        </a:solidFill>
                      </a:endParaRPr>
                    </a:p>
                  </a:txBody>
                  <a:tcPr/>
                </a:tc>
                <a:tc>
                  <a:txBody>
                    <a:bodyPr/>
                    <a:lstStyle/>
                    <a:p>
                      <a:pPr algn="ctr"/>
                      <a:endParaRPr lang="uk-UA" sz="240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6200000">
            <a:off x="-3173422" y="3173422"/>
            <a:ext cx="6858000" cy="511156"/>
          </a:xfrm>
        </p:spPr>
        <p:txBody>
          <a:bodyPr>
            <a:noAutofit/>
          </a:bodyPr>
          <a:lstStyle/>
          <a:p>
            <a:r>
              <a:rPr lang="de-DE" sz="2400" b="1" dirty="0" smtClean="0"/>
              <a:t>Ordnen Sie auch folgende Verkehrsmittel an.</a:t>
            </a:r>
            <a:endParaRPr lang="uk-UA" sz="2400" b="1" dirty="0"/>
          </a:p>
        </p:txBody>
      </p:sp>
      <p:graphicFrame>
        <p:nvGraphicFramePr>
          <p:cNvPr id="4" name="Содержимое 3"/>
          <p:cNvGraphicFramePr>
            <a:graphicFrameLocks/>
          </p:cNvGraphicFramePr>
          <p:nvPr/>
        </p:nvGraphicFramePr>
        <p:xfrm>
          <a:off x="428596" y="214290"/>
          <a:ext cx="6786611" cy="1751356"/>
        </p:xfrm>
        <a:graphic>
          <a:graphicData uri="http://schemas.openxmlformats.org/drawingml/2006/table">
            <a:tbl>
              <a:tblPr firstRow="1" bandRow="1">
                <a:tableStyleId>{5C22544A-7EE6-4342-B048-85BDC9FD1C3A}</a:tableStyleId>
              </a:tblPr>
              <a:tblGrid>
                <a:gridCol w="1413887"/>
                <a:gridCol w="1979418"/>
                <a:gridCol w="1696653"/>
                <a:gridCol w="1696653"/>
              </a:tblGrid>
              <a:tr h="300187">
                <a:tc gridSpan="4">
                  <a:txBody>
                    <a:bodyPr/>
                    <a:lstStyle/>
                    <a:p>
                      <a:pPr algn="ctr"/>
                      <a:r>
                        <a:rPr lang="en-US" sz="1800" dirty="0" err="1" smtClean="0">
                          <a:solidFill>
                            <a:schemeClr val="tx1"/>
                          </a:solidFill>
                        </a:rPr>
                        <a:t>Verkehrsmittel</a:t>
                      </a:r>
                      <a:r>
                        <a:rPr lang="en-US" sz="1800" dirty="0" smtClean="0">
                          <a:solidFill>
                            <a:schemeClr val="tx1"/>
                          </a:solidFill>
                        </a:rPr>
                        <a:t> </a:t>
                      </a:r>
                      <a:endParaRPr lang="uk-UA" sz="1800" dirty="0">
                        <a:solidFill>
                          <a:schemeClr val="tx1"/>
                        </a:solidFill>
                      </a:endParaRPr>
                    </a:p>
                  </a:txBody>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tr>
              <a:tr h="300187">
                <a:tc>
                  <a:txBody>
                    <a:bodyPr/>
                    <a:lstStyle/>
                    <a:p>
                      <a:pPr algn="ctr"/>
                      <a:r>
                        <a:rPr lang="en-US" sz="1800" dirty="0" smtClean="0">
                          <a:solidFill>
                            <a:schemeClr val="tx1"/>
                          </a:solidFill>
                        </a:rPr>
                        <a:t>auf </a:t>
                      </a:r>
                      <a:r>
                        <a:rPr lang="uk-UA" sz="1800" dirty="0" smtClean="0">
                          <a:solidFill>
                            <a:schemeClr val="tx1"/>
                          </a:solidFill>
                        </a:rPr>
                        <a:t> </a:t>
                      </a:r>
                      <a:r>
                        <a:rPr lang="en-US" sz="1800" dirty="0" err="1" smtClean="0">
                          <a:solidFill>
                            <a:schemeClr val="tx1"/>
                          </a:solidFill>
                        </a:rPr>
                        <a:t>der</a:t>
                      </a:r>
                      <a:r>
                        <a:rPr lang="uk-UA" sz="1800" dirty="0" smtClean="0">
                          <a:solidFill>
                            <a:schemeClr val="tx1"/>
                          </a:solidFill>
                        </a:rPr>
                        <a:t> </a:t>
                      </a:r>
                      <a:r>
                        <a:rPr lang="en-US" sz="1800" dirty="0" smtClean="0">
                          <a:solidFill>
                            <a:schemeClr val="tx1"/>
                          </a:solidFill>
                        </a:rPr>
                        <a:t> </a:t>
                      </a:r>
                      <a:r>
                        <a:rPr lang="en-US" sz="1800" dirty="0" err="1" smtClean="0">
                          <a:solidFill>
                            <a:schemeClr val="tx1"/>
                          </a:solidFill>
                        </a:rPr>
                        <a:t>Straße</a:t>
                      </a:r>
                      <a:endParaRPr lang="pl-PL" sz="1800" dirty="0" smtClean="0">
                        <a:solidFill>
                          <a:schemeClr val="tx1"/>
                        </a:solidFill>
                      </a:endParaRPr>
                    </a:p>
                    <a:p>
                      <a:pPr algn="ctr"/>
                      <a:r>
                        <a:rPr lang="uk-UA" sz="1800" dirty="0" smtClean="0">
                          <a:solidFill>
                            <a:schemeClr val="tx1"/>
                          </a:solidFill>
                        </a:rPr>
                        <a:t>вулиця</a:t>
                      </a:r>
                      <a:endParaRPr lang="uk-UA" sz="1800" dirty="0">
                        <a:solidFill>
                          <a:schemeClr val="tx1"/>
                        </a:solidFill>
                      </a:endParaRPr>
                    </a:p>
                  </a:txBody>
                  <a:tcPr/>
                </a:tc>
                <a:tc>
                  <a:txBody>
                    <a:bodyPr/>
                    <a:lstStyle/>
                    <a:p>
                      <a:pPr algn="ctr"/>
                      <a:r>
                        <a:rPr lang="en-US" sz="1800" dirty="0" err="1" smtClean="0">
                          <a:solidFill>
                            <a:schemeClr val="tx1"/>
                          </a:solidFill>
                        </a:rPr>
                        <a:t>zu</a:t>
                      </a:r>
                      <a:r>
                        <a:rPr lang="en-US" sz="1800" dirty="0" smtClean="0">
                          <a:solidFill>
                            <a:schemeClr val="tx1"/>
                          </a:solidFill>
                        </a:rPr>
                        <a:t>/auf </a:t>
                      </a:r>
                      <a:r>
                        <a:rPr lang="en-US" sz="1800" dirty="0" err="1" smtClean="0">
                          <a:solidFill>
                            <a:schemeClr val="tx1"/>
                          </a:solidFill>
                        </a:rPr>
                        <a:t>dem</a:t>
                      </a:r>
                      <a:r>
                        <a:rPr lang="uk-UA" sz="1800" dirty="0" smtClean="0">
                          <a:solidFill>
                            <a:schemeClr val="tx1"/>
                          </a:solidFill>
                        </a:rPr>
                        <a:t> </a:t>
                      </a:r>
                      <a:r>
                        <a:rPr lang="en-US" sz="1800" dirty="0" smtClean="0">
                          <a:solidFill>
                            <a:schemeClr val="tx1"/>
                          </a:solidFill>
                        </a:rPr>
                        <a:t> </a:t>
                      </a:r>
                      <a:r>
                        <a:rPr lang="en-US" sz="1800" dirty="0" err="1" smtClean="0">
                          <a:solidFill>
                            <a:schemeClr val="tx1"/>
                          </a:solidFill>
                        </a:rPr>
                        <a:t>Wasser</a:t>
                      </a:r>
                      <a:endParaRPr lang="uk-UA" sz="1800" dirty="0" smtClean="0">
                        <a:solidFill>
                          <a:schemeClr val="tx1"/>
                        </a:solidFill>
                      </a:endParaRPr>
                    </a:p>
                    <a:p>
                      <a:pPr algn="ctr"/>
                      <a:r>
                        <a:rPr lang="uk-UA" sz="1800" dirty="0" smtClean="0">
                          <a:solidFill>
                            <a:schemeClr val="tx1"/>
                          </a:solidFill>
                        </a:rPr>
                        <a:t>вода</a:t>
                      </a:r>
                      <a:endParaRPr lang="uk-UA" sz="1800" dirty="0">
                        <a:solidFill>
                          <a:schemeClr val="tx1"/>
                        </a:solidFill>
                      </a:endParaRPr>
                    </a:p>
                  </a:txBody>
                  <a:tcPr/>
                </a:tc>
                <a:tc>
                  <a:txBody>
                    <a:bodyPr/>
                    <a:lstStyle/>
                    <a:p>
                      <a:pPr algn="ctr"/>
                      <a:r>
                        <a:rPr lang="en-US" sz="1800" dirty="0" smtClean="0">
                          <a:solidFill>
                            <a:schemeClr val="tx1"/>
                          </a:solidFill>
                        </a:rPr>
                        <a:t>in </a:t>
                      </a:r>
                      <a:r>
                        <a:rPr lang="en-US" sz="1800" dirty="0" err="1" smtClean="0">
                          <a:solidFill>
                            <a:schemeClr val="tx1"/>
                          </a:solidFill>
                        </a:rPr>
                        <a:t>der</a:t>
                      </a:r>
                      <a:r>
                        <a:rPr lang="en-US" sz="1800" dirty="0" smtClean="0">
                          <a:solidFill>
                            <a:schemeClr val="tx1"/>
                          </a:solidFill>
                        </a:rPr>
                        <a:t> </a:t>
                      </a:r>
                      <a:r>
                        <a:rPr lang="uk-UA" sz="1800" dirty="0" smtClean="0">
                          <a:solidFill>
                            <a:schemeClr val="tx1"/>
                          </a:solidFill>
                        </a:rPr>
                        <a:t> </a:t>
                      </a:r>
                      <a:r>
                        <a:rPr lang="en-US" sz="1800" dirty="0" err="1" smtClean="0">
                          <a:solidFill>
                            <a:schemeClr val="tx1"/>
                          </a:solidFill>
                        </a:rPr>
                        <a:t>Luft</a:t>
                      </a:r>
                      <a:endParaRPr lang="uk-UA" sz="1800" dirty="0" smtClean="0">
                        <a:solidFill>
                          <a:schemeClr val="tx1"/>
                        </a:solidFill>
                      </a:endParaRPr>
                    </a:p>
                    <a:p>
                      <a:pPr algn="ctr"/>
                      <a:r>
                        <a:rPr lang="uk-UA" sz="1800" dirty="0" smtClean="0">
                          <a:solidFill>
                            <a:schemeClr val="tx1"/>
                          </a:solidFill>
                        </a:rPr>
                        <a:t>повітря</a:t>
                      </a:r>
                      <a:endParaRPr lang="uk-UA" sz="1800" dirty="0">
                        <a:solidFill>
                          <a:schemeClr val="tx1"/>
                        </a:solidFill>
                      </a:endParaRPr>
                    </a:p>
                  </a:txBody>
                  <a:tcPr/>
                </a:tc>
                <a:tc>
                  <a:txBody>
                    <a:bodyPr/>
                    <a:lstStyle/>
                    <a:p>
                      <a:pPr algn="ctr"/>
                      <a:r>
                        <a:rPr lang="pl-PL" sz="1800" dirty="0" smtClean="0">
                          <a:solidFill>
                            <a:schemeClr val="tx1"/>
                          </a:solidFill>
                        </a:rPr>
                        <a:t>a</a:t>
                      </a:r>
                      <a:r>
                        <a:rPr lang="en-US" sz="1800" dirty="0" err="1" smtClean="0">
                          <a:solidFill>
                            <a:schemeClr val="tx1"/>
                          </a:solidFill>
                        </a:rPr>
                        <a:t>uf</a:t>
                      </a:r>
                      <a:r>
                        <a:rPr lang="uk-UA" sz="1800" dirty="0" smtClean="0">
                          <a:solidFill>
                            <a:schemeClr val="tx1"/>
                          </a:solidFill>
                        </a:rPr>
                        <a:t> </a:t>
                      </a:r>
                      <a:r>
                        <a:rPr lang="en-US" sz="1800" dirty="0" smtClean="0">
                          <a:solidFill>
                            <a:schemeClr val="tx1"/>
                          </a:solidFill>
                        </a:rPr>
                        <a:t> </a:t>
                      </a:r>
                      <a:r>
                        <a:rPr lang="en-US" sz="1800" dirty="0" err="1" smtClean="0">
                          <a:solidFill>
                            <a:schemeClr val="tx1"/>
                          </a:solidFill>
                        </a:rPr>
                        <a:t>Schienen</a:t>
                      </a:r>
                      <a:endParaRPr lang="uk-UA" sz="1800" dirty="0" smtClean="0">
                        <a:solidFill>
                          <a:schemeClr val="tx1"/>
                        </a:solidFill>
                      </a:endParaRPr>
                    </a:p>
                    <a:p>
                      <a:pPr algn="ctr"/>
                      <a:r>
                        <a:rPr lang="uk-UA" sz="1800" dirty="0" smtClean="0">
                          <a:solidFill>
                            <a:schemeClr val="tx1"/>
                          </a:solidFill>
                        </a:rPr>
                        <a:t>колія</a:t>
                      </a:r>
                      <a:endParaRPr lang="uk-UA" sz="1800" dirty="0">
                        <a:solidFill>
                          <a:schemeClr val="tx1"/>
                        </a:solidFill>
                      </a:endParaRPr>
                    </a:p>
                  </a:txBody>
                  <a:tcPr/>
                </a:tc>
              </a:tr>
              <a:tr h="471196">
                <a:tc>
                  <a:txBody>
                    <a:bodyPr/>
                    <a:lstStyle/>
                    <a:p>
                      <a:pPr algn="ctr"/>
                      <a:endParaRPr lang="pl-PL" sz="1800" dirty="0" smtClean="0">
                        <a:solidFill>
                          <a:schemeClr val="tx1"/>
                        </a:solidFill>
                      </a:endParaRPr>
                    </a:p>
                  </a:txBody>
                  <a:tcPr/>
                </a:tc>
                <a:tc>
                  <a:txBody>
                    <a:bodyPr/>
                    <a:lstStyle/>
                    <a:p>
                      <a:pPr algn="ctr"/>
                      <a:endParaRPr lang="uk-UA" sz="1800" dirty="0">
                        <a:solidFill>
                          <a:schemeClr val="tx1"/>
                        </a:solidFill>
                      </a:endParaRPr>
                    </a:p>
                  </a:txBody>
                  <a:tcPr/>
                </a:tc>
                <a:tc>
                  <a:txBody>
                    <a:bodyPr/>
                    <a:lstStyle/>
                    <a:p>
                      <a:pPr algn="ctr"/>
                      <a:endParaRPr lang="uk-UA" sz="1800" dirty="0">
                        <a:solidFill>
                          <a:schemeClr val="tx1"/>
                        </a:solidFill>
                      </a:endParaRPr>
                    </a:p>
                  </a:txBody>
                  <a:tcPr/>
                </a:tc>
                <a:tc>
                  <a:txBody>
                    <a:bodyPr/>
                    <a:lstStyle/>
                    <a:p>
                      <a:pPr algn="ctr"/>
                      <a:endParaRPr lang="uk-UA" sz="1800" dirty="0">
                        <a:solidFill>
                          <a:schemeClr val="tx1"/>
                        </a:solidFill>
                      </a:endParaRPr>
                    </a:p>
                  </a:txBody>
                  <a:tcPr/>
                </a:tc>
              </a:tr>
            </a:tbl>
          </a:graphicData>
        </a:graphic>
      </p:graphicFrame>
      <p:graphicFrame>
        <p:nvGraphicFramePr>
          <p:cNvPr id="6" name="Таблица 5"/>
          <p:cNvGraphicFramePr>
            <a:graphicFrameLocks noGrp="1"/>
          </p:cNvGraphicFramePr>
          <p:nvPr/>
        </p:nvGraphicFramePr>
        <p:xfrm>
          <a:off x="500034" y="2071678"/>
          <a:ext cx="7000924" cy="4875864"/>
        </p:xfrm>
        <a:graphic>
          <a:graphicData uri="http://schemas.openxmlformats.org/drawingml/2006/table">
            <a:tbl>
              <a:tblPr firstRow="1" bandRow="1">
                <a:tableStyleId>{0E3FDE45-AF77-4B5C-9715-49D594BDF05E}</a:tableStyleId>
              </a:tblPr>
              <a:tblGrid>
                <a:gridCol w="3153582"/>
                <a:gridCol w="3847342"/>
              </a:tblGrid>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das </a:t>
                      </a:r>
                      <a:r>
                        <a:rPr lang="en-US" sz="2000" b="0" dirty="0" err="1" smtClean="0"/>
                        <a:t>Raumschiff</a:t>
                      </a:r>
                      <a:r>
                        <a:rPr lang="en-US" sz="2000" b="0" dirty="0" smtClean="0"/>
                        <a:t> – </a:t>
                      </a:r>
                      <a:r>
                        <a:rPr lang="uk-UA" sz="2000" b="0" dirty="0" smtClean="0"/>
                        <a:t>космічний корабель</a:t>
                      </a:r>
                      <a:endParaRPr lang="uk-UA" sz="2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die U-</a:t>
                      </a:r>
                      <a:r>
                        <a:rPr lang="en-US" sz="2000" b="0" dirty="0" err="1" smtClean="0"/>
                        <a:t>Bahn</a:t>
                      </a:r>
                      <a:r>
                        <a:rPr lang="en-US" sz="2000" b="0" dirty="0" smtClean="0"/>
                        <a:t> – </a:t>
                      </a:r>
                      <a:r>
                        <a:rPr lang="uk-UA" sz="2000" b="0" dirty="0" smtClean="0"/>
                        <a:t>метро</a:t>
                      </a:r>
                      <a:endParaRPr lang="uk-UA" sz="2000" b="0" dirty="0"/>
                    </a:p>
                  </a:txBody>
                  <a:tcPr/>
                </a:tc>
              </a:tr>
              <a:tr h="517926">
                <a:tc>
                  <a:txBody>
                    <a:bodyPr/>
                    <a:lstStyle/>
                    <a:p>
                      <a:r>
                        <a:rPr lang="en-US" sz="2000" dirty="0" err="1" smtClean="0"/>
                        <a:t>der</a:t>
                      </a:r>
                      <a:r>
                        <a:rPr lang="en-US" sz="2000" dirty="0" smtClean="0"/>
                        <a:t> </a:t>
                      </a:r>
                      <a:r>
                        <a:rPr lang="en-US" sz="2000" dirty="0" err="1" smtClean="0"/>
                        <a:t>Reisebus</a:t>
                      </a:r>
                      <a:r>
                        <a:rPr lang="en-US" sz="2000" dirty="0" smtClean="0"/>
                        <a:t> –</a:t>
                      </a:r>
                      <a:r>
                        <a:rPr lang="uk-UA" sz="2000" dirty="0" smtClean="0"/>
                        <a:t>туристичний автобус</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Kanu</a:t>
                      </a:r>
                      <a:r>
                        <a:rPr lang="en-US" sz="2000" dirty="0" smtClean="0"/>
                        <a:t> –</a:t>
                      </a:r>
                      <a:r>
                        <a:rPr lang="uk-UA" sz="2000" dirty="0" smtClean="0"/>
                        <a:t>каное</a:t>
                      </a:r>
                      <a:endParaRPr lang="uk-UA" sz="2000" dirty="0"/>
                    </a:p>
                  </a:txBody>
                  <a:tcPr/>
                </a:tc>
              </a:tr>
              <a:tr h="517926">
                <a:tc>
                  <a:txBody>
                    <a:bodyPr/>
                    <a:lstStyle/>
                    <a:p>
                      <a:r>
                        <a:rPr lang="en-US" sz="2000" dirty="0" smtClean="0"/>
                        <a:t>das </a:t>
                      </a:r>
                      <a:r>
                        <a:rPr lang="en-US" sz="2000" dirty="0" err="1" smtClean="0"/>
                        <a:t>Motorrad</a:t>
                      </a:r>
                      <a:r>
                        <a:rPr lang="en-US" sz="2000" dirty="0" smtClean="0"/>
                        <a:t> –</a:t>
                      </a:r>
                      <a:r>
                        <a:rPr lang="uk-UA" sz="2000" dirty="0" smtClean="0"/>
                        <a:t>мотоцикл</a:t>
                      </a:r>
                    </a:p>
                  </a:txBody>
                  <a:tcPr/>
                </a:tc>
                <a:tc>
                  <a:txBody>
                    <a:bodyPr/>
                    <a:lstStyle/>
                    <a:p>
                      <a:r>
                        <a:rPr lang="en-US" sz="2000" dirty="0" smtClean="0"/>
                        <a:t>das </a:t>
                      </a:r>
                      <a:r>
                        <a:rPr lang="en-US" sz="2000" dirty="0" err="1" smtClean="0"/>
                        <a:t>Motorboot</a:t>
                      </a:r>
                      <a:r>
                        <a:rPr lang="en-US" sz="2000" dirty="0" smtClean="0"/>
                        <a:t> – </a:t>
                      </a:r>
                      <a:r>
                        <a:rPr lang="uk-UA" sz="2000" dirty="0" smtClean="0"/>
                        <a:t>моторний човен</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Luxusliner</a:t>
                      </a:r>
                      <a:r>
                        <a:rPr lang="en-US" sz="2000" dirty="0" smtClean="0"/>
                        <a:t> - </a:t>
                      </a:r>
                      <a:r>
                        <a:rPr lang="uk-UA" sz="2000"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Limousine – </a:t>
                      </a:r>
                      <a:r>
                        <a:rPr lang="uk-UA" sz="2000" dirty="0" smtClean="0"/>
                        <a:t> лімузин</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Wohnwagen</a:t>
                      </a:r>
                      <a:r>
                        <a:rPr lang="en-US" sz="2000" dirty="0" smtClean="0"/>
                        <a:t> –</a:t>
                      </a:r>
                      <a:r>
                        <a:rPr lang="uk-UA" sz="2000" dirty="0" smtClean="0"/>
                        <a:t> житловий вагончик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Rollschuhe</a:t>
                      </a:r>
                      <a:r>
                        <a:rPr lang="en-US" sz="2000" dirty="0" smtClean="0"/>
                        <a:t> – </a:t>
                      </a:r>
                      <a:r>
                        <a:rPr lang="uk-UA" sz="2000" dirty="0" smtClean="0"/>
                        <a:t>роликові  ковзани</a:t>
                      </a:r>
                      <a:endParaRPr lang="uk-UA" sz="2000" dirty="0"/>
                    </a:p>
                  </a:txBody>
                  <a:tcPr/>
                </a:tc>
              </a:tr>
              <a:tr h="517926">
                <a:tc>
                  <a:txBody>
                    <a:bodyPr/>
                    <a:lstStyle/>
                    <a:p>
                      <a:r>
                        <a:rPr lang="en-US" sz="2000" dirty="0" smtClean="0"/>
                        <a:t>die </a:t>
                      </a:r>
                      <a:r>
                        <a:rPr lang="en-US" sz="2000" dirty="0" err="1" smtClean="0"/>
                        <a:t>Eisenbahn</a:t>
                      </a:r>
                      <a:r>
                        <a:rPr lang="en-US" sz="2000" dirty="0" smtClean="0"/>
                        <a:t> –</a:t>
                      </a:r>
                      <a:r>
                        <a:rPr lang="uk-UA" sz="2000" dirty="0" smtClean="0"/>
                        <a:t> залізниця</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Schlittschuhe</a:t>
                      </a:r>
                      <a:r>
                        <a:rPr lang="en-US" sz="2000" dirty="0" smtClean="0"/>
                        <a:t> – </a:t>
                      </a:r>
                      <a:r>
                        <a:rPr lang="uk-UA" sz="2000" dirty="0" smtClean="0"/>
                        <a:t>лижі</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Straßenbahn</a:t>
                      </a:r>
                      <a:r>
                        <a:rPr lang="en-US" sz="2000" dirty="0" smtClean="0"/>
                        <a:t> – </a:t>
                      </a:r>
                      <a:r>
                        <a:rPr lang="uk-UA" sz="2000" dirty="0" smtClean="0"/>
                        <a:t>трамвай</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Kutsche</a:t>
                      </a:r>
                      <a:r>
                        <a:rPr lang="en-US" sz="2000" dirty="0" smtClean="0"/>
                        <a:t> – </a:t>
                      </a:r>
                      <a:r>
                        <a:rPr lang="uk-UA" sz="2000" dirty="0" smtClean="0"/>
                        <a:t>карета</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Hauspferd</a:t>
                      </a:r>
                      <a:r>
                        <a:rPr lang="en-US" sz="2000" dirty="0" smtClean="0"/>
                        <a:t> – </a:t>
                      </a:r>
                      <a:r>
                        <a:rPr lang="uk-UA" sz="2000" dirty="0" smtClean="0"/>
                        <a:t>домашній кінь</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Hausesel</a:t>
                      </a:r>
                      <a:r>
                        <a:rPr lang="en-US" sz="2000" dirty="0" smtClean="0"/>
                        <a:t> – </a:t>
                      </a:r>
                      <a:r>
                        <a:rPr lang="uk-UA" sz="2000" dirty="0" smtClean="0"/>
                        <a:t>домашній віслюк</a:t>
                      </a:r>
                    </a:p>
                  </a:txBody>
                  <a:tcPr/>
                </a:tc>
              </a:tr>
            </a:tbl>
          </a:graphicData>
        </a:graphic>
      </p:graphicFrame>
      <p:pic>
        <p:nvPicPr>
          <p:cNvPr id="13314" name="Picture 2" descr="Luxusliner: 9783892256199: Amazon.com: Books"/>
          <p:cNvPicPr>
            <a:picLocks noChangeAspect="1" noChangeArrowheads="1"/>
          </p:cNvPicPr>
          <p:nvPr/>
        </p:nvPicPr>
        <p:blipFill>
          <a:blip r:embed="rId2"/>
          <a:srcRect/>
          <a:stretch>
            <a:fillRect/>
          </a:stretch>
        </p:blipFill>
        <p:spPr bwMode="auto">
          <a:xfrm>
            <a:off x="7358082" y="0"/>
            <a:ext cx="1785918" cy="2579916"/>
          </a:xfrm>
          <a:prstGeom prst="rect">
            <a:avLst/>
          </a:prstGeom>
          <a:noFill/>
        </p:spPr>
      </p:pic>
      <p:pic>
        <p:nvPicPr>
          <p:cNvPr id="13316" name="Picture 4" descr="Kreuzfahrtschiff: Royal Caribbean lässt Rekord-Luxusliner vom Stapel - WELT"/>
          <p:cNvPicPr>
            <a:picLocks noChangeAspect="1" noChangeArrowheads="1"/>
          </p:cNvPicPr>
          <p:nvPr/>
        </p:nvPicPr>
        <p:blipFill>
          <a:blip r:embed="rId3" cstate="print"/>
          <a:srcRect/>
          <a:stretch>
            <a:fillRect/>
          </a:stretch>
        </p:blipFill>
        <p:spPr bwMode="auto">
          <a:xfrm>
            <a:off x="7358082" y="2571744"/>
            <a:ext cx="1785918" cy="2351842"/>
          </a:xfrm>
          <a:prstGeom prst="rect">
            <a:avLst/>
          </a:prstGeom>
          <a:noFill/>
        </p:spPr>
      </p:pic>
      <p:pic>
        <p:nvPicPr>
          <p:cNvPr id="13318" name="Picture 6" descr="Groß, größer, Kreuzfahrtschiff: Das sind die größten Luxusliner der Welt –  OZ - Ostsee-Zeitung"/>
          <p:cNvPicPr>
            <a:picLocks noChangeAspect="1" noChangeArrowheads="1"/>
          </p:cNvPicPr>
          <p:nvPr/>
        </p:nvPicPr>
        <p:blipFill>
          <a:blip r:embed="rId4"/>
          <a:srcRect/>
          <a:stretch>
            <a:fillRect/>
          </a:stretch>
        </p:blipFill>
        <p:spPr bwMode="auto">
          <a:xfrm>
            <a:off x="7321714" y="4857760"/>
            <a:ext cx="1822286" cy="20002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p:cNvGraphicFramePr>
          <p:nvPr/>
        </p:nvGraphicFramePr>
        <p:xfrm>
          <a:off x="571472" y="285728"/>
          <a:ext cx="8229600" cy="1305644"/>
        </p:xfrm>
        <a:graphic>
          <a:graphicData uri="http://schemas.openxmlformats.org/drawingml/2006/table">
            <a:tbl>
              <a:tblPr firstRow="1" bandRow="1">
                <a:tableStyleId>{5C22544A-7EE6-4342-B048-85BDC9FD1C3A}</a:tableStyleId>
              </a:tblPr>
              <a:tblGrid>
                <a:gridCol w="2057400"/>
                <a:gridCol w="2057400"/>
                <a:gridCol w="2057400"/>
                <a:gridCol w="2057400"/>
              </a:tblGrid>
              <a:tr h="248723">
                <a:tc gridSpan="4">
                  <a:txBody>
                    <a:bodyPr/>
                    <a:lstStyle/>
                    <a:p>
                      <a:pPr algn="ctr"/>
                      <a:r>
                        <a:rPr lang="en-US" sz="1800" dirty="0" err="1" smtClean="0">
                          <a:solidFill>
                            <a:schemeClr val="tx1"/>
                          </a:solidFill>
                        </a:rPr>
                        <a:t>Verkehrsmittel</a:t>
                      </a:r>
                      <a:r>
                        <a:rPr lang="en-US" sz="1800" dirty="0" smtClean="0">
                          <a:solidFill>
                            <a:schemeClr val="tx1"/>
                          </a:solidFill>
                        </a:rPr>
                        <a:t> </a:t>
                      </a:r>
                      <a:endParaRPr lang="uk-UA" sz="1800" dirty="0">
                        <a:solidFill>
                          <a:schemeClr val="tx1"/>
                        </a:solidFill>
                      </a:endParaRPr>
                    </a:p>
                  </a:txBody>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tr>
              <a:tr h="248723">
                <a:tc>
                  <a:txBody>
                    <a:bodyPr/>
                    <a:lstStyle/>
                    <a:p>
                      <a:pPr algn="ctr"/>
                      <a:r>
                        <a:rPr lang="en-US" sz="1800" dirty="0" smtClean="0">
                          <a:solidFill>
                            <a:schemeClr val="tx1"/>
                          </a:solidFill>
                        </a:rPr>
                        <a:t>auf </a:t>
                      </a:r>
                      <a:r>
                        <a:rPr lang="en-US" sz="1800" dirty="0" err="1" smtClean="0">
                          <a:solidFill>
                            <a:schemeClr val="tx1"/>
                          </a:solidFill>
                        </a:rPr>
                        <a:t>der</a:t>
                      </a:r>
                      <a:r>
                        <a:rPr lang="en-US" sz="1800" dirty="0" smtClean="0">
                          <a:solidFill>
                            <a:schemeClr val="tx1"/>
                          </a:solidFill>
                        </a:rPr>
                        <a:t> </a:t>
                      </a:r>
                      <a:r>
                        <a:rPr lang="en-US" sz="1800" dirty="0" err="1" smtClean="0">
                          <a:solidFill>
                            <a:schemeClr val="tx1"/>
                          </a:solidFill>
                        </a:rPr>
                        <a:t>Straße</a:t>
                      </a:r>
                      <a:endParaRPr lang="uk-UA" sz="1800" dirty="0">
                        <a:solidFill>
                          <a:schemeClr val="tx1"/>
                        </a:solidFill>
                      </a:endParaRPr>
                    </a:p>
                  </a:txBody>
                  <a:tcPr/>
                </a:tc>
                <a:tc>
                  <a:txBody>
                    <a:bodyPr/>
                    <a:lstStyle/>
                    <a:p>
                      <a:pPr algn="ctr"/>
                      <a:r>
                        <a:rPr lang="en-US" sz="1800" dirty="0" err="1" smtClean="0">
                          <a:solidFill>
                            <a:schemeClr val="tx1"/>
                          </a:solidFill>
                        </a:rPr>
                        <a:t>zu</a:t>
                      </a:r>
                      <a:r>
                        <a:rPr lang="en-US" sz="1800" dirty="0" smtClean="0">
                          <a:solidFill>
                            <a:schemeClr val="tx1"/>
                          </a:solidFill>
                        </a:rPr>
                        <a:t>/auf </a:t>
                      </a:r>
                      <a:r>
                        <a:rPr lang="en-US" sz="1800" dirty="0" err="1" smtClean="0">
                          <a:solidFill>
                            <a:schemeClr val="tx1"/>
                          </a:solidFill>
                        </a:rPr>
                        <a:t>dem</a:t>
                      </a:r>
                      <a:r>
                        <a:rPr lang="en-US" sz="1800" dirty="0" smtClean="0">
                          <a:solidFill>
                            <a:schemeClr val="tx1"/>
                          </a:solidFill>
                        </a:rPr>
                        <a:t> </a:t>
                      </a:r>
                      <a:r>
                        <a:rPr lang="en-US" sz="1800" dirty="0" err="1" smtClean="0">
                          <a:solidFill>
                            <a:schemeClr val="tx1"/>
                          </a:solidFill>
                        </a:rPr>
                        <a:t>Wasser</a:t>
                      </a:r>
                      <a:endParaRPr lang="uk-UA" sz="1800" dirty="0">
                        <a:solidFill>
                          <a:schemeClr val="tx1"/>
                        </a:solidFill>
                      </a:endParaRPr>
                    </a:p>
                  </a:txBody>
                  <a:tcPr/>
                </a:tc>
                <a:tc>
                  <a:txBody>
                    <a:bodyPr/>
                    <a:lstStyle/>
                    <a:p>
                      <a:pPr algn="ctr"/>
                      <a:r>
                        <a:rPr lang="en-US" sz="1800" dirty="0" smtClean="0">
                          <a:solidFill>
                            <a:schemeClr val="tx1"/>
                          </a:solidFill>
                        </a:rPr>
                        <a:t>in </a:t>
                      </a:r>
                      <a:r>
                        <a:rPr lang="en-US" sz="1800" dirty="0" err="1" smtClean="0">
                          <a:solidFill>
                            <a:schemeClr val="tx1"/>
                          </a:solidFill>
                        </a:rPr>
                        <a:t>der</a:t>
                      </a:r>
                      <a:r>
                        <a:rPr lang="en-US" sz="1800" dirty="0" smtClean="0">
                          <a:solidFill>
                            <a:schemeClr val="tx1"/>
                          </a:solidFill>
                        </a:rPr>
                        <a:t> </a:t>
                      </a:r>
                      <a:r>
                        <a:rPr lang="en-US" sz="1800" dirty="0" err="1" smtClean="0">
                          <a:solidFill>
                            <a:schemeClr val="tx1"/>
                          </a:solidFill>
                        </a:rPr>
                        <a:t>Luft</a:t>
                      </a:r>
                      <a:endParaRPr lang="uk-UA" sz="1800" dirty="0">
                        <a:solidFill>
                          <a:schemeClr val="tx1"/>
                        </a:solidFill>
                      </a:endParaRPr>
                    </a:p>
                  </a:txBody>
                  <a:tcPr/>
                </a:tc>
                <a:tc>
                  <a:txBody>
                    <a:bodyPr/>
                    <a:lstStyle/>
                    <a:p>
                      <a:pPr algn="ctr"/>
                      <a:r>
                        <a:rPr lang="en-US" sz="1800" dirty="0" smtClean="0">
                          <a:solidFill>
                            <a:schemeClr val="tx1"/>
                          </a:solidFill>
                        </a:rPr>
                        <a:t>auf </a:t>
                      </a:r>
                      <a:r>
                        <a:rPr lang="en-US" sz="1800" dirty="0" err="1" smtClean="0">
                          <a:solidFill>
                            <a:schemeClr val="tx1"/>
                          </a:solidFill>
                        </a:rPr>
                        <a:t>Schienen</a:t>
                      </a:r>
                      <a:endParaRPr lang="uk-UA" sz="1800" dirty="0">
                        <a:solidFill>
                          <a:schemeClr val="tx1"/>
                        </a:solidFill>
                      </a:endParaRPr>
                    </a:p>
                  </a:txBody>
                  <a:tcPr/>
                </a:tc>
              </a:tr>
              <a:tr h="574124">
                <a:tc>
                  <a:txBody>
                    <a:bodyPr/>
                    <a:lstStyle/>
                    <a:p>
                      <a:pPr algn="ctr"/>
                      <a:endParaRPr lang="pl-PL" sz="1800" dirty="0" smtClean="0">
                        <a:solidFill>
                          <a:schemeClr val="tx1"/>
                        </a:solidFill>
                      </a:endParaRPr>
                    </a:p>
                  </a:txBody>
                  <a:tcPr/>
                </a:tc>
                <a:tc>
                  <a:txBody>
                    <a:bodyPr/>
                    <a:lstStyle/>
                    <a:p>
                      <a:pPr algn="ctr"/>
                      <a:endParaRPr lang="uk-UA" sz="1800" dirty="0">
                        <a:solidFill>
                          <a:schemeClr val="tx1"/>
                        </a:solidFill>
                      </a:endParaRPr>
                    </a:p>
                  </a:txBody>
                  <a:tcPr/>
                </a:tc>
                <a:tc>
                  <a:txBody>
                    <a:bodyPr/>
                    <a:lstStyle/>
                    <a:p>
                      <a:pPr algn="ctr"/>
                      <a:endParaRPr lang="uk-UA" sz="1800">
                        <a:solidFill>
                          <a:schemeClr val="tx1"/>
                        </a:solidFill>
                      </a:endParaRPr>
                    </a:p>
                  </a:txBody>
                  <a:tcPr/>
                </a:tc>
                <a:tc>
                  <a:txBody>
                    <a:bodyPr/>
                    <a:lstStyle/>
                    <a:p>
                      <a:pPr algn="ctr"/>
                      <a:endParaRPr lang="uk-UA" sz="1800" dirty="0">
                        <a:solidFill>
                          <a:schemeClr val="tx1"/>
                        </a:solidFill>
                      </a:endParaRPr>
                    </a:p>
                  </a:txBody>
                  <a:tcPr/>
                </a:tc>
              </a:tr>
            </a:tbl>
          </a:graphicData>
        </a:graphic>
      </p:graphicFrame>
      <p:graphicFrame>
        <p:nvGraphicFramePr>
          <p:cNvPr id="7" name="Таблица 6"/>
          <p:cNvGraphicFramePr>
            <a:graphicFrameLocks noGrp="1"/>
          </p:cNvGraphicFramePr>
          <p:nvPr/>
        </p:nvGraphicFramePr>
        <p:xfrm>
          <a:off x="642910" y="2071678"/>
          <a:ext cx="6096000" cy="3901440"/>
        </p:xfrm>
        <a:graphic>
          <a:graphicData uri="http://schemas.openxmlformats.org/drawingml/2006/table">
            <a:tbl>
              <a:tblPr firstRow="1" bandRow="1">
                <a:tableStyleId>{3B4B98B0-60AC-42C2-AFA5-B58CD77FA1E5}</a:tableStyleId>
              </a:tblPr>
              <a:tblGrid>
                <a:gridCol w="2857520"/>
                <a:gridCol w="323848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das Snowboard – </a:t>
                      </a:r>
                      <a:endParaRPr lang="uk-UA" sz="2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uk-UA" sz="2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t>der</a:t>
                      </a:r>
                      <a:r>
                        <a:rPr lang="en-US" sz="2000" b="0" dirty="0" smtClean="0"/>
                        <a:t> </a:t>
                      </a:r>
                      <a:r>
                        <a:rPr lang="en-US" sz="2000" b="0" dirty="0" err="1" smtClean="0"/>
                        <a:t>Fallschirm</a:t>
                      </a:r>
                      <a:r>
                        <a:rPr lang="en-US" sz="2000" b="0" dirty="0" smtClean="0"/>
                        <a:t> – </a:t>
                      </a:r>
                      <a:endParaRPr lang="uk-UA" sz="20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Personenkraftwagen</a:t>
                      </a:r>
                      <a:r>
                        <a:rPr lang="en-US" sz="2000" dirty="0" smtClean="0"/>
                        <a:t> – </a:t>
                      </a:r>
                      <a:r>
                        <a:rPr lang="uk-UA" sz="2000" dirty="0" smtClean="0"/>
                        <a:t>особисте авто</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Yacht – </a:t>
                      </a:r>
                      <a:r>
                        <a:rPr lang="uk-UA" sz="2000" dirty="0" smtClean="0"/>
                        <a:t>яхта</a:t>
                      </a:r>
                      <a:endParaRPr lang="uk-UA"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Lastkraftwagen</a:t>
                      </a:r>
                      <a:r>
                        <a:rPr lang="en-US" sz="2000" dirty="0" smtClean="0"/>
                        <a:t> – </a:t>
                      </a:r>
                      <a:r>
                        <a:rPr lang="uk-UA" sz="2000" dirty="0" smtClean="0"/>
                        <a:t>вантажне авто</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Kajak</a:t>
                      </a:r>
                      <a:r>
                        <a:rPr lang="en-US" sz="2000" dirty="0" smtClean="0"/>
                        <a:t> –</a:t>
                      </a:r>
                      <a:r>
                        <a:rPr lang="uk-UA" sz="2000" dirty="0" smtClean="0"/>
                        <a:t>каяк</a:t>
                      </a:r>
                    </a:p>
                    <a:p>
                      <a:endParaRPr lang="uk-UA"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Gondel</a:t>
                      </a:r>
                      <a:r>
                        <a:rPr lang="en-US" sz="2000" dirty="0" smtClean="0"/>
                        <a:t> – </a:t>
                      </a:r>
                      <a:r>
                        <a:rPr lang="uk-UA" sz="2000" dirty="0" smtClean="0"/>
                        <a:t>гондола</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Hydrobike</a:t>
                      </a:r>
                      <a:r>
                        <a:rPr lang="en-US" sz="2000" dirty="0" smtClean="0"/>
                        <a:t> – </a:t>
                      </a:r>
                      <a:r>
                        <a:rPr lang="uk-UA" sz="2000" dirty="0" err="1" smtClean="0"/>
                        <a:t>гідробайк</a:t>
                      </a:r>
                      <a:endParaRPr lang="uk-UA"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Ruderboot</a:t>
                      </a:r>
                      <a:r>
                        <a:rPr lang="en-US" sz="2000" dirty="0" smtClean="0"/>
                        <a:t> – </a:t>
                      </a:r>
                      <a:r>
                        <a:rPr lang="uk-UA" sz="2000" dirty="0" smtClean="0"/>
                        <a:t>човен з веслами</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Surfbrett</a:t>
                      </a:r>
                      <a:r>
                        <a:rPr lang="en-US" sz="2000" dirty="0" smtClean="0"/>
                        <a:t> – </a:t>
                      </a:r>
                      <a:r>
                        <a:rPr lang="uk-UA" sz="2000" dirty="0" smtClean="0"/>
                        <a:t>дошка для серфінгу</a:t>
                      </a:r>
                      <a:endParaRPr lang="uk-UA"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Unterseeboot</a:t>
                      </a:r>
                      <a:r>
                        <a:rPr lang="en-US" sz="2000" dirty="0" smtClean="0"/>
                        <a:t> (U-Boot)</a:t>
                      </a:r>
                      <a:r>
                        <a:rPr lang="pl-PL" sz="2000" dirty="0" smtClean="0"/>
                        <a:t>- </a:t>
                      </a:r>
                      <a:r>
                        <a:rPr lang="uk-UA" sz="2000" dirty="0" smtClean="0"/>
                        <a:t>підводний човен</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dirty="0" smtClean="0"/>
                        <a:t>der Flugzeug – der Auto</a:t>
                      </a:r>
                      <a:endParaRPr lang="uk-UA" sz="2000" dirty="0" smtClean="0"/>
                    </a:p>
                    <a:p>
                      <a:endParaRPr lang="uk-UA" sz="2000" dirty="0"/>
                    </a:p>
                  </a:txBody>
                  <a:tcPr/>
                </a:tc>
              </a:tr>
            </a:tbl>
          </a:graphicData>
        </a:graphic>
      </p:graphicFrame>
      <p:sp>
        <p:nvSpPr>
          <p:cNvPr id="8" name="Заголовок 1"/>
          <p:cNvSpPr txBox="1">
            <a:spLocks/>
          </p:cNvSpPr>
          <p:nvPr/>
        </p:nvSpPr>
        <p:spPr>
          <a:xfrm rot="16200000">
            <a:off x="-3173422" y="3173422"/>
            <a:ext cx="6858000" cy="5111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smtClean="0">
                <a:ln>
                  <a:noFill/>
                </a:ln>
                <a:solidFill>
                  <a:schemeClr val="tx1"/>
                </a:solidFill>
                <a:effectLst/>
                <a:uLnTx/>
                <a:uFillTx/>
                <a:latin typeface="+mj-lt"/>
                <a:ea typeface="+mj-ea"/>
                <a:cs typeface="+mj-cs"/>
              </a:rPr>
              <a:t>Ordnen Sie auch folgende Verkehrsmittel an.</a:t>
            </a:r>
            <a:endParaRPr kumimoji="0" lang="uk-UA"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32770" name="Picture 2" descr="Выбираем доску для сноуборда"/>
          <p:cNvPicPr>
            <a:picLocks noChangeAspect="1" noChangeArrowheads="1"/>
          </p:cNvPicPr>
          <p:nvPr/>
        </p:nvPicPr>
        <p:blipFill>
          <a:blip r:embed="rId2"/>
          <a:srcRect/>
          <a:stretch>
            <a:fillRect/>
          </a:stretch>
        </p:blipFill>
        <p:spPr bwMode="auto">
          <a:xfrm>
            <a:off x="6500826" y="1714488"/>
            <a:ext cx="2476499" cy="1743076"/>
          </a:xfrm>
          <a:prstGeom prst="rect">
            <a:avLst/>
          </a:prstGeom>
          <a:noFill/>
        </p:spPr>
      </p:pic>
      <p:sp>
        <p:nvSpPr>
          <p:cNvPr id="32772" name="AutoShape 4" descr="Junger Glücklicher Mann Fliegt Mit Fallschirm. Lizenzfrei Nutzbare  Vektorgrafiken, Clip Arts, Illustrationen. Image 703874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2774" name="AutoShape 6" descr="Junger Glücklicher Mann Fliegt Mit Fallschirm. Lizenzfrei Nutzbare  Vektorgrafiken, Clip Arts, Illustrationen. Image 703874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32776" name="Picture 8" descr="Armeeware Fallschirm 8-9 m Kappe T10 Dia gekürzte Leinen Oliv gebraucht  Fallschirmkappe Sonnenschutz: Amazon.de: Sport &amp; Freizeit"/>
          <p:cNvPicPr>
            <a:picLocks noChangeAspect="1" noChangeArrowheads="1"/>
          </p:cNvPicPr>
          <p:nvPr/>
        </p:nvPicPr>
        <p:blipFill>
          <a:blip r:embed="rId3"/>
          <a:srcRect/>
          <a:stretch>
            <a:fillRect/>
          </a:stretch>
        </p:blipFill>
        <p:spPr bwMode="auto">
          <a:xfrm>
            <a:off x="6500462" y="3571876"/>
            <a:ext cx="2643537" cy="24288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28670"/>
          </a:xfrm>
        </p:spPr>
        <p:txBody>
          <a:bodyPr>
            <a:noAutofit/>
          </a:bodyPr>
          <a:lstStyle/>
          <a:p>
            <a:r>
              <a:rPr lang="de-DE" sz="3200" dirty="0" smtClean="0"/>
              <a:t>Gruppieren Sie die genannten Verkehrsmittel nach anderen Kriterien </a:t>
            </a:r>
            <a:endParaRPr lang="uk-UA" sz="3200" dirty="0"/>
          </a:p>
        </p:txBody>
      </p:sp>
      <p:graphicFrame>
        <p:nvGraphicFramePr>
          <p:cNvPr id="4" name="Содержимое 3"/>
          <p:cNvGraphicFramePr>
            <a:graphicFrameLocks noGrp="1"/>
          </p:cNvGraphicFramePr>
          <p:nvPr>
            <p:ph idx="1"/>
          </p:nvPr>
        </p:nvGraphicFramePr>
        <p:xfrm>
          <a:off x="357158" y="928670"/>
          <a:ext cx="8229600" cy="5181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de-DE" sz="2800" dirty="0" smtClean="0"/>
                        <a:t>schnelles Verkehrsmittel </a:t>
                      </a:r>
                      <a:endParaRPr lang="uk-UA" sz="2800" dirty="0"/>
                    </a:p>
                  </a:txBody>
                  <a:tcPr/>
                </a:tc>
                <a:tc>
                  <a:txBody>
                    <a:bodyPr/>
                    <a:lstStyle/>
                    <a:p>
                      <a:r>
                        <a:rPr lang="de-DE" sz="2800" dirty="0" smtClean="0"/>
                        <a:t> langsames Verkehrsmittel</a:t>
                      </a:r>
                      <a:endParaRPr lang="uk-UA" sz="2800" dirty="0"/>
                    </a:p>
                  </a:txBody>
                  <a:tcPr/>
                </a:tc>
              </a:tr>
            </a:tbl>
          </a:graphicData>
        </a:graphic>
      </p:graphicFrame>
      <p:graphicFrame>
        <p:nvGraphicFramePr>
          <p:cNvPr id="5" name="Таблица 4"/>
          <p:cNvGraphicFramePr>
            <a:graphicFrameLocks noGrp="1"/>
          </p:cNvGraphicFramePr>
          <p:nvPr/>
        </p:nvGraphicFramePr>
        <p:xfrm>
          <a:off x="285720" y="1643050"/>
          <a:ext cx="6286544" cy="5242092"/>
        </p:xfrm>
        <a:graphic>
          <a:graphicData uri="http://schemas.openxmlformats.org/drawingml/2006/table">
            <a:tbl>
              <a:tblPr firstRow="1" bandRow="1">
                <a:tableStyleId>{0E3FDE45-AF77-4B5C-9715-49D594BDF05E}</a:tableStyleId>
              </a:tblPr>
              <a:tblGrid>
                <a:gridCol w="2831788"/>
                <a:gridCol w="3454756"/>
              </a:tblGrid>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das </a:t>
                      </a:r>
                      <a:r>
                        <a:rPr lang="en-US" sz="2000" b="0" dirty="0" err="1" smtClean="0"/>
                        <a:t>Raumschiff</a:t>
                      </a:r>
                      <a:r>
                        <a:rPr lang="en-US" sz="2000" b="0" dirty="0" smtClean="0"/>
                        <a:t> – </a:t>
                      </a:r>
                      <a:r>
                        <a:rPr lang="uk-UA" sz="2000" b="0" dirty="0" smtClean="0"/>
                        <a:t>космічний корабель</a:t>
                      </a:r>
                      <a:endParaRPr lang="uk-UA" sz="2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die U-</a:t>
                      </a:r>
                      <a:r>
                        <a:rPr lang="en-US" sz="2000" b="0" dirty="0" err="1" smtClean="0"/>
                        <a:t>Bahn</a:t>
                      </a:r>
                      <a:r>
                        <a:rPr lang="en-US" sz="2000" b="0" dirty="0" smtClean="0"/>
                        <a:t> – </a:t>
                      </a:r>
                      <a:r>
                        <a:rPr lang="uk-UA" sz="2000" b="0" dirty="0" smtClean="0"/>
                        <a:t>метро</a:t>
                      </a:r>
                      <a:endParaRPr lang="uk-UA" sz="2000" b="0" dirty="0"/>
                    </a:p>
                  </a:txBody>
                  <a:tcPr/>
                </a:tc>
              </a:tr>
              <a:tr h="517926">
                <a:tc>
                  <a:txBody>
                    <a:bodyPr/>
                    <a:lstStyle/>
                    <a:p>
                      <a:r>
                        <a:rPr lang="en-US" sz="2000" dirty="0" err="1" smtClean="0"/>
                        <a:t>der</a:t>
                      </a:r>
                      <a:r>
                        <a:rPr lang="en-US" sz="2000" dirty="0" smtClean="0"/>
                        <a:t> </a:t>
                      </a:r>
                      <a:r>
                        <a:rPr lang="en-US" sz="2000" dirty="0" err="1" smtClean="0"/>
                        <a:t>Reisebus</a:t>
                      </a:r>
                      <a:r>
                        <a:rPr lang="en-US" sz="2000" dirty="0" smtClean="0"/>
                        <a:t> –</a:t>
                      </a:r>
                      <a:r>
                        <a:rPr lang="uk-UA" sz="2000" dirty="0" smtClean="0"/>
                        <a:t>туристичний автобус</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Kanu</a:t>
                      </a:r>
                      <a:r>
                        <a:rPr lang="en-US" sz="2000" dirty="0" smtClean="0"/>
                        <a:t> –</a:t>
                      </a:r>
                      <a:r>
                        <a:rPr lang="uk-UA" sz="2000" dirty="0" smtClean="0"/>
                        <a:t> ?</a:t>
                      </a:r>
                      <a:endParaRPr lang="uk-UA" sz="2000" dirty="0"/>
                    </a:p>
                  </a:txBody>
                  <a:tcPr/>
                </a:tc>
              </a:tr>
              <a:tr h="517926">
                <a:tc>
                  <a:txBody>
                    <a:bodyPr/>
                    <a:lstStyle/>
                    <a:p>
                      <a:r>
                        <a:rPr lang="en-US" sz="2000" dirty="0" smtClean="0"/>
                        <a:t>das </a:t>
                      </a:r>
                      <a:r>
                        <a:rPr lang="en-US" sz="2000" dirty="0" err="1" smtClean="0"/>
                        <a:t>Motorrad</a:t>
                      </a:r>
                      <a:r>
                        <a:rPr lang="en-US" sz="2000" dirty="0" smtClean="0"/>
                        <a:t> –</a:t>
                      </a:r>
                      <a:r>
                        <a:rPr lang="uk-UA" sz="2000" dirty="0" smtClean="0"/>
                        <a:t>мотоцикл</a:t>
                      </a:r>
                    </a:p>
                  </a:txBody>
                  <a:tcPr/>
                </a:tc>
                <a:tc>
                  <a:txBody>
                    <a:bodyPr/>
                    <a:lstStyle/>
                    <a:p>
                      <a:r>
                        <a:rPr lang="en-US" sz="2000" dirty="0" smtClean="0"/>
                        <a:t>das </a:t>
                      </a:r>
                      <a:r>
                        <a:rPr lang="en-US" sz="2000" dirty="0" err="1" smtClean="0"/>
                        <a:t>Motorboot</a:t>
                      </a:r>
                      <a:r>
                        <a:rPr lang="en-US" sz="2000" dirty="0" smtClean="0"/>
                        <a:t> – </a:t>
                      </a:r>
                      <a:r>
                        <a:rPr lang="uk-UA" sz="2000" dirty="0" smtClean="0"/>
                        <a:t>?</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Luxusliner</a:t>
                      </a:r>
                      <a:r>
                        <a:rPr lang="en-US" sz="2000" dirty="0" smtClean="0"/>
                        <a:t> - </a:t>
                      </a:r>
                      <a:r>
                        <a:rPr lang="uk-UA" sz="2000"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Limousine – </a:t>
                      </a:r>
                      <a:r>
                        <a:rPr lang="uk-UA" sz="2000" dirty="0" smtClean="0"/>
                        <a:t> ?</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Wohnwagen</a:t>
                      </a:r>
                      <a:r>
                        <a:rPr lang="en-US" sz="2000" dirty="0" smtClean="0"/>
                        <a:t> –</a:t>
                      </a:r>
                      <a:r>
                        <a:rPr lang="uk-UA" sz="2000" dirty="0" smtClean="0"/>
                        <a:t> житловий вагончик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Rollschuhe</a:t>
                      </a:r>
                      <a:r>
                        <a:rPr lang="en-US" sz="2000" dirty="0" smtClean="0"/>
                        <a:t> – </a:t>
                      </a:r>
                      <a:r>
                        <a:rPr lang="uk-UA" sz="2000" dirty="0" smtClean="0"/>
                        <a:t>роликові  ковзани</a:t>
                      </a:r>
                      <a:endParaRPr lang="uk-UA" sz="2000" dirty="0"/>
                    </a:p>
                  </a:txBody>
                  <a:tcPr/>
                </a:tc>
              </a:tr>
              <a:tr h="517926">
                <a:tc>
                  <a:txBody>
                    <a:bodyPr/>
                    <a:lstStyle/>
                    <a:p>
                      <a:r>
                        <a:rPr lang="en-US" sz="2000" dirty="0" smtClean="0"/>
                        <a:t>die </a:t>
                      </a:r>
                      <a:r>
                        <a:rPr lang="en-US" sz="2000" dirty="0" err="1" smtClean="0"/>
                        <a:t>Eisenbahn</a:t>
                      </a:r>
                      <a:r>
                        <a:rPr lang="en-US" sz="2000" dirty="0" smtClean="0"/>
                        <a:t> –</a:t>
                      </a:r>
                      <a:r>
                        <a:rPr lang="uk-UA" sz="2000" dirty="0" smtClean="0"/>
                        <a:t> залізниця</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Schlittschuhe</a:t>
                      </a:r>
                      <a:r>
                        <a:rPr lang="en-US" sz="2000" dirty="0" smtClean="0"/>
                        <a:t> – </a:t>
                      </a:r>
                      <a:r>
                        <a:rPr lang="uk-UA" sz="2000" dirty="0" smtClean="0"/>
                        <a:t>лижі</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Straßenbahn</a:t>
                      </a:r>
                      <a:r>
                        <a:rPr lang="en-US" sz="2000" dirty="0" smtClean="0"/>
                        <a:t> – </a:t>
                      </a:r>
                      <a:r>
                        <a:rPr lang="uk-UA" sz="2000" dirty="0" smtClean="0"/>
                        <a:t>трамвай</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die </a:t>
                      </a:r>
                      <a:r>
                        <a:rPr lang="en-US" sz="2000" dirty="0" err="1" smtClean="0"/>
                        <a:t>Kutsche</a:t>
                      </a:r>
                      <a:r>
                        <a:rPr lang="en-US" sz="2000" dirty="0" smtClean="0"/>
                        <a:t> – </a:t>
                      </a:r>
                      <a:r>
                        <a:rPr lang="uk-UA" sz="2000" dirty="0" smtClean="0"/>
                        <a:t>карета</a:t>
                      </a:r>
                      <a:endParaRPr lang="uk-UA" sz="2000" dirty="0"/>
                    </a:p>
                  </a:txBody>
                  <a:tcPr/>
                </a:tc>
              </a:tr>
              <a:tr h="51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das </a:t>
                      </a:r>
                      <a:r>
                        <a:rPr lang="en-US" sz="2000" dirty="0" err="1" smtClean="0"/>
                        <a:t>Hauspferd</a:t>
                      </a:r>
                      <a:r>
                        <a:rPr lang="en-US" sz="2000" dirty="0" smtClean="0"/>
                        <a:t> – </a:t>
                      </a:r>
                      <a:r>
                        <a:rPr lang="uk-UA" sz="2000" dirty="0" smtClean="0"/>
                        <a:t>домашній кінь</a:t>
                      </a:r>
                      <a:endParaRPr lang="uk-UA"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der</a:t>
                      </a:r>
                      <a:r>
                        <a:rPr lang="en-US" sz="2000" dirty="0" smtClean="0"/>
                        <a:t> </a:t>
                      </a:r>
                      <a:r>
                        <a:rPr lang="en-US" sz="2000" dirty="0" err="1" smtClean="0"/>
                        <a:t>Hausesel</a:t>
                      </a:r>
                      <a:r>
                        <a:rPr lang="en-US" sz="2000" dirty="0" smtClean="0"/>
                        <a:t> – </a:t>
                      </a:r>
                      <a:r>
                        <a:rPr lang="uk-UA" sz="2000" dirty="0" smtClean="0"/>
                        <a:t>домашній віслюк</a:t>
                      </a:r>
                    </a:p>
                  </a:txBody>
                  <a:tcPr/>
                </a:tc>
              </a:tr>
            </a:tbl>
          </a:graphicData>
        </a:graphic>
      </p:graphicFrame>
      <p:sp>
        <p:nvSpPr>
          <p:cNvPr id="12290" name="AutoShape 2" descr="Лимузин Lincoln Town Car 120 прокат аренда Киев цена | АвтоЛим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2292" name="Picture 4" descr="Галерея лимузинов - Лимузины Ровно"/>
          <p:cNvPicPr>
            <a:picLocks noChangeAspect="1" noChangeArrowheads="1"/>
          </p:cNvPicPr>
          <p:nvPr/>
        </p:nvPicPr>
        <p:blipFill>
          <a:blip r:embed="rId2"/>
          <a:srcRect/>
          <a:stretch>
            <a:fillRect/>
          </a:stretch>
        </p:blipFill>
        <p:spPr bwMode="auto">
          <a:xfrm>
            <a:off x="6286512" y="1714488"/>
            <a:ext cx="2598463" cy="1357322"/>
          </a:xfrm>
          <a:prstGeom prst="rect">
            <a:avLst/>
          </a:prstGeom>
          <a:noFill/>
        </p:spPr>
      </p:pic>
      <p:sp>
        <p:nvSpPr>
          <p:cNvPr id="12294" name="AutoShape 6" descr="Motorboot Hobbys Modellbau Zubehör, Hardware &amp; Werkzeug Modellba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2296" name="AutoShape 8" descr="Motorboot Hobbys Modellbau Zubehör, Hardware &amp; Werkzeug Modellba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2298" name="AutoShape 10" descr="Motorboot Hobbys Modellbau Zubehör, Hardware &amp; Werkzeug Modellba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2300" name="Picture 12" descr="Motorboot Hobbys Modellbau Zubehör, Hardware &amp; Werkzeug Modellbau"/>
          <p:cNvPicPr>
            <a:picLocks noChangeAspect="1" noChangeArrowheads="1"/>
          </p:cNvPicPr>
          <p:nvPr/>
        </p:nvPicPr>
        <p:blipFill>
          <a:blip r:embed="rId3" cstate="print"/>
          <a:srcRect/>
          <a:stretch>
            <a:fillRect/>
          </a:stretch>
        </p:blipFill>
        <p:spPr bwMode="auto">
          <a:xfrm>
            <a:off x="6286512" y="3214686"/>
            <a:ext cx="2615987" cy="1571636"/>
          </a:xfrm>
          <a:prstGeom prst="rect">
            <a:avLst/>
          </a:prstGeom>
          <a:noFill/>
        </p:spPr>
      </p:pic>
      <p:pic>
        <p:nvPicPr>
          <p:cNvPr id="12302" name="Picture 14" descr="Каноэ индейцев - конструкция, отличия и особенности"/>
          <p:cNvPicPr>
            <a:picLocks noChangeAspect="1" noChangeArrowheads="1"/>
          </p:cNvPicPr>
          <p:nvPr/>
        </p:nvPicPr>
        <p:blipFill>
          <a:blip r:embed="rId4"/>
          <a:srcRect/>
          <a:stretch>
            <a:fillRect/>
          </a:stretch>
        </p:blipFill>
        <p:spPr bwMode="auto">
          <a:xfrm>
            <a:off x="6276163" y="4929197"/>
            <a:ext cx="2653555" cy="151631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838</TotalTime>
  <Words>1377</Words>
  <Application>Microsoft Office PowerPoint</Application>
  <PresentationFormat>Экран (4:3)</PresentationFormat>
  <Paragraphs>248</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Thema: Auslandsreise</vt:lpstr>
      <vt:lpstr>Guten Tag!</vt:lpstr>
      <vt:lpstr>Слайд 3</vt:lpstr>
      <vt:lpstr>Unser Stundenmotto</vt:lpstr>
      <vt:lpstr>Слайд 5</vt:lpstr>
      <vt:lpstr>Welche Verkehrsmittel können Sie nennen? Ordnen Sie diese an.</vt:lpstr>
      <vt:lpstr>Ordnen Sie auch folgende Verkehrsmittel an.</vt:lpstr>
      <vt:lpstr>Слайд 8</vt:lpstr>
      <vt:lpstr>Gruppieren Sie die genannten Verkehrsmittel nach anderen Kriterien </vt:lpstr>
      <vt:lpstr>Gruppieren Sie die genannten Verkehrsmittel nach anderen Kriterien </vt:lpstr>
      <vt:lpstr>Gruppieren Sie die genannten Verkehrsmittel nach anderen Kriterien</vt:lpstr>
      <vt:lpstr>Gruppieren Sie die genannten Verkehrsmittel nach anderen Kriterien</vt:lpstr>
      <vt:lpstr>Gruppieren Sie die genannten Verkehrsmittel nach anderen Kriterien</vt:lpstr>
      <vt:lpstr>Gruppieren Sie die genannten Verkehrsmittel nach anderen Kriterien</vt:lpstr>
      <vt:lpstr>Gruppieren Sie die genannten Verkehrsmittel nach anderen Kriterien</vt:lpstr>
      <vt:lpstr>Gruppieren Sie die genannten Verkehrsmittel nach anderen Kriterien</vt:lpstr>
      <vt:lpstr>Womit reisen Sie am liebsten?</vt:lpstr>
      <vt:lpstr>Eine Zugreise</vt:lpstr>
      <vt:lpstr>Vokabeln zum Text</vt:lpstr>
      <vt:lpstr>Eisenbahnreise</vt:lpstr>
      <vt:lpstr>Слайд 21</vt:lpstr>
      <vt:lpstr>Слайд 22</vt:lpstr>
      <vt:lpstr>Zugreise</vt:lpstr>
      <vt:lpstr>Haysaufgabe</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Auslandsreise</dc:title>
  <dc:creator>User</dc:creator>
  <cp:lastModifiedBy>User</cp:lastModifiedBy>
  <cp:revision>15</cp:revision>
  <dcterms:created xsi:type="dcterms:W3CDTF">2020-09-12T10:23:48Z</dcterms:created>
  <dcterms:modified xsi:type="dcterms:W3CDTF">2020-09-16T13:47:03Z</dcterms:modified>
</cp:coreProperties>
</file>