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5" r:id="rId4"/>
    <p:sldId id="276" r:id="rId5"/>
    <p:sldId id="274" r:id="rId6"/>
    <p:sldId id="259" r:id="rId7"/>
    <p:sldId id="277" r:id="rId8"/>
    <p:sldId id="260" r:id="rId9"/>
    <p:sldId id="278" r:id="rId10"/>
    <p:sldId id="258" r:id="rId11"/>
    <p:sldId id="262" r:id="rId12"/>
    <p:sldId id="270" r:id="rId13"/>
    <p:sldId id="269" r:id="rId14"/>
    <p:sldId id="272" r:id="rId15"/>
    <p:sldId id="271" r:id="rId16"/>
    <p:sldId id="273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612" y="60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sv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6096000" y="-10103"/>
            <a:ext cx="6096000" cy="6868104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011238" y="2174886"/>
            <a:ext cx="6757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ТЕМА 8. ВИТРАТИ ПІДПРИЄМСТВ ГОТЕЛЬНО-РЕСТОРАННОГО ГОСПОДАРСТВА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724" y="324000"/>
            <a:ext cx="6344708" cy="94887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3. Калькулювання собівартості продукції, робіт, послуг</a:t>
            </a:r>
            <a:endParaRPr lang="uk-UA" sz="3600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8A7E37-C3E4-4229-AD33-2534DF238E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399573"/>
            <a:ext cx="5895446" cy="1309427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Собівартість продукції (</a:t>
            </a:r>
            <a:r>
              <a:rPr lang="uk-UA" b="1" i="1" dirty="0" err="1">
                <a:solidFill>
                  <a:schemeClr val="accent1">
                    <a:lumMod val="75000"/>
                  </a:schemeClr>
                </a:solidFill>
              </a:rPr>
              <a:t>Unit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i="1" dirty="0" err="1">
                <a:solidFill>
                  <a:schemeClr val="accent1">
                    <a:lumMod val="75000"/>
                  </a:schemeClr>
                </a:solidFill>
              </a:rPr>
              <a:t>cost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) </a:t>
            </a:r>
            <a:r>
              <a:rPr lang="uk-UA" dirty="0"/>
              <a:t>- це грошове вираження витрат на виробництво та реалізацію продукції</a:t>
            </a:r>
            <a:endParaRPr lang="ru-RU" sz="1800" dirty="0"/>
          </a:p>
        </p:txBody>
      </p:sp>
      <p:pic>
        <p:nvPicPr>
          <p:cNvPr id="2050" name="Picture 2" descr="Собівартість продукції">
            <a:extLst>
              <a:ext uri="{FF2B5EF4-FFF2-40B4-BE49-F238E27FC236}">
                <a16:creationId xmlns:a16="http://schemas.microsoft.com/office/drawing/2014/main" id="{E4BB076B-6131-423A-88A5-E34C0020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86" y="2888740"/>
            <a:ext cx="5736793" cy="382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FEE776-1EAD-4E48-9475-590119144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0" name="Заголовок 4">
            <a:extLst>
              <a:ext uri="{FF2B5EF4-FFF2-40B4-BE49-F238E27FC236}">
                <a16:creationId xmlns:a16="http://schemas.microsoft.com/office/drawing/2014/main" id="{A36CE1FA-9FD6-4969-9D3D-3AB01A741D0F}"/>
              </a:ext>
            </a:extLst>
          </p:cNvPr>
          <p:cNvSpPr txBox="1">
            <a:spLocks/>
          </p:cNvSpPr>
          <p:nvPr/>
        </p:nvSpPr>
        <p:spPr>
          <a:xfrm>
            <a:off x="261719" y="279000"/>
            <a:ext cx="5096454" cy="9466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/>
              <a:t>Основні методи розрахунку собівартості</a:t>
            </a:r>
            <a:endParaRPr lang="uk-UA" sz="36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CCF44BA-9B70-4D08-8868-A794A8D7E0A5}"/>
              </a:ext>
            </a:extLst>
          </p:cNvPr>
          <p:cNvSpPr/>
          <p:nvPr/>
        </p:nvSpPr>
        <p:spPr>
          <a:xfrm>
            <a:off x="261719" y="1584000"/>
            <a:ext cx="6096000" cy="4832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Позаказний</a:t>
            </a:r>
            <a:r>
              <a:rPr lang="uk-UA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метод</a:t>
            </a:r>
            <a:r>
              <a:rPr lang="uk-UA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витрати на виробництво враховуються по замовленням на виріб чи на групу виробів розраховується по закінченні виготовлення виробів чи робіт. Застосовується найчастіше в індивідуальному і дрібносерійному виробництві, а також для калькулювання собівартості робіт ремонтного й експериментального характеру. </a:t>
            </a:r>
          </a:p>
          <a:p>
            <a:pPr algn="just">
              <a:spcAft>
                <a:spcPts val="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Попередільний</a:t>
            </a:r>
            <a:r>
              <a:rPr lang="uk-UA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метод</a:t>
            </a:r>
            <a:r>
              <a:rPr lang="uk-UA" sz="2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знаходить застосування в масовому виробництві з коротким, але закінченим технологічним циклом. Облік витрат при цьому методі здійснюється по стадіях (фазам) виробничого процесу.</a:t>
            </a:r>
          </a:p>
          <a:p>
            <a:pPr algn="just">
              <a:spcAft>
                <a:spcPts val="0"/>
              </a:spcAft>
            </a:pPr>
            <a:endParaRPr lang="uk-UA" sz="1600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Нормативний метод </a:t>
            </a:r>
            <a:r>
              <a:rPr lang="uk-UA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uk-UA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є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найбільш прогресивним, тому що дозволяє вести повсякденний контроль за ходом виробничого процесу, за виконанням завдань по зниженню собівартості продукції.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26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6B173E8-69D3-4935-8BC8-FEAE54F7E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000" y="1358999"/>
            <a:ext cx="6300000" cy="5218587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впровадження економних технологій виробництва;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зменшення витрат на матеріали, паливо, енергію;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комплексна механізація і автоматизація виробничих процесів;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впровадження прогресивних видів матеріалів;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розширення спеціалізації і кооперування;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підвищення продуктивності праці;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впровадження технічно обґрунтованих норм витрат матеріалів;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скорочення витрат на обслуговування виробництва;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скорочення витрат на управління;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/>
              <a:t>використання світового досвіду щодо зменшення собівартості.</a:t>
            </a:r>
          </a:p>
          <a:p>
            <a:endParaRPr lang="uk-UA" sz="2400" dirty="0"/>
          </a:p>
        </p:txBody>
      </p:sp>
      <p:pic>
        <p:nvPicPr>
          <p:cNvPr id="3076" name="Picture 4" descr="Загальногосподарські витрати">
            <a:extLst>
              <a:ext uri="{FF2B5EF4-FFF2-40B4-BE49-F238E27FC236}">
                <a16:creationId xmlns:a16="http://schemas.microsoft.com/office/drawing/2014/main" id="{7FBD0C5B-D23D-4D5B-B3D7-4E80B2626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14" y="3445403"/>
            <a:ext cx="5506086" cy="3344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ЗВІТ ПРО НАДХОДЖЕННЯ І ВИКОРИСТАННЯ КОШТІВ ЗА 2020 РІК | КУ Сумська ЗОШ №15  ім.Д.Турбіна">
            <a:extLst>
              <a:ext uri="{FF2B5EF4-FFF2-40B4-BE49-F238E27FC236}">
                <a16:creationId xmlns:a16="http://schemas.microsoft.com/office/drawing/2014/main" id="{0ADDC0B1-304C-4835-B2FF-B17FA2AC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147" y="594000"/>
            <a:ext cx="6637853" cy="66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9983C-3008-4294-977A-EB2C8AA8D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000" y="189000"/>
            <a:ext cx="9811065" cy="7711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/>
              <a:t>Шляхи зниження собівартості продукції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92430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ухгалтерія 2.0 для України. Базова | iT Artel">
            <a:extLst>
              <a:ext uri="{FF2B5EF4-FFF2-40B4-BE49-F238E27FC236}">
                <a16:creationId xmlns:a16="http://schemas.microsoft.com/office/drawing/2014/main" id="{5723D7FF-BA55-4B49-8528-7A5B847C6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000" y="365125"/>
            <a:ext cx="7090863" cy="58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5820" y="201968"/>
            <a:ext cx="6297422" cy="112376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/>
              <a:t>Об’єкти калькулювання й калькуляційні одиниці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8A7E37-C3E4-4229-AD33-2534DF238E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2360E3-5067-4646-B179-0EC3EF2AC25F}"/>
              </a:ext>
            </a:extLst>
          </p:cNvPr>
          <p:cNvSpPr txBox="1"/>
          <p:nvPr/>
        </p:nvSpPr>
        <p:spPr>
          <a:xfrm>
            <a:off x="5875820" y="39690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A9BA92-4ECA-4F40-8436-0FEC1720D703}"/>
              </a:ext>
            </a:extLst>
          </p:cNvPr>
          <p:cNvSpPr txBox="1"/>
          <p:nvPr/>
        </p:nvSpPr>
        <p:spPr>
          <a:xfrm>
            <a:off x="9039958" y="39795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915E54-D37E-45E3-B0B4-569E6A949CB7}"/>
              </a:ext>
            </a:extLst>
          </p:cNvPr>
          <p:cNvSpPr txBox="1"/>
          <p:nvPr/>
        </p:nvSpPr>
        <p:spPr>
          <a:xfrm>
            <a:off x="9055377" y="5293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1D0B34-93DD-4FB8-8DD9-52C657BAE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4877" y="1354724"/>
            <a:ext cx="5781000" cy="192321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i="1" dirty="0">
                <a:solidFill>
                  <a:srgbClr val="00B050"/>
                </a:solidFill>
              </a:rPr>
              <a:t>    </a:t>
            </a:r>
            <a:r>
              <a:rPr lang="uk-UA" sz="4800" i="1" dirty="0">
                <a:solidFill>
                  <a:srgbClr val="00B050"/>
                </a:solidFill>
              </a:rPr>
              <a:t>К</a:t>
            </a:r>
            <a:r>
              <a:rPr lang="uk-UA" i="1" dirty="0">
                <a:solidFill>
                  <a:srgbClr val="00B050"/>
                </a:solidFill>
              </a:rPr>
              <a:t>алькулювання</a:t>
            </a:r>
            <a:r>
              <a:rPr lang="uk-UA" i="1" dirty="0"/>
              <a:t> </a:t>
            </a: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– це система економічних розрахунків вартості одиниці окремих видів продукції, робіт чи послуг. 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C107C38-E3AE-49BF-8F34-6527FA6A071B}"/>
              </a:ext>
            </a:extLst>
          </p:cNvPr>
          <p:cNvSpPr/>
          <p:nvPr/>
        </p:nvSpPr>
        <p:spPr>
          <a:xfrm>
            <a:off x="5884017" y="4976306"/>
            <a:ext cx="6096000" cy="150810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sz="2000" b="1" i="1" dirty="0">
                <a:solidFill>
                  <a:schemeClr val="tx1"/>
                </a:solidFill>
              </a:rPr>
              <a:t>К</a:t>
            </a:r>
            <a:r>
              <a:rPr lang="uk-UA" b="1" i="1" dirty="0">
                <a:solidFill>
                  <a:schemeClr val="tx1"/>
                </a:solidFill>
              </a:rPr>
              <a:t>алькуляційна одиниця </a:t>
            </a:r>
            <a:r>
              <a:rPr lang="uk-UA" dirty="0"/>
              <a:t>- це вимірник об'єкту калькулювання і в частині готової продукції звичайно збігається з одиницею виміру, прийнятої в стандартах або технічних умовах на відповідний вид продукції і в плані виробництва продукції в натуральному вираженні. </a:t>
            </a:r>
          </a:p>
        </p:txBody>
      </p:sp>
    </p:spTree>
    <p:extLst>
      <p:ext uri="{BB962C8B-B14F-4D97-AF65-F5344CB8AC3E}">
        <p14:creationId xmlns:p14="http://schemas.microsoft.com/office/powerpoint/2010/main" val="173776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1542A-3D7F-4DAF-8396-ECB76455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975" y="153141"/>
            <a:ext cx="7216812" cy="71085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Групи калькуляційних одиниць: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5B5627-AF3C-41B7-A84C-2D0E583BF616}"/>
              </a:ext>
            </a:extLst>
          </p:cNvPr>
          <p:cNvSpPr/>
          <p:nvPr/>
        </p:nvSpPr>
        <p:spPr>
          <a:xfrm>
            <a:off x="4701000" y="1044000"/>
            <a:ext cx="7216812" cy="4801314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натуральні одиниці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відповідають одиницям виміру, в яких дана продукція планується, враховується і реалізується споживачам (штуки,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тонни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, кілограми, кіловат-години, кубічні метри, квадратні метри, літри та інші);</a:t>
            </a:r>
          </a:p>
          <a:p>
            <a:pPr algn="just"/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укрупнені натуральні одиниці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застосовуються для проміжного калькулювання сукупності однорідної продукції (100 пар взуття певного артикулу, кубічні метри залізобетонних виробів).</a:t>
            </a:r>
          </a:p>
          <a:p>
            <a:pPr algn="just"/>
            <a:endParaRPr lang="uk-UA" dirty="0"/>
          </a:p>
          <a:p>
            <a:pPr algn="just"/>
            <a:r>
              <a:rPr lang="uk-UA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умовно-натуральні одиниці</a:t>
            </a:r>
            <a:r>
              <a:rPr lang="uk-UA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використовуються для калькулювання продукції, вміст корисної речовини в натуральній одиниці якої може коливатися (спирт 100%-</a:t>
            </a:r>
            <a:r>
              <a:rPr lang="uk-UA" dirty="0" err="1">
                <a:solidFill>
                  <a:schemeClr val="bg1"/>
                </a:solidFill>
              </a:rPr>
              <a:t>ной</a:t>
            </a:r>
            <a:r>
              <a:rPr lang="uk-UA" dirty="0">
                <a:solidFill>
                  <a:schemeClr val="bg1"/>
                </a:solidFill>
              </a:rPr>
              <a:t> фортеці, мінеральні добрива за змістом корисної речовини);</a:t>
            </a:r>
          </a:p>
          <a:p>
            <a:pPr algn="just"/>
            <a:endParaRPr lang="uk-UA" dirty="0">
              <a:solidFill>
                <a:schemeClr val="bg1"/>
              </a:solidFill>
            </a:endParaRPr>
          </a:p>
          <a:p>
            <a:pPr algn="just"/>
            <a:r>
              <a:rPr lang="uk-UA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вартісні одиниці </a:t>
            </a:r>
            <a:r>
              <a:rPr lang="uk-UA" dirty="0">
                <a:solidFill>
                  <a:schemeClr val="bg1"/>
                </a:solidFill>
              </a:rPr>
              <a:t>- на 1000 рублів вартості запасних частин і оптових (продажних) цінах, витрати на карбованець товарної продукції в цінах випуску або реалізації;</a:t>
            </a:r>
          </a:p>
        </p:txBody>
      </p:sp>
      <p:pic>
        <p:nvPicPr>
          <p:cNvPr id="5124" name="Picture 4" descr="Бізнес-союз &quot;Порада&quot; - Діє новий порядок обміну електронними документами з  ДПС">
            <a:extLst>
              <a:ext uri="{FF2B5EF4-FFF2-40B4-BE49-F238E27FC236}">
                <a16:creationId xmlns:a16="http://schemas.microsoft.com/office/drawing/2014/main" id="{47BF2658-A759-4867-BAD0-C092E38E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52" y="3375498"/>
            <a:ext cx="3678975" cy="330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Фінзвітність2018 » Відділ освіти, культури, туризму, молоді та спорту  Дубровицької міської ради">
            <a:extLst>
              <a:ext uri="{FF2B5EF4-FFF2-40B4-BE49-F238E27FC236}">
                <a16:creationId xmlns:a16="http://schemas.microsoft.com/office/drawing/2014/main" id="{3595D61D-90EF-46D7-A340-388FDD31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1" y="0"/>
            <a:ext cx="3780000" cy="339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38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1542A-3D7F-4DAF-8396-ECB764558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000" y="523875"/>
            <a:ext cx="7216812" cy="71085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Групи калькуляційних одиниць: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5B5627-AF3C-41B7-A84C-2D0E583BF616}"/>
              </a:ext>
            </a:extLst>
          </p:cNvPr>
          <p:cNvSpPr/>
          <p:nvPr/>
        </p:nvSpPr>
        <p:spPr>
          <a:xfrm>
            <a:off x="4821381" y="1587680"/>
            <a:ext cx="6684000" cy="341632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трудові одиниці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використовуються для калькулювання продукції підрозділів організації (нормо-год, нормо-зміна);</a:t>
            </a:r>
          </a:p>
          <a:p>
            <a:pPr algn="just"/>
            <a:endParaRPr lang="uk-UA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виконані роботи і послуги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як калькуляційної одиниці застосовуються, як правило, у виробництвах, зайнятих будівництвом, ремонтом, наданням транспортних послуг);</a:t>
            </a:r>
          </a:p>
          <a:p>
            <a:pPr algn="just"/>
            <a:endParaRPr lang="uk-UA" dirty="0"/>
          </a:p>
          <a:p>
            <a:pPr algn="just"/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техніко-економічний показник </a:t>
            </a:r>
            <a:r>
              <a:rPr lang="uk-UA" dirty="0">
                <a:solidFill>
                  <a:schemeClr val="bg1"/>
                </a:solidFill>
              </a:rPr>
              <a:t>як калькуляційна одиниця використовується для порівняння витрат на одиницю споживчої корисності однорідних виробів (обчислення витрат на виробництва трактора на одиницю потужності, витрат на виробництво преса на одиницю продуктивності).</a:t>
            </a:r>
          </a:p>
        </p:txBody>
      </p:sp>
      <p:pic>
        <p:nvPicPr>
          <p:cNvPr id="5124" name="Picture 4" descr="Бізнес-союз &quot;Порада&quot; - Діє новий порядок обміну електронними документами з  ДПС">
            <a:extLst>
              <a:ext uri="{FF2B5EF4-FFF2-40B4-BE49-F238E27FC236}">
                <a16:creationId xmlns:a16="http://schemas.microsoft.com/office/drawing/2014/main" id="{47BF2658-A759-4867-BAD0-C092E38E8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00" y="3429000"/>
            <a:ext cx="32289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Фінзвітність2018 » Відділ освіти, культури, туризму, молоді та спорту  Дубровицької міської ради">
            <a:extLst>
              <a:ext uri="{FF2B5EF4-FFF2-40B4-BE49-F238E27FC236}">
                <a16:creationId xmlns:a16="http://schemas.microsoft.com/office/drawing/2014/main" id="{3595D61D-90EF-46D7-A340-388FDD31D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66" y="18831"/>
            <a:ext cx="3212892" cy="288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54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Усі дані про фінансову звітність на ринку України виявилися нелегальними |  Економічна правда">
            <a:extLst>
              <a:ext uri="{FF2B5EF4-FFF2-40B4-BE49-F238E27FC236}">
                <a16:creationId xmlns:a16="http://schemas.microsoft.com/office/drawing/2014/main" id="{5EFB2D77-615B-45E7-B2C7-5F78B984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59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F502B-0DF4-430D-A133-EF30763E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69" y="323493"/>
            <a:ext cx="5625000" cy="66888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i="1" dirty="0">
                <a:solidFill>
                  <a:schemeClr val="accent1">
                    <a:lumMod val="50000"/>
                  </a:schemeClr>
                </a:solidFill>
              </a:rPr>
              <a:t>Способи калькулювання:</a:t>
            </a:r>
            <a:endParaRPr lang="uk-UA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E287FB-826D-44A2-B01B-2EE3D21F8916}"/>
              </a:ext>
            </a:extLst>
          </p:cNvPr>
          <p:cNvSpPr/>
          <p:nvPr/>
        </p:nvSpPr>
        <p:spPr>
          <a:xfrm>
            <a:off x="6186000" y="3243003"/>
            <a:ext cx="5873010" cy="32316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700" b="1" dirty="0"/>
              <a:t>Нормативний спосіб </a:t>
            </a:r>
            <a:r>
              <a:rPr lang="uk-UA" sz="1700" dirty="0"/>
              <a:t>- складання калькуляції нормативної собівартості одиниці продукції, що випускається, документування та облік відхилень від діючих норм і нормативів.</a:t>
            </a:r>
          </a:p>
          <a:p>
            <a:pPr algn="just"/>
            <a:endParaRPr lang="uk-UA" sz="1700" dirty="0"/>
          </a:p>
          <a:p>
            <a:pPr algn="just"/>
            <a:r>
              <a:rPr lang="uk-UA" sz="1700" b="1" dirty="0"/>
              <a:t>Спосіб підсумовування витрат </a:t>
            </a:r>
            <a:r>
              <a:rPr lang="uk-UA" sz="1700" dirty="0"/>
              <a:t>- визначаються шляхом підсумовування витрат по окремих частин виробу або процесів його виготовлення. </a:t>
            </a:r>
          </a:p>
          <a:p>
            <a:pPr algn="just"/>
            <a:endParaRPr lang="uk-UA" sz="1700" dirty="0"/>
          </a:p>
          <a:p>
            <a:pPr algn="just"/>
            <a:r>
              <a:rPr lang="uk-UA" sz="1700" b="1" dirty="0"/>
              <a:t>Спосіб виключення витрат </a:t>
            </a:r>
            <a:r>
              <a:rPr lang="uk-UA" sz="1700" dirty="0"/>
              <a:t>на побічну продукцію полягає в тому, що отримані в комплексному виробництві продукти поділяються на основні та побічні.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783CEB-7A8E-4358-AD41-5B699EB743ED}"/>
              </a:ext>
            </a:extLst>
          </p:cNvPr>
          <p:cNvSpPr/>
          <p:nvPr/>
        </p:nvSpPr>
        <p:spPr>
          <a:xfrm>
            <a:off x="6590138" y="189000"/>
            <a:ext cx="5378872" cy="270843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700" b="1" dirty="0"/>
              <a:t>Спосіб пропорційного розподілу </a:t>
            </a:r>
            <a:r>
              <a:rPr lang="uk-UA" sz="1700" dirty="0"/>
              <a:t>- витрати на окремі види виробів розподіляють </a:t>
            </a:r>
            <a:r>
              <a:rPr lang="uk-UA" sz="1700" dirty="0" err="1"/>
              <a:t>пропорційно</a:t>
            </a:r>
            <a:r>
              <a:rPr lang="uk-UA" sz="1700" dirty="0"/>
              <a:t>-економічно обґрунтованого балансу.</a:t>
            </a:r>
          </a:p>
          <a:p>
            <a:pPr algn="just"/>
            <a:endParaRPr lang="uk-UA" sz="1700" dirty="0"/>
          </a:p>
          <a:p>
            <a:pPr algn="just"/>
            <a:r>
              <a:rPr lang="uk-UA" sz="1700" b="1" dirty="0"/>
              <a:t>Спосіб прямого розрахунку </a:t>
            </a:r>
            <a:r>
              <a:rPr lang="uk-UA" sz="1700" dirty="0"/>
              <a:t>- поділі всіх витрат на виріб і за статтями калькуляції на кількість одиниць випущених виробів. </a:t>
            </a:r>
          </a:p>
          <a:p>
            <a:pPr algn="just"/>
            <a:endParaRPr lang="uk-UA" sz="1700" dirty="0"/>
          </a:p>
          <a:p>
            <a:pPr algn="just"/>
            <a:r>
              <a:rPr lang="uk-UA" sz="1700" b="1" dirty="0"/>
              <a:t>Комбінований спосіб - </a:t>
            </a:r>
            <a:r>
              <a:rPr lang="uk-UA" sz="1700" dirty="0"/>
              <a:t>являє собою поєднання кількох способів.</a:t>
            </a:r>
          </a:p>
        </p:txBody>
      </p:sp>
      <p:pic>
        <p:nvPicPr>
          <p:cNvPr id="7176" name="Picture 8" descr="The Pros And Cons Of Distance Education - eLearning Industry">
            <a:extLst>
              <a:ext uri="{FF2B5EF4-FFF2-40B4-BE49-F238E27FC236}">
                <a16:creationId xmlns:a16="http://schemas.microsoft.com/office/drawing/2014/main" id="{A5C03B95-7F70-4F37-92C4-00D4DAF5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60" y="3609000"/>
            <a:ext cx="5436976" cy="30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98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2518" y="-10104"/>
            <a:ext cx="9665823" cy="6868104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749652-D235-4987-9144-321D570AE7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9363" y="4860015"/>
            <a:ext cx="495000" cy="495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0AA254F-E25B-402D-9D27-724032203A9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619364" y="4855944"/>
            <a:ext cx="495000" cy="495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8219EF-A137-489E-B5C7-869888ED85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429363" y="4855944"/>
            <a:ext cx="495000" cy="495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A81CC2-69B1-4987-A819-AB811714CD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39363" y="4855944"/>
            <a:ext cx="495000" cy="495000"/>
          </a:xfrm>
          <a:prstGeom prst="rect">
            <a:avLst/>
          </a:prstGeom>
        </p:spPr>
      </p:pic>
      <p:pic>
        <p:nvPicPr>
          <p:cNvPr id="12290" name="Picture 2" descr="The 50 great books on education">
            <a:extLst>
              <a:ext uri="{FF2B5EF4-FFF2-40B4-BE49-F238E27FC236}">
                <a16:creationId xmlns:a16="http://schemas.microsoft.com/office/drawing/2014/main" id="{9CE3B8A9-023A-4CA1-B464-121C299B3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08" y="2436141"/>
            <a:ext cx="2766334" cy="184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B23B621-D723-436C-9A8B-3F67A45BC983}"/>
              </a:ext>
            </a:extLst>
          </p:cNvPr>
          <p:cNvSpPr/>
          <p:nvPr/>
        </p:nvSpPr>
        <p:spPr>
          <a:xfrm>
            <a:off x="246000" y="362225"/>
            <a:ext cx="11700000" cy="7680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B4FEC50-7484-4071-B157-9D6F2B7F93A6}"/>
              </a:ext>
            </a:extLst>
          </p:cNvPr>
          <p:cNvSpPr/>
          <p:nvPr/>
        </p:nvSpPr>
        <p:spPr>
          <a:xfrm>
            <a:off x="0" y="3573000"/>
            <a:ext cx="11451000" cy="3285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8B0D8EC-EF7E-43FA-8578-34A5D5377656}"/>
              </a:ext>
            </a:extLst>
          </p:cNvPr>
          <p:cNvSpPr/>
          <p:nvPr/>
        </p:nvSpPr>
        <p:spPr>
          <a:xfrm>
            <a:off x="4116000" y="282652"/>
            <a:ext cx="1535998" cy="847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4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53DF5F-D07E-4C43-A6AA-2E3D61B12487}"/>
              </a:ext>
            </a:extLst>
          </p:cNvPr>
          <p:cNvSpPr/>
          <p:nvPr/>
        </p:nvSpPr>
        <p:spPr>
          <a:xfrm>
            <a:off x="431610" y="1526036"/>
            <a:ext cx="7740000" cy="116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Поняття та загальна характеристика витрат підприємства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 витрат підприємства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Калькулювання собівартості продукції, робіт, послуг</a:t>
            </a:r>
          </a:p>
        </p:txBody>
      </p:sp>
      <p:pic>
        <p:nvPicPr>
          <p:cNvPr id="1026" name="Picture 2" descr="Фундаментальні питання економіки | Tusovka">
            <a:extLst>
              <a:ext uri="{FF2B5EF4-FFF2-40B4-BE49-F238E27FC236}">
                <a16:creationId xmlns:a16="http://schemas.microsoft.com/office/drawing/2014/main" id="{E9824299-F323-4E7F-A7E8-37CF49D1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10" y="3177220"/>
            <a:ext cx="6390000" cy="363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станційне навчання | Професійні видання">
            <a:extLst>
              <a:ext uri="{FF2B5EF4-FFF2-40B4-BE49-F238E27FC236}">
                <a16:creationId xmlns:a16="http://schemas.microsoft.com/office/drawing/2014/main" id="{C0277463-CE94-4104-A28B-967A0982E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10" y="3803670"/>
            <a:ext cx="4226315" cy="286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уальна освіта: навчання і робота – два в одному | Зайцівська сільська рада">
            <a:extLst>
              <a:ext uri="{FF2B5EF4-FFF2-40B4-BE49-F238E27FC236}">
                <a16:creationId xmlns:a16="http://schemas.microsoft.com/office/drawing/2014/main" id="{6D686F46-E206-4364-B276-C91616BA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000" y="140543"/>
            <a:ext cx="3264872" cy="3103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5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B7C32C-87F1-4549-B0AB-FF4FE898C758}"/>
              </a:ext>
            </a:extLst>
          </p:cNvPr>
          <p:cNvSpPr/>
          <p:nvPr/>
        </p:nvSpPr>
        <p:spPr>
          <a:xfrm>
            <a:off x="246000" y="381100"/>
            <a:ext cx="5445000" cy="8651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Поняття та загальна характеристика витрат підприємства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7DECBF-4ADD-42AC-AE59-BEE1CBD1FF43}"/>
              </a:ext>
            </a:extLst>
          </p:cNvPr>
          <p:cNvSpPr/>
          <p:nvPr/>
        </p:nvSpPr>
        <p:spPr>
          <a:xfrm>
            <a:off x="5736000" y="4668452"/>
            <a:ext cx="6165000" cy="2000548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Загальні витрати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— це витрати на весь обсяг продукції за певний період, їхня сума залежить від тривалості періоду й кількості виготовленої продукції.</a:t>
            </a:r>
          </a:p>
          <a:p>
            <a:pPr algn="just">
              <a:spcAft>
                <a:spcPts val="0"/>
              </a:spcAft>
            </a:pP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на одиницю продукції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–це середні витрати за певний період, якщо продукція виготовляється постійно або серіями.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4D036AD-E2A2-4793-B1F2-A06246F6B763}"/>
              </a:ext>
            </a:extLst>
          </p:cNvPr>
          <p:cNvSpPr/>
          <p:nvPr/>
        </p:nvSpPr>
        <p:spPr>
          <a:xfrm>
            <a:off x="336000" y="1944000"/>
            <a:ext cx="52650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підприємства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 це сукупність переданих у грошовій формі </a:t>
            </a:r>
            <a:r>
              <a:rPr lang="uk-UA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витрачань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підприємства, пов'язаних з виробництвом продукції, наданням послуг, виконанням робіт та їх реалізацію.</a:t>
            </a:r>
          </a:p>
          <a:p>
            <a:pPr algn="just">
              <a:spcAft>
                <a:spcPts val="0"/>
              </a:spcAft>
            </a:pP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Заведено розрізняти витрати загальні (сукупні) та витрати на одиницю продукції.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486503-DC88-4560-801C-C04BD54E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2714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5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0F39187-79C2-4005-8CEC-4338E0BD6459}"/>
              </a:ext>
            </a:extLst>
          </p:cNvPr>
          <p:cNvSpPr/>
          <p:nvPr/>
        </p:nvSpPr>
        <p:spPr>
          <a:xfrm>
            <a:off x="514924" y="3626841"/>
            <a:ext cx="776852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мають натуральну та грошову форми.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Планування й облік витрат факторів виробництва в </a:t>
            </a:r>
            <a:r>
              <a:rPr lang="uk-UA" sz="2400" b="1" i="1" u="sng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натуральній формі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(кількість, маса тощо) мають важливе значення для організації діяльності підприємства. Проте для оцінювання результатів цієї діяльності вирішальною є </a:t>
            </a:r>
            <a:r>
              <a:rPr lang="uk-UA" sz="2400" b="1" i="1" u="sng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грошова оцінка витрат</a:t>
            </a: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оскільки вона виражає вартість продукції (послуг).</a:t>
            </a:r>
            <a:endParaRPr lang="uk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Экономист - РЕЗЮМЕ ДЛЯ КАРЬЕРЫ">
            <a:extLst>
              <a:ext uri="{FF2B5EF4-FFF2-40B4-BE49-F238E27FC236}">
                <a16:creationId xmlns:a16="http://schemas.microsoft.com/office/drawing/2014/main" id="{908EF321-00C9-4CAA-AA16-3442922FA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000" y="192964"/>
            <a:ext cx="3235178" cy="323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диниці вимірювання: міркуємо – Розвиток дитини">
            <a:extLst>
              <a:ext uri="{FF2B5EF4-FFF2-40B4-BE49-F238E27FC236}">
                <a16:creationId xmlns:a16="http://schemas.microsoft.com/office/drawing/2014/main" id="{61D0607B-C971-4D5C-A442-9AD30C029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0" y="1145594"/>
            <a:ext cx="3699672" cy="52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585298-60B8-4DD9-AD84-F8D5DFEEB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79" y="192964"/>
            <a:ext cx="4889438" cy="32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5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о державні витрати бюджету 2021 або про складний політичний вибір |  Український інститут майбутнього">
            <a:extLst>
              <a:ext uri="{FF2B5EF4-FFF2-40B4-BE49-F238E27FC236}">
                <a16:creationId xmlns:a16="http://schemas.microsoft.com/office/drawing/2014/main" id="{2BF612FF-61A0-453E-A733-994F7773C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0" y="144000"/>
            <a:ext cx="9135000" cy="513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B64576-1628-4351-B0B6-CB0AA965D1C6}"/>
              </a:ext>
            </a:extLst>
          </p:cNvPr>
          <p:cNvSpPr/>
          <p:nvPr/>
        </p:nvSpPr>
        <p:spPr>
          <a:xfrm>
            <a:off x="246000" y="3330791"/>
            <a:ext cx="11385000" cy="32932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складу загальновиробничих витрат включаються: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на управління виробництвом;</a:t>
            </a:r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амортизація основних засобів загально виробничого (цехового, дільничного, лінійного) призначення, амортизація нематеріальних активів загально виробничого (цехового, дільничного, лінійного) призначення;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на утримання, експлуатацію та ремонт, страхування, операційну оренду основних засобів, інших необоротних активів загальновиробничого призначення;</a:t>
            </a:r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на вдосконалення технології й організації виробництва;</a:t>
            </a:r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на опалення, освітлення, водопостачання, водовідведення та інше утримання виробничих приміщень;</a:t>
            </a:r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на обслуговування виробничого процесу;</a:t>
            </a:r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 на охорону праці, техніку безпеки і охорону навколишнього природного середовища;</a:t>
            </a:r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Wingdings" panose="05000000000000000000" pitchFamily="2" charset="2"/>
              <a:buChar char=""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інші витрати.</a:t>
            </a:r>
            <a:endParaRPr lang="uk-UA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1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3DC61E7-D535-4B9F-B451-533E08D8C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00" y="414000"/>
            <a:ext cx="6045331" cy="669779"/>
          </a:xfrm>
        </p:spPr>
        <p:txBody>
          <a:bodyPr>
            <a:noAutofit/>
          </a:bodyPr>
          <a:lstStyle/>
          <a:p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Витрати підприємства 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відшкодовуються за рахунок двох власних джерел: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5DBD02-B0C9-4A82-BC4E-B70EED0F19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71000" y="189000"/>
            <a:ext cx="5220737" cy="6127750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id="{927B441C-7CA3-40D6-B928-421BE67E16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007" y="1441625"/>
            <a:ext cx="4726586" cy="394325"/>
          </a:xfrm>
        </p:spPr>
        <p:txBody>
          <a:bodyPr>
            <a:normAutofit/>
          </a:bodyPr>
          <a:lstStyle/>
          <a:p>
            <a:r>
              <a:rPr lang="uk-UA" sz="2000" dirty="0"/>
              <a:t>собівартості (валових витрат);</a:t>
            </a:r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246" y="1441625"/>
            <a:ext cx="224103" cy="266700"/>
          </a:xfrm>
          <a:prstGeom prst="rect">
            <a:avLst/>
          </a:prstGeom>
        </p:spPr>
      </p:pic>
      <p:sp>
        <p:nvSpPr>
          <p:cNvPr id="17" name="Текст 6">
            <a:extLst>
              <a:ext uri="{FF2B5EF4-FFF2-40B4-BE49-F238E27FC236}">
                <a16:creationId xmlns:a16="http://schemas.microsoft.com/office/drawing/2014/main" id="{CFA461F9-4779-47FC-B640-F2B54476071F}"/>
              </a:ext>
            </a:extLst>
          </p:cNvPr>
          <p:cNvSpPr txBox="1">
            <a:spLocks/>
          </p:cNvSpPr>
          <p:nvPr/>
        </p:nvSpPr>
        <p:spPr>
          <a:xfrm>
            <a:off x="1054414" y="1899000"/>
            <a:ext cx="4726586" cy="394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прибутку.</a:t>
            </a:r>
            <a:endParaRPr lang="ru-RU" sz="2000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000" y="1917063"/>
            <a:ext cx="224103" cy="2667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CEAADA-81DA-4D6B-B2A8-F216C0416C91}"/>
              </a:ext>
            </a:extLst>
          </p:cNvPr>
          <p:cNvSpPr/>
          <p:nvPr/>
        </p:nvSpPr>
        <p:spPr>
          <a:xfrm>
            <a:off x="320300" y="2293326"/>
            <a:ext cx="6270700" cy="44703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собівартість продукції включаються витрати на такі цілі:</a:t>
            </a:r>
            <a:endParaRPr lang="uk-UA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дослідження ринку і виявлення потреби в продукції;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підготовку і освоєння нової продукції;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виробництво (витрати на сировину, матеріали, енергію, амортизацію основних виробничих фондів, оплату праці персоналу та ін.);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обслуговування виробничого процесу і управління ним;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збут продукції (пакування, транспортування, реклама, комісійні витрати);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розвідку, використання і охорону природних ресурсів (плата за воду, геологорозвідувальні роботи, плата за деревину, витрати на рекультивацію земель, охорону повітряного, водного басейнів);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добір і підготовку кадрів;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поточну раціоналізацію виробництва (вдосконалення технологій, організації виробництва і праці, підвищення якості продукції), крім капіталовкладень.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Фінзвітність2018 » Відділ освіти, культури, туризму, молоді та спорту  Дубровицької міської ради">
            <a:extLst>
              <a:ext uri="{FF2B5EF4-FFF2-40B4-BE49-F238E27FC236}">
                <a16:creationId xmlns:a16="http://schemas.microsoft.com/office/drawing/2014/main" id="{7FAFA997-6F29-44CE-AC7C-145659CE1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631" y="26504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167D70-F691-491F-A77A-3E1FF47FF3A9}"/>
              </a:ext>
            </a:extLst>
          </p:cNvPr>
          <p:cNvSpPr/>
          <p:nvPr/>
        </p:nvSpPr>
        <p:spPr>
          <a:xfrm>
            <a:off x="6131672" y="179000"/>
            <a:ext cx="5940088" cy="53290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Класифікація витрат підприємства</a:t>
            </a:r>
          </a:p>
        </p:txBody>
      </p:sp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165" y="274368"/>
            <a:ext cx="10339150" cy="80606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</a:rPr>
              <a:t>Для планування, обліку та аналізу витрати класифікуються за певними ознаками: </a:t>
            </a:r>
            <a:endParaRPr lang="uk-UA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6000" y="1329094"/>
            <a:ext cx="5868996" cy="105495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 ступенем однорідності</a:t>
            </a:r>
          </a:p>
          <a:p>
            <a:r>
              <a:rPr lang="uk-UA" sz="20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1800" b="1" i="1" dirty="0">
                <a:solidFill>
                  <a:schemeClr val="accent2">
                    <a:lumMod val="75000"/>
                  </a:schemeClr>
                </a:solidFill>
              </a:rPr>
              <a:t>елементні витрати - </a:t>
            </a:r>
            <a:r>
              <a:rPr lang="uk-UA" sz="1800" dirty="0">
                <a:solidFill>
                  <a:schemeClr val="tx1"/>
                </a:solidFill>
              </a:rPr>
              <a:t>однорідні за складом, мають єдиний економічний зміст і є первинними.</a:t>
            </a:r>
          </a:p>
          <a:p>
            <a:endParaRPr lang="uk-UA" sz="18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30E8C0-81B1-4A4D-9C00-DC281331C8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213" y="4305772"/>
            <a:ext cx="5303527" cy="2375144"/>
          </a:xfr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225305" y="1504839"/>
            <a:ext cx="955019" cy="8883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303726" y="2879457"/>
            <a:ext cx="955870" cy="88925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375453" y="4257004"/>
            <a:ext cx="919882" cy="9168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375452" y="5595628"/>
            <a:ext cx="919884" cy="916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F0F98474-A609-486C-BB64-503B8F935D6D}"/>
              </a:ext>
            </a:extLst>
          </p:cNvPr>
          <p:cNvSpPr txBox="1">
            <a:spLocks/>
          </p:cNvSpPr>
          <p:nvPr/>
        </p:nvSpPr>
        <p:spPr>
          <a:xfrm>
            <a:off x="7565486" y="1771362"/>
            <a:ext cx="4338996" cy="16621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 b="1" i="1" dirty="0">
                <a:solidFill>
                  <a:schemeClr val="accent2">
                    <a:lumMod val="75000"/>
                  </a:schemeClr>
                </a:solidFill>
              </a:rPr>
              <a:t>- комплексні витрати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800" dirty="0"/>
              <a:t>- різнорідні за складом, охоплюють кілька елементів витрат, їх групують за економічним призначенням у процесі калькулювання та організації внутрішнього економічного управління.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BA2551-842C-416E-9FED-0939BA6DDFDC}"/>
              </a:ext>
            </a:extLst>
          </p:cNvPr>
          <p:cNvSpPr/>
          <p:nvPr/>
        </p:nvSpPr>
        <p:spPr>
          <a:xfrm>
            <a:off x="1268916" y="2508756"/>
            <a:ext cx="4534584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них належать: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матеріальні витрати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оплата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відрахування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соціальні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потреби; 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амортизаційні відрахування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 </a:t>
            </a:r>
            <a:r>
              <a:rPr lang="uk-UA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2A0F108-1FB2-43F3-B98D-9A2EA201242B}"/>
              </a:ext>
            </a:extLst>
          </p:cNvPr>
          <p:cNvSpPr/>
          <p:nvPr/>
        </p:nvSpPr>
        <p:spPr>
          <a:xfrm>
            <a:off x="7867288" y="4305772"/>
            <a:ext cx="39480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них належать: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утримання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експлуатацію устаткування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загальновиробничі 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адміністративні витрати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5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65" y="208538"/>
            <a:ext cx="4391952" cy="6498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</a:rPr>
              <a:t>Класифікація витрат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5834" y="948060"/>
            <a:ext cx="6555827" cy="2578862"/>
          </a:xfrm>
        </p:spPr>
        <p:txBody>
          <a:bodyPr>
            <a:no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За способом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обчислення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окремі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різновиди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продукції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1800" b="1" i="1" dirty="0">
                <a:solidFill>
                  <a:schemeClr val="accent2">
                    <a:lumMod val="75000"/>
                  </a:schemeClr>
                </a:solidFill>
              </a:rPr>
              <a:t>- прямі витрати </a:t>
            </a:r>
            <a:r>
              <a:rPr lang="uk-UA" sz="1800" dirty="0"/>
              <a:t>- безпосередньо зв’язані з виготовленням певного різновиду продукції і можуть бути прямо обчислені на її одиницю. Якщо виготовляється один різновид продукції, усі витрати — прямі.</a:t>
            </a:r>
          </a:p>
          <a:p>
            <a:r>
              <a:rPr lang="uk-UA" sz="1800" b="1" i="1" dirty="0">
                <a:solidFill>
                  <a:schemeClr val="accent2">
                    <a:lumMod val="75000"/>
                  </a:schemeClr>
                </a:solidFill>
              </a:rPr>
              <a:t>- непрямі витрати</a:t>
            </a:r>
            <a:r>
              <a:rPr lang="uk-UA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1800" dirty="0"/>
              <a:t>- </a:t>
            </a:r>
            <a:r>
              <a:rPr lang="ru-RU" sz="1800" dirty="0"/>
              <a:t>вони </a:t>
            </a:r>
            <a:r>
              <a:rPr lang="uk-UA" sz="1800" dirty="0"/>
              <a:t>зв’язані не з виготовленням конкретних виробів, а з процесом виробництва в цілому: зарплата обслуговуючого й управлінського персоналу, утримання та експлуатація будівель, споруд тощо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30E8C0-81B1-4A4D-9C00-DC281331C8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473" y="3959960"/>
            <a:ext cx="6075700" cy="2720956"/>
          </a:xfr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225305" y="1504839"/>
            <a:ext cx="955019" cy="8883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9F2AD0-04E1-4AB9-AC87-3EC9149691A9}"/>
              </a:ext>
            </a:extLst>
          </p:cNvPr>
          <p:cNvSpPr txBox="1"/>
          <p:nvPr/>
        </p:nvSpPr>
        <p:spPr>
          <a:xfrm>
            <a:off x="7284048" y="77753"/>
            <a:ext cx="4391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bg1"/>
                </a:solidFill>
              </a:rPr>
              <a:t>3) На </a:t>
            </a:r>
            <a:r>
              <a:rPr lang="ru-RU" sz="2000" b="1" u="sng" dirty="0" err="1">
                <a:solidFill>
                  <a:schemeClr val="bg1"/>
                </a:solidFill>
              </a:rPr>
              <a:t>підставі</a:t>
            </a:r>
            <a:r>
              <a:rPr lang="ru-RU" sz="2000" b="1" u="sng" dirty="0">
                <a:solidFill>
                  <a:schemeClr val="bg1"/>
                </a:solidFill>
              </a:rPr>
              <a:t> </a:t>
            </a:r>
            <a:r>
              <a:rPr lang="ru-RU" sz="2000" b="1" u="sng" dirty="0" err="1">
                <a:solidFill>
                  <a:schemeClr val="bg1"/>
                </a:solidFill>
              </a:rPr>
              <a:t>зв’язку</a:t>
            </a:r>
            <a:r>
              <a:rPr lang="ru-RU" sz="2000" b="1" u="sng" dirty="0">
                <a:solidFill>
                  <a:schemeClr val="bg1"/>
                </a:solidFill>
              </a:rPr>
              <a:t> з </a:t>
            </a:r>
            <a:r>
              <a:rPr lang="ru-RU" sz="2000" b="1" u="sng" dirty="0" err="1">
                <a:solidFill>
                  <a:schemeClr val="bg1"/>
                </a:solidFill>
              </a:rPr>
              <a:t>обсягом</a:t>
            </a:r>
            <a:r>
              <a:rPr lang="ru-RU" sz="2000" b="1" u="sng" dirty="0">
                <a:solidFill>
                  <a:schemeClr val="bg1"/>
                </a:solidFill>
              </a:rPr>
              <a:t> </a:t>
            </a:r>
            <a:r>
              <a:rPr lang="ru-RU" sz="2000" b="1" u="sng" dirty="0" err="1">
                <a:solidFill>
                  <a:schemeClr val="bg1"/>
                </a:solidFill>
              </a:rPr>
              <a:t>виробництва</a:t>
            </a:r>
            <a:r>
              <a:rPr lang="ru-RU" sz="2000" b="1" u="sng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667694E-A818-440B-97BB-D2EFCDA1DDD0}"/>
              </a:ext>
            </a:extLst>
          </p:cNvPr>
          <p:cNvSpPr/>
          <p:nvPr/>
        </p:nvSpPr>
        <p:spPr>
          <a:xfrm>
            <a:off x="7336001" y="814265"/>
            <a:ext cx="48488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</a:rPr>
              <a:t>постійні витрати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- є функцією часу, а не обсягу продукції, їхня загальна сума не залежить від кількості виготовленої продукції (зрозуміло, у певних межах). </a:t>
            </a:r>
          </a:p>
          <a:p>
            <a:r>
              <a:rPr lang="uk-UA" dirty="0"/>
              <a:t> </a:t>
            </a:r>
          </a:p>
          <a:p>
            <a:r>
              <a:rPr lang="uk-UA" b="1" u="sng" dirty="0">
                <a:solidFill>
                  <a:srgbClr val="00B050"/>
                </a:solidFill>
              </a:rPr>
              <a:t>До постійних належать:</a:t>
            </a:r>
            <a:endParaRPr lang="uk-UA" b="1" dirty="0">
              <a:solidFill>
                <a:srgbClr val="00B050"/>
              </a:solidFill>
            </a:endParaRPr>
          </a:p>
          <a:p>
            <a:pPr lvl="0"/>
            <a:r>
              <a:rPr lang="uk-UA" dirty="0">
                <a:solidFill>
                  <a:srgbClr val="FFFF00"/>
                </a:solidFill>
              </a:rPr>
              <a:t>витрати на утримання та експлуатацію будівель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uk-UA" dirty="0">
                <a:solidFill>
                  <a:srgbClr val="FFFF00"/>
                </a:solidFill>
              </a:rPr>
              <a:t>споруд</a:t>
            </a:r>
            <a:r>
              <a:rPr lang="ru-RU" dirty="0">
                <a:solidFill>
                  <a:srgbClr val="FFFF00"/>
                </a:solidFill>
              </a:rPr>
              <a:t>;</a:t>
            </a:r>
            <a:endParaRPr lang="uk-UA" dirty="0">
              <a:solidFill>
                <a:srgbClr val="FFFF00"/>
              </a:solidFill>
            </a:endParaRPr>
          </a:p>
          <a:p>
            <a:pPr lvl="0"/>
            <a:r>
              <a:rPr lang="uk-UA" dirty="0">
                <a:solidFill>
                  <a:srgbClr val="FFFF00"/>
                </a:solidFill>
              </a:rPr>
              <a:t>організацію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uk-UA" dirty="0">
                <a:solidFill>
                  <a:srgbClr val="FFFF00"/>
                </a:solidFill>
              </a:rPr>
              <a:t>виробництва</a:t>
            </a:r>
            <a:r>
              <a:rPr lang="ru-RU" dirty="0">
                <a:solidFill>
                  <a:srgbClr val="FFFF00"/>
                </a:solidFill>
              </a:rPr>
              <a:t>;</a:t>
            </a:r>
            <a:endParaRPr lang="uk-UA" dirty="0">
              <a:solidFill>
                <a:srgbClr val="FFFF00"/>
              </a:solidFill>
            </a:endParaRPr>
          </a:p>
          <a:p>
            <a:pPr lvl="0"/>
            <a:r>
              <a:rPr lang="uk-UA" dirty="0">
                <a:solidFill>
                  <a:srgbClr val="FFFF00"/>
                </a:solidFill>
              </a:rPr>
              <a:t>витрати на управління</a:t>
            </a:r>
          </a:p>
          <a:p>
            <a:r>
              <a:rPr lang="ru-RU" dirty="0"/>
              <a:t> </a:t>
            </a:r>
            <a:endParaRPr lang="uk-UA" dirty="0"/>
          </a:p>
          <a:p>
            <a:r>
              <a:rPr lang="uk-UA" b="1" i="1" dirty="0">
                <a:solidFill>
                  <a:srgbClr val="FF0000"/>
                </a:solidFill>
              </a:rPr>
              <a:t>змінні витрати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— це витрати, загальна сума яких за певний час залежить від обсягу виготовленої продукції. </a:t>
            </a:r>
          </a:p>
          <a:p>
            <a:endParaRPr lang="uk-UA" dirty="0"/>
          </a:p>
          <a:p>
            <a:r>
              <a:rPr lang="uk-UA" b="1" u="sng" dirty="0">
                <a:solidFill>
                  <a:srgbClr val="00B050"/>
                </a:solidFill>
              </a:rPr>
              <a:t>До них належать переважно:</a:t>
            </a:r>
            <a:endParaRPr lang="uk-UA" b="1" dirty="0">
              <a:solidFill>
                <a:srgbClr val="00B050"/>
              </a:solidFill>
            </a:endParaRPr>
          </a:p>
          <a:p>
            <a:pPr lvl="0"/>
            <a:r>
              <a:rPr lang="uk-UA" dirty="0">
                <a:solidFill>
                  <a:srgbClr val="FFFF00"/>
                </a:solidFill>
              </a:rPr>
              <a:t>витрати на сировину</a:t>
            </a:r>
            <a:r>
              <a:rPr lang="ru-RU" dirty="0">
                <a:solidFill>
                  <a:srgbClr val="FFFF00"/>
                </a:solidFill>
              </a:rPr>
              <a:t>;</a:t>
            </a:r>
            <a:endParaRPr lang="uk-UA" dirty="0">
              <a:solidFill>
                <a:srgbClr val="FFFF00"/>
              </a:solidFill>
            </a:endParaRPr>
          </a:p>
          <a:p>
            <a:pPr lvl="0"/>
            <a:r>
              <a:rPr lang="uk-UA" dirty="0">
                <a:solidFill>
                  <a:srgbClr val="FFFF00"/>
                </a:solidFill>
              </a:rPr>
              <a:t>основні матеріали</a:t>
            </a:r>
          </a:p>
          <a:p>
            <a:pPr lvl="0"/>
            <a:r>
              <a:rPr lang="uk-UA" dirty="0">
                <a:solidFill>
                  <a:srgbClr val="FFFF00"/>
                </a:solidFill>
              </a:rPr>
              <a:t>комплектуючі вироби</a:t>
            </a:r>
          </a:p>
          <a:p>
            <a:pPr lvl="0"/>
            <a:r>
              <a:rPr lang="uk-UA" dirty="0">
                <a:solidFill>
                  <a:srgbClr val="FFFF00"/>
                </a:solidFill>
              </a:rPr>
              <a:t>відрядну</a:t>
            </a:r>
            <a:r>
              <a:rPr lang="ru-RU" dirty="0">
                <a:solidFill>
                  <a:srgbClr val="FFFF00"/>
                </a:solidFill>
              </a:rPr>
              <a:t> зарплату </a:t>
            </a:r>
            <a:r>
              <a:rPr lang="uk-UA" dirty="0">
                <a:solidFill>
                  <a:srgbClr val="FFFF00"/>
                </a:solidFill>
              </a:rPr>
              <a:t>робітників</a:t>
            </a:r>
            <a:r>
              <a:rPr lang="ru-RU" dirty="0">
                <a:solidFill>
                  <a:srgbClr val="FFFF00"/>
                </a:solidFill>
              </a:rPr>
              <a:t>. </a:t>
            </a:r>
            <a:endParaRPr lang="uk-UA" dirty="0">
              <a:solidFill>
                <a:srgbClr val="FFFF00"/>
              </a:solidFill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303726" y="2879457"/>
            <a:ext cx="955870" cy="88925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375453" y="4257004"/>
            <a:ext cx="919882" cy="9168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375452" y="5595628"/>
            <a:ext cx="919884" cy="916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93" y="197499"/>
            <a:ext cx="4391952" cy="64982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i="1" dirty="0">
                <a:solidFill>
                  <a:schemeClr val="accent2">
                    <a:lumMod val="75000"/>
                  </a:schemeClr>
                </a:solidFill>
              </a:rPr>
              <a:t>Класифікація витрат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17F2976-00D6-461E-9FED-21B9B7A039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166" y="997253"/>
            <a:ext cx="5288835" cy="2979106"/>
          </a:xfrm>
        </p:spPr>
        <p:txBody>
          <a:bodyPr>
            <a:no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За </a:t>
            </a:r>
            <a:r>
              <a:rPr lang="uk-U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економічними елементами операційні витрати поділяються на 5 груп</a:t>
            </a: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11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uk-UA" sz="1800" b="1" i="1" dirty="0">
                <a:solidFill>
                  <a:schemeClr val="accent2">
                    <a:lumMod val="75000"/>
                  </a:schemeClr>
                </a:solidFill>
              </a:rPr>
              <a:t>Матеріальні витрати</a:t>
            </a:r>
          </a:p>
          <a:p>
            <a:r>
              <a:rPr lang="uk-UA" sz="1800" b="1" i="1" dirty="0">
                <a:solidFill>
                  <a:schemeClr val="accent2">
                    <a:lumMod val="75000"/>
                  </a:schemeClr>
                </a:solidFill>
              </a:rPr>
              <a:t>2. Витрати на оплату праці. </a:t>
            </a:r>
          </a:p>
          <a:p>
            <a:r>
              <a:rPr lang="uk-UA" sz="1800" b="1" i="1" dirty="0">
                <a:solidFill>
                  <a:schemeClr val="accent2">
                    <a:lumMod val="75000"/>
                  </a:schemeClr>
                </a:solidFill>
              </a:rPr>
              <a:t>3. Відрахування на соціальні заходи.</a:t>
            </a:r>
          </a:p>
          <a:p>
            <a:r>
              <a:rPr lang="uk-UA" sz="1800" b="1" i="1" dirty="0">
                <a:solidFill>
                  <a:schemeClr val="accent2">
                    <a:lumMod val="75000"/>
                  </a:schemeClr>
                </a:solidFill>
              </a:rPr>
              <a:t>4. Амортизація.</a:t>
            </a:r>
          </a:p>
          <a:p>
            <a:r>
              <a:rPr lang="uk-UA" sz="1800" b="1" i="1" dirty="0">
                <a:solidFill>
                  <a:schemeClr val="accent2">
                    <a:lumMod val="75000"/>
                  </a:schemeClr>
                </a:solidFill>
              </a:rPr>
              <a:t>5. Інші операційні витрати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uk-UA" sz="1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30E8C0-81B1-4A4D-9C00-DC281331C8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993" y="4176341"/>
            <a:ext cx="5701008" cy="2553153"/>
          </a:xfr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225305" y="1504839"/>
            <a:ext cx="955019" cy="88839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303726" y="2879457"/>
            <a:ext cx="955870" cy="88925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375453" y="4257004"/>
            <a:ext cx="919882" cy="9168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375452" y="5595628"/>
            <a:ext cx="919884" cy="91688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8075BB-8F15-42BE-B544-6F1AAC9B6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207" y="568640"/>
            <a:ext cx="4421061" cy="57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680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1300</Words>
  <Application>Microsoft Office PowerPoint</Application>
  <PresentationFormat>Широкоэкранный</PresentationFormat>
  <Paragraphs>136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Витрати підприємства відшкодовуються за рахунок двох власних джерел:</vt:lpstr>
      <vt:lpstr>Для планування, обліку та аналізу витрати класифікуються за певними ознаками: </vt:lpstr>
      <vt:lpstr>Класифікація витрат</vt:lpstr>
      <vt:lpstr>Класифікація витрат</vt:lpstr>
      <vt:lpstr>3. Калькулювання собівартості продукції, робіт, послуг</vt:lpstr>
      <vt:lpstr>Презентация PowerPoint</vt:lpstr>
      <vt:lpstr>Шляхи зниження собівартості продукції</vt:lpstr>
      <vt:lpstr>Об’єкти калькулювання й калькуляційні одиниці</vt:lpstr>
      <vt:lpstr>Групи калькуляційних одиниць:</vt:lpstr>
      <vt:lpstr>Групи калькуляційних одиниць:</vt:lpstr>
      <vt:lpstr>Способи калькулювання: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91</cp:revision>
  <dcterms:created xsi:type="dcterms:W3CDTF">2020-06-15T10:11:26Z</dcterms:created>
  <dcterms:modified xsi:type="dcterms:W3CDTF">2023-04-13T05:34:16Z</dcterms:modified>
</cp:coreProperties>
</file>