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74" r:id="rId4"/>
    <p:sldId id="275" r:id="rId5"/>
    <p:sldId id="267" r:id="rId6"/>
    <p:sldId id="279" r:id="rId7"/>
    <p:sldId id="278" r:id="rId8"/>
    <p:sldId id="277" r:id="rId9"/>
    <p:sldId id="276" r:id="rId10"/>
    <p:sldId id="266" r:id="rId11"/>
    <p:sldId id="281" r:id="rId12"/>
    <p:sldId id="280" r:id="rId13"/>
    <p:sldId id="283" r:id="rId14"/>
    <p:sldId id="284" r:id="rId15"/>
    <p:sldId id="282" r:id="rId16"/>
    <p:sldId id="285" r:id="rId17"/>
    <p:sldId id="26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34B"/>
    <a:srgbClr val="F05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74" d="100"/>
          <a:sy n="74" d="100"/>
        </p:scale>
        <p:origin x="612" y="60"/>
      </p:cViewPr>
      <p:guideLst>
        <p:guide orient="horz" pos="28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90B00-AF3D-4ACD-ACDE-630330470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CFE79D-95E7-45EB-A00E-A13C20653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97993-D460-435C-9C74-7AAFDC03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5B198E-7C7E-4A35-A289-C7D7DCCBC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5F63B-D0AE-4916-943E-71629096F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74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2B172-000B-4AE9-AB6C-5B3A15EC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97A070-81F1-4920-B6E3-7A700384A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4AD9D9-7CA8-4507-93AB-D51F261F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9BBF06-5175-4DA7-8E90-D0468C3D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1FA7CD-CEF3-4053-9580-9D24A080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7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2463A7-BB92-4317-B3BC-98D90E4C4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5BDB53-8C9E-4BE4-81F4-E3B6D0001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203253-5F3A-4E78-A48F-32CB6177C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4384F7-722C-4DAE-B4AD-A52518B0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5C5AAC-521E-416A-8686-FA305A82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96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97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B0B5ED3D-57DE-42ED-BE5C-F21A7B8CA5C6}"/>
              </a:ext>
            </a:extLst>
          </p:cNvPr>
          <p:cNvSpPr/>
          <p:nvPr userDrawn="1"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B809083B-4451-4809-A466-A78693F9AD34}"/>
              </a:ext>
            </a:extLst>
          </p:cNvPr>
          <p:cNvSpPr/>
          <p:nvPr userDrawn="1"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30BF555C-A518-4231-9DB5-B17F7DC97C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1238" y="2573338"/>
            <a:ext cx="6442075" cy="164623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A69C7849-E468-4B41-9E10-71060F43909A}"/>
              </a:ext>
            </a:extLst>
          </p:cNvPr>
          <p:cNvSpPr/>
          <p:nvPr userDrawn="1"/>
        </p:nvSpPr>
        <p:spPr>
          <a:xfrm>
            <a:off x="0" y="-10104"/>
            <a:ext cx="9246000" cy="6868103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E258292F-5689-4D79-9096-85D06BA49B7B}"/>
              </a:ext>
            </a:extLst>
          </p:cNvPr>
          <p:cNvSpPr/>
          <p:nvPr userDrawn="1"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956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7" y="370235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3429000"/>
            <a:ext cx="12192000" cy="3431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000" y="365125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6266" y="1309573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52985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4149000"/>
            <a:ext cx="8976000" cy="2711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5631" y="375112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373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5184000"/>
            <a:ext cx="3531000" cy="1676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3699451"/>
            <a:ext cx="5758414" cy="257886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8726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800" y="3524662"/>
            <a:ext cx="5625000" cy="66888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0"/>
            <a:ext cx="5625000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04000"/>
            <a:ext cx="5758414" cy="5774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800" y="437400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D6452CA5-8E82-4F87-9A80-16C5626D64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5125" y="145449"/>
            <a:ext cx="3640875" cy="292172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946F59B-B261-4BD0-B083-6D6BBD9636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125" y="145450"/>
            <a:ext cx="3640875" cy="292172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09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296" y="3429000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49000"/>
            <a:ext cx="5445000" cy="5729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775" y="4368338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7CD30468-55AD-4246-A300-DB7B0F0017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30600" y="234001"/>
            <a:ext cx="8325400" cy="27901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85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4681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4681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6000" y="375112"/>
            <a:ext cx="6299999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469414" y="4149000"/>
            <a:ext cx="8506586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34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882B2-034B-4145-B484-AAA1AE8C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D8F6E3-9820-406F-9F7D-BCD3D286F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B31CFE-D3EB-4BCC-8C1F-B5DDF7BE7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389A23-67AB-42B8-B4A6-CD29D8C4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1C6045-8D36-40A1-9C6D-DE87FB64A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09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6096000" cy="6860032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323493"/>
            <a:ext cx="5625000" cy="668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479" y="1262831"/>
            <a:ext cx="5625000" cy="527167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AE8A562-A25C-4DC8-BAC6-CCC0577579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2063" y="323850"/>
            <a:ext cx="5603875" cy="63896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3173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9606000" y="0"/>
            <a:ext cx="280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73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A733B-B67F-4D0F-8770-03412A880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DDA85B-AADA-46ED-A5AA-D35A66798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605E36-6CBE-4FA4-96E5-C97C6419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D25396-54DE-492D-9359-B5E63574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D3534F-0A7F-483E-8DA7-21E0E2249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41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A8576-22B7-495B-9176-BD790D974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0357B8-EB67-4372-88B4-88FCFF7EF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C497D8-0B03-4691-A215-F5362C364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2F708-3C4F-42A3-B17E-652DA52C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57200E-933C-4827-8F9D-FB5E96AE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7BC222-F9DF-4207-B43E-B479B536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95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33213-AAC6-4A1B-8698-2A85AC7A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417D5D-6E03-4713-8925-FDCABA499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C9B58B-7B36-4EED-BF73-CE412A409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84CA64-D965-410A-A22A-95F39E31D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169F5F-0DFF-4F48-8341-6A2030A84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018E87D-5DB1-4212-99CF-FEC09BE8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583665-14A3-443C-A678-21B4B04C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DED1F4-5815-43E8-8292-D644388C8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8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13576-431C-4B09-BE4C-4EEF3B49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EDF2B8-07FE-4363-894B-DDC16E10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28BB28-F4BD-4C23-9A0A-C8721DEDC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742E95-FD50-4CB1-8087-8075551A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15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A5E687E-9290-434A-B9E3-66F44D50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57BE17-C727-41FA-9CE8-470F79379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FFE86D-1A1C-46FE-ABEC-8D0D881AB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89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76A1A-2738-4B63-8FB7-6FADAE40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AAE921-524E-4189-B3A7-567631602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627E12-8D6F-4DCA-A420-023E353B4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86BE03-035D-46A4-8C21-2563A2536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4DFDB8-B752-4066-9AA7-E4428B91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BE450-BDAC-4239-BF11-4AD912A2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29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1647D-B164-4F72-A5EE-B230808B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8A3904-E15C-44A8-A376-F79C68BDA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2AC89-146D-484D-BCEE-4426EC570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3BA88C-C8EB-41F4-9412-0F32B393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8D5E48-2C13-4EE4-ADCD-A1D573E19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8E3DBC-1A08-44C9-84DA-15A2D7CE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01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3EB23-0574-4CE6-BFEA-CC4DC7FD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1F8A9A-C586-4CD8-962C-D78C7D7C8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D3A135-84B4-404B-AEE2-C6066B294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3BA84-997D-4080-B10C-1A0B4B33C57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329958-3F0E-49D3-AB72-A2802AAD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087078-49A2-4F1A-832C-0E14981C4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3"/>
            <a:extLst>
              <a:ext uri="{FF2B5EF4-FFF2-40B4-BE49-F238E27FC236}">
                <a16:creationId xmlns:a16="http://schemas.microsoft.com/office/drawing/2014/main" id="{FDBE6CBF-8F53-497F-9017-32C565AD5EA7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0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67" r:id="rId13"/>
    <p:sldLayoutId id="2147483660" r:id="rId14"/>
    <p:sldLayoutId id="2147483661" r:id="rId15"/>
    <p:sldLayoutId id="2147483662" r:id="rId16"/>
    <p:sldLayoutId id="2147483670" r:id="rId17"/>
    <p:sldLayoutId id="2147483663" r:id="rId18"/>
    <p:sldLayoutId id="2147483664" r:id="rId19"/>
    <p:sldLayoutId id="2147483665" r:id="rId20"/>
    <p:sldLayoutId id="214748366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sv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D835DF8-ACB6-4ED8-BDE7-416BEA3D63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14"/>
          <a:stretch/>
        </p:blipFill>
        <p:spPr>
          <a:xfrm>
            <a:off x="6096000" y="-10103"/>
            <a:ext cx="6096000" cy="6868104"/>
          </a:xfrm>
        </p:spPr>
      </p:pic>
      <p:sp>
        <p:nvSpPr>
          <p:cNvPr id="8" name="Текст 20">
            <a:extLst>
              <a:ext uri="{FF2B5EF4-FFF2-40B4-BE49-F238E27FC236}">
                <a16:creationId xmlns:a16="http://schemas.microsoft.com/office/drawing/2014/main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81B021BF-A146-4486-952C-321C2E738A90}"/>
              </a:ext>
            </a:extLst>
          </p:cNvPr>
          <p:cNvSpPr/>
          <p:nvPr/>
        </p:nvSpPr>
        <p:spPr>
          <a:xfrm>
            <a:off x="0" y="-10104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93430012-BA3A-4636-B839-750794681A1D}"/>
              </a:ext>
            </a:extLst>
          </p:cNvPr>
          <p:cNvSpPr/>
          <p:nvPr/>
        </p:nvSpPr>
        <p:spPr>
          <a:xfrm>
            <a:off x="381001" y="2158894"/>
            <a:ext cx="8235000" cy="3147094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E9811CCE-425E-421D-906F-FDB5FF116926}"/>
              </a:ext>
            </a:extLst>
          </p:cNvPr>
          <p:cNvSpPr/>
          <p:nvPr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C3891D6C-164C-4F07-94B0-55B67C0190FD}"/>
              </a:ext>
            </a:extLst>
          </p:cNvPr>
          <p:cNvSpPr/>
          <p:nvPr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DAF865-96F5-4176-9983-A7D572FF73F1}"/>
              </a:ext>
            </a:extLst>
          </p:cNvPr>
          <p:cNvSpPr txBox="1"/>
          <p:nvPr/>
        </p:nvSpPr>
        <p:spPr>
          <a:xfrm>
            <a:off x="471000" y="2259000"/>
            <a:ext cx="8415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>
                <a:solidFill>
                  <a:srgbClr val="FFFF00"/>
                </a:solidFill>
              </a:rPr>
              <a:t>ТЕМА 6. </a:t>
            </a:r>
            <a:r>
              <a:rPr lang="ru-RU" sz="4800" b="1" dirty="0">
                <a:solidFill>
                  <a:srgbClr val="FFFF00"/>
                </a:solidFill>
              </a:rPr>
              <a:t>ЦІНО- ТА ТАРИФОУТВОРЕННЯ У ГОТЕЛЬНО-РЕСТОРАННОМУ БІЗНЕСІ</a:t>
            </a:r>
            <a:endParaRPr lang="ru-RU" sz="11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7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A95C3A-5253-4195-BA15-93BAEE03A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55" y="279000"/>
            <a:ext cx="4266678" cy="50712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C72D0B9-877D-4A78-9025-A564DF48D67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540136B-2780-4746-8C72-FD9D4FC530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C044C6F-8177-4911-85FD-2E270C2A4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000" y="2619000"/>
            <a:ext cx="5366454" cy="810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600" b="1" dirty="0"/>
              <a:t>Методи ціноутворення</a:t>
            </a:r>
            <a:endParaRPr lang="uk-UA" sz="36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02D6320-E6D2-46D8-8AD1-5DFF9531C283}"/>
              </a:ext>
            </a:extLst>
          </p:cNvPr>
          <p:cNvSpPr/>
          <p:nvPr/>
        </p:nvSpPr>
        <p:spPr>
          <a:xfrm>
            <a:off x="5871000" y="3924000"/>
            <a:ext cx="5850000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5. Установлення ціни на основі торгів.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/>
            <a:endParaRPr lang="uk-UA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 процесі торгів кожна фірма конкурсант призначає ціну пропозиції, стежачи за тим, щоб вона була дещо нижчою, ніж у конкурентів, але й не опускалася нижче рівня собівартості. Остаточна ціна на товар встановлюється з урахуванням таких факторів: цінова політика фірми, психологія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ціносприйняття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вплив ціни на інших учасників ринкової діяльності.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68412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AAED6D-8921-42D3-8D7E-8C8C875B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254" y="2664000"/>
            <a:ext cx="4907800" cy="944549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 Структура </a:t>
            </a: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ціни та види її структурної побудови</a:t>
            </a:r>
            <a:endParaRPr lang="uk-UA" sz="32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B704AB-A870-42B0-9500-466531FC6C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0998" y="3743928"/>
            <a:ext cx="5115569" cy="2790071"/>
          </a:xfr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1800" b="1" i="1" u="sng" dirty="0"/>
              <a:t>До елементів ціни належать: </a:t>
            </a:r>
            <a:endParaRPr lang="uk-UA" sz="1800" b="1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b="1" dirty="0"/>
              <a:t>собівартість (С), </a:t>
            </a:r>
            <a:endParaRPr lang="uk-UA" sz="1600" b="1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sz="1600" b="1" dirty="0"/>
              <a:t>прибуток</a:t>
            </a:r>
            <a:r>
              <a:rPr lang="ru-RU" sz="1600" b="1" dirty="0"/>
              <a:t> (П), </a:t>
            </a:r>
            <a:endParaRPr lang="uk-UA" sz="1600" b="1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sz="1600" b="1" dirty="0"/>
              <a:t>мито</a:t>
            </a:r>
            <a:r>
              <a:rPr lang="ru-RU" sz="1600" b="1" dirty="0"/>
              <a:t> (М), </a:t>
            </a:r>
            <a:endParaRPr lang="uk-UA" sz="1600" b="1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sz="1600" b="1" dirty="0"/>
              <a:t>акцизний податок </a:t>
            </a:r>
            <a:r>
              <a:rPr lang="ru-RU" sz="1600" b="1" dirty="0"/>
              <a:t>(АП), </a:t>
            </a:r>
            <a:endParaRPr lang="uk-UA" sz="1600" b="1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sz="1600" b="1" dirty="0"/>
              <a:t>податок на додану вартість </a:t>
            </a:r>
            <a:r>
              <a:rPr lang="ru-RU" sz="1600" b="1" dirty="0"/>
              <a:t>(ПДВ), </a:t>
            </a:r>
            <a:endParaRPr lang="uk-UA" sz="1600" b="1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sz="1600" b="1" dirty="0" err="1"/>
              <a:t>посередницько</a:t>
            </a:r>
            <a:r>
              <a:rPr lang="uk-UA" sz="1600" b="1" dirty="0"/>
              <a:t>-збутова </a:t>
            </a:r>
            <a:r>
              <a:rPr lang="uk-UA" sz="1600" b="1" dirty="0" err="1"/>
              <a:t>націнк</a:t>
            </a:r>
            <a:r>
              <a:rPr lang="ru-RU" sz="1600" b="1" dirty="0"/>
              <a:t>а (</a:t>
            </a:r>
            <a:r>
              <a:rPr lang="ru-RU" sz="1600" b="1" dirty="0" err="1"/>
              <a:t>Н</a:t>
            </a:r>
            <a:r>
              <a:rPr lang="ru-RU" sz="1600" b="1" baseline="-25000" dirty="0" err="1"/>
              <a:t>п</a:t>
            </a:r>
            <a:r>
              <a:rPr lang="ru-RU" sz="1600" b="1" dirty="0"/>
              <a:t>) </a:t>
            </a:r>
            <a:endParaRPr lang="uk-UA" sz="1600" b="1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b="1" dirty="0" err="1"/>
              <a:t>торговель­на</a:t>
            </a:r>
            <a:r>
              <a:rPr lang="ru-RU" sz="1600" b="1" dirty="0"/>
              <a:t> надбавка (</a:t>
            </a:r>
            <a:r>
              <a:rPr lang="ru-RU" sz="1600" b="1" dirty="0" err="1"/>
              <a:t>Нт</a:t>
            </a:r>
            <a:r>
              <a:rPr lang="ru-RU" sz="1600" b="1" dirty="0"/>
              <a:t>).</a:t>
            </a:r>
            <a:endParaRPr lang="uk-UA" sz="1600" b="1" dirty="0"/>
          </a:p>
          <a:p>
            <a:endParaRPr lang="uk-UA" sz="700" dirty="0"/>
          </a:p>
        </p:txBody>
      </p:sp>
      <p:pic>
        <p:nvPicPr>
          <p:cNvPr id="1026" name="Picture 2" descr="Зміна цін на нерухомість за останні 10 років – Нерухомість">
            <a:extLst>
              <a:ext uri="{FF2B5EF4-FFF2-40B4-BE49-F238E27FC236}">
                <a16:creationId xmlns:a16="http://schemas.microsoft.com/office/drawing/2014/main" id="{E2C4F293-05E1-4AD7-AF8E-DA6E7EF41C5F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3" b="6883"/>
          <a:stretch>
            <a:fillRect/>
          </a:stretch>
        </p:blipFill>
        <p:spPr bwMode="auto">
          <a:xfrm>
            <a:off x="7396977" y="146225"/>
            <a:ext cx="3503612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✓Чим відрізняється ціна від вартості">
            <a:extLst>
              <a:ext uri="{FF2B5EF4-FFF2-40B4-BE49-F238E27FC236}">
                <a16:creationId xmlns:a16="http://schemas.microsoft.com/office/drawing/2014/main" id="{B0F9A3AF-6EDB-4DFA-941E-791E29C05F56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2" r="13802"/>
          <a:stretch>
            <a:fillRect/>
          </a:stretch>
        </p:blipFill>
        <p:spPr bwMode="auto">
          <a:xfrm>
            <a:off x="336000" y="588761"/>
            <a:ext cx="6022947" cy="603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144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Демпинг | Что такое демпинг цен, рынка. Ценовая конкуренция">
            <a:extLst>
              <a:ext uri="{FF2B5EF4-FFF2-40B4-BE49-F238E27FC236}">
                <a16:creationId xmlns:a16="http://schemas.microsoft.com/office/drawing/2014/main" id="{952231F0-A70E-4E3A-8B6E-F73C54364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503" y="6314"/>
            <a:ext cx="5886822" cy="29434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7FE25-60CD-4287-A5A4-198E75798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800" y="2844903"/>
            <a:ext cx="5625000" cy="66888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>
                <a:latin typeface="+mn-lt"/>
              </a:rPr>
              <a:t>Встановлення ціни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3826A2-04B8-4036-B144-89DD6FB9ED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61147" y="3744000"/>
            <a:ext cx="5827945" cy="2943411"/>
          </a:xfrm>
        </p:spPr>
        <p:txBody>
          <a:bodyPr>
            <a:normAutofit fontScale="92500" lnSpcReduction="10000"/>
          </a:bodyPr>
          <a:lstStyle/>
          <a:p>
            <a:r>
              <a:rPr lang="uk-UA" sz="2000" b="1" dirty="0"/>
              <a:t>У першому варіанті</a:t>
            </a:r>
            <a:r>
              <a:rPr lang="uk-UA" sz="2000" dirty="0"/>
              <a:t> </a:t>
            </a:r>
            <a:r>
              <a:rPr lang="uk-UA" sz="2000" b="1" dirty="0">
                <a:highlight>
                  <a:srgbClr val="FFFF00"/>
                </a:highlight>
              </a:rPr>
              <a:t>(С + П)</a:t>
            </a:r>
            <a:r>
              <a:rPr lang="uk-UA" sz="2000" dirty="0"/>
              <a:t>  відпускна ціна збігається з ціною підприємства. Такі ціни встановлюються на продукцію, яка не обкладається товарними податками, а її реалізація здійснюється безпосередньо виробником (наприклад, </a:t>
            </a:r>
            <a:r>
              <a:rPr lang="uk-UA" sz="2000" i="1" dirty="0"/>
              <a:t>кам'яне вугілля, шкільні підручники</a:t>
            </a:r>
            <a:r>
              <a:rPr lang="uk-UA" sz="2000" dirty="0"/>
              <a:t>). </a:t>
            </a:r>
          </a:p>
          <a:p>
            <a:r>
              <a:rPr lang="uk-UA" sz="2000" b="1" dirty="0"/>
              <a:t>Другий варіант</a:t>
            </a:r>
            <a:r>
              <a:rPr lang="uk-UA" sz="2000" dirty="0"/>
              <a:t> </a:t>
            </a:r>
            <a:r>
              <a:rPr lang="uk-UA" sz="2000" b="1" dirty="0">
                <a:highlight>
                  <a:srgbClr val="FFFF00"/>
                </a:highlight>
              </a:rPr>
              <a:t>(С + П + ПДВ)</a:t>
            </a:r>
            <a:r>
              <a:rPr lang="uk-UA" sz="2000" dirty="0"/>
              <a:t>  застосовується в то­му разі, коли продукція обкладається податком на додану вар­тість та її продає сам виробник (наприклад, </a:t>
            </a:r>
            <a:r>
              <a:rPr lang="uk-UA" sz="2000" i="1" dirty="0"/>
              <a:t>одяг, взуття, меблі, побутова техніка</a:t>
            </a:r>
            <a:r>
              <a:rPr lang="uk-UA" sz="2000" dirty="0"/>
              <a:t>). Це найпоширеніший варіант відпускної ціни виробника. </a:t>
            </a:r>
          </a:p>
        </p:txBody>
      </p:sp>
      <p:pic>
        <p:nvPicPr>
          <p:cNvPr id="2050" name="Picture 2" descr="Демпінг і демпінгова ціна! – Бізнес-UA!">
            <a:extLst>
              <a:ext uri="{FF2B5EF4-FFF2-40B4-BE49-F238E27FC236}">
                <a16:creationId xmlns:a16="http://schemas.microsoft.com/office/drawing/2014/main" id="{EFDE7276-0D81-4BBB-B7BA-8BA9A9984278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0" r="17100"/>
          <a:stretch>
            <a:fillRect/>
          </a:stretch>
        </p:blipFill>
        <p:spPr bwMode="auto">
          <a:xfrm>
            <a:off x="272441" y="292190"/>
            <a:ext cx="5103559" cy="5117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298C12E-83BA-4A25-B796-7C279D49D4B3}"/>
              </a:ext>
            </a:extLst>
          </p:cNvPr>
          <p:cNvSpPr/>
          <p:nvPr/>
        </p:nvSpPr>
        <p:spPr>
          <a:xfrm>
            <a:off x="1011000" y="4394177"/>
            <a:ext cx="4140000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b="1" dirty="0"/>
              <a:t>собівартість (С), </a:t>
            </a:r>
            <a:endParaRPr lang="uk-UA" b="1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b="1" dirty="0"/>
              <a:t>прибуток</a:t>
            </a:r>
            <a:r>
              <a:rPr lang="ru-RU" b="1" dirty="0"/>
              <a:t> (П), </a:t>
            </a:r>
            <a:endParaRPr lang="uk-UA" b="1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b="1" dirty="0"/>
              <a:t>мито</a:t>
            </a:r>
            <a:r>
              <a:rPr lang="ru-RU" b="1" dirty="0"/>
              <a:t> (М), </a:t>
            </a:r>
            <a:endParaRPr lang="uk-UA" b="1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b="1" dirty="0"/>
              <a:t>акцизний податок </a:t>
            </a:r>
            <a:r>
              <a:rPr lang="ru-RU" b="1" dirty="0"/>
              <a:t>(АП), </a:t>
            </a:r>
            <a:endParaRPr lang="uk-UA" b="1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b="1" dirty="0"/>
              <a:t>податок на додану вартість </a:t>
            </a:r>
            <a:r>
              <a:rPr lang="ru-RU" b="1" dirty="0"/>
              <a:t>(ПДВ), </a:t>
            </a:r>
            <a:endParaRPr lang="uk-UA" b="1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b="1" dirty="0" err="1"/>
              <a:t>посередницько</a:t>
            </a:r>
            <a:r>
              <a:rPr lang="uk-UA" b="1" dirty="0"/>
              <a:t>-збутова </a:t>
            </a:r>
            <a:r>
              <a:rPr lang="uk-UA" b="1" dirty="0" err="1"/>
              <a:t>націнк</a:t>
            </a:r>
            <a:r>
              <a:rPr lang="ru-RU" b="1" dirty="0"/>
              <a:t>а (</a:t>
            </a:r>
            <a:r>
              <a:rPr lang="ru-RU" b="1" dirty="0" err="1"/>
              <a:t>Н</a:t>
            </a:r>
            <a:r>
              <a:rPr lang="ru-RU" b="1" baseline="-25000" dirty="0" err="1"/>
              <a:t>п</a:t>
            </a:r>
            <a:r>
              <a:rPr lang="ru-RU" b="1" dirty="0"/>
              <a:t>) </a:t>
            </a:r>
            <a:endParaRPr lang="uk-UA" b="1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b="1" dirty="0"/>
              <a:t>торговель­на </a:t>
            </a:r>
            <a:r>
              <a:rPr lang="ru-RU" b="1" dirty="0"/>
              <a:t>надбавка (</a:t>
            </a:r>
            <a:r>
              <a:rPr lang="ru-RU" b="1" dirty="0" err="1"/>
              <a:t>Нт</a:t>
            </a:r>
            <a:r>
              <a:rPr lang="ru-RU" b="1" dirty="0"/>
              <a:t>).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409960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Демпинг | Что такое демпинг цен, рынка. Ценовая конкуренция">
            <a:extLst>
              <a:ext uri="{FF2B5EF4-FFF2-40B4-BE49-F238E27FC236}">
                <a16:creationId xmlns:a16="http://schemas.microsoft.com/office/drawing/2014/main" id="{952231F0-A70E-4E3A-8B6E-F73C54364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503" y="6314"/>
            <a:ext cx="5886822" cy="29434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7FE25-60CD-4287-A5A4-198E75798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9414" y="2760216"/>
            <a:ext cx="5625000" cy="66888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>
                <a:latin typeface="+mn-lt"/>
              </a:rPr>
              <a:t>Встановлення ціни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3826A2-04B8-4036-B144-89DD6FB9ED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2433" y="3564000"/>
            <a:ext cx="6064059" cy="3287686"/>
          </a:xfrm>
        </p:spPr>
        <p:txBody>
          <a:bodyPr>
            <a:noAutofit/>
          </a:bodyPr>
          <a:lstStyle/>
          <a:p>
            <a:r>
              <a:rPr lang="uk-UA" sz="1900" b="1" dirty="0"/>
              <a:t>За третім варіантом</a:t>
            </a:r>
            <a:r>
              <a:rPr lang="uk-UA" sz="1900" dirty="0"/>
              <a:t> </a:t>
            </a:r>
            <a:r>
              <a:rPr lang="uk-UA" sz="1900" b="1" dirty="0">
                <a:highlight>
                  <a:srgbClr val="FFFF00"/>
                </a:highlight>
              </a:rPr>
              <a:t>(С + П + АП + ПДВ)</a:t>
            </a:r>
            <a:r>
              <a:rPr lang="uk-UA" sz="1900" dirty="0"/>
              <a:t> ціни встановлюються на підакцизні товари (наприклад, </a:t>
            </a:r>
            <a:r>
              <a:rPr lang="uk-UA" sz="1900" i="1" dirty="0"/>
              <a:t>тютюнові вироби, алкогольні напої</a:t>
            </a:r>
            <a:r>
              <a:rPr lang="uk-UA" sz="1900" dirty="0"/>
              <a:t>). </a:t>
            </a:r>
          </a:p>
          <a:p>
            <a:r>
              <a:rPr lang="uk-UA" sz="1900" dirty="0"/>
              <a:t> </a:t>
            </a:r>
            <a:r>
              <a:rPr lang="uk-UA" sz="1900" i="1" dirty="0"/>
              <a:t>Якщо продукція реалізується через </a:t>
            </a:r>
            <a:r>
              <a:rPr lang="uk-UA" sz="1900" i="1" dirty="0" err="1"/>
              <a:t>посередницько</a:t>
            </a:r>
            <a:r>
              <a:rPr lang="uk-UA" sz="1900" i="1" dirty="0"/>
              <a:t>-збутові організації (дистриб’ютори, дилери, і </a:t>
            </a:r>
            <a:r>
              <a:rPr lang="uk-UA" sz="1900" i="1" dirty="0" err="1"/>
              <a:t>т.д</a:t>
            </a:r>
            <a:r>
              <a:rPr lang="uk-UA" sz="1900" i="1" dirty="0"/>
              <a:t>)</a:t>
            </a:r>
            <a:r>
              <a:rPr lang="uk-UA" sz="1900" dirty="0"/>
              <a:t>, то до складу ціни входить відповідна націнка і формується </a:t>
            </a:r>
          </a:p>
          <a:p>
            <a:r>
              <a:rPr lang="uk-UA" sz="1900" b="1" dirty="0"/>
              <a:t>четвертий</a:t>
            </a:r>
            <a:r>
              <a:rPr lang="uk-UA" sz="1900" dirty="0"/>
              <a:t> </a:t>
            </a:r>
            <a:r>
              <a:rPr lang="uk-UA" sz="1900" b="1" dirty="0">
                <a:highlight>
                  <a:srgbClr val="FFFF00"/>
                </a:highlight>
              </a:rPr>
              <a:t>(С + П + </a:t>
            </a:r>
            <a:r>
              <a:rPr lang="uk-UA" sz="1900" b="1" dirty="0" err="1">
                <a:highlight>
                  <a:srgbClr val="FFFF00"/>
                </a:highlight>
              </a:rPr>
              <a:t>Нп</a:t>
            </a:r>
            <a:r>
              <a:rPr lang="uk-UA" sz="1900" b="1" dirty="0">
                <a:highlight>
                  <a:srgbClr val="FFFF00"/>
                </a:highlight>
              </a:rPr>
              <a:t>)</a:t>
            </a:r>
            <a:r>
              <a:rPr lang="uk-UA" sz="1900" dirty="0"/>
              <a:t>, </a:t>
            </a:r>
          </a:p>
          <a:p>
            <a:r>
              <a:rPr lang="uk-UA" sz="1900" b="1" dirty="0"/>
              <a:t>п'ятий</a:t>
            </a:r>
            <a:r>
              <a:rPr lang="uk-UA" sz="1900" dirty="0"/>
              <a:t> </a:t>
            </a:r>
            <a:r>
              <a:rPr lang="uk-UA" sz="1900" b="1" dirty="0">
                <a:highlight>
                  <a:srgbClr val="FFFF00"/>
                </a:highlight>
              </a:rPr>
              <a:t>(С + П + ПДВ + </a:t>
            </a:r>
            <a:r>
              <a:rPr lang="uk-UA" sz="1900" b="1" dirty="0" err="1">
                <a:highlight>
                  <a:srgbClr val="FFFF00"/>
                </a:highlight>
              </a:rPr>
              <a:t>Н</a:t>
            </a:r>
            <a:r>
              <a:rPr lang="uk-UA" sz="1900" b="1" baseline="-25000" dirty="0" err="1">
                <a:highlight>
                  <a:srgbClr val="FFFF00"/>
                </a:highlight>
              </a:rPr>
              <a:t>п</a:t>
            </a:r>
            <a:r>
              <a:rPr lang="uk-UA" sz="1900" b="1" dirty="0">
                <a:highlight>
                  <a:srgbClr val="FFFF00"/>
                </a:highlight>
              </a:rPr>
              <a:t>)</a:t>
            </a:r>
            <a:r>
              <a:rPr lang="uk-UA" sz="1900" dirty="0"/>
              <a:t> </a:t>
            </a:r>
          </a:p>
          <a:p>
            <a:r>
              <a:rPr lang="uk-UA" sz="1900" b="1" dirty="0"/>
              <a:t>шостий</a:t>
            </a:r>
            <a:r>
              <a:rPr lang="uk-UA" sz="1900" dirty="0"/>
              <a:t> </a:t>
            </a:r>
            <a:r>
              <a:rPr lang="uk-UA" sz="1900" b="1" dirty="0">
                <a:highlight>
                  <a:srgbClr val="FFFF00"/>
                </a:highlight>
              </a:rPr>
              <a:t>(С + П + АП + ПДВ + </a:t>
            </a:r>
            <a:r>
              <a:rPr lang="uk-UA" sz="1900" b="1" dirty="0" err="1">
                <a:highlight>
                  <a:srgbClr val="FFFF00"/>
                </a:highlight>
              </a:rPr>
              <a:t>Нп</a:t>
            </a:r>
            <a:r>
              <a:rPr lang="uk-UA" sz="1900" b="1" dirty="0">
                <a:highlight>
                  <a:srgbClr val="FFFF00"/>
                </a:highlight>
              </a:rPr>
              <a:t>)</a:t>
            </a:r>
            <a:r>
              <a:rPr lang="uk-UA" sz="1900" dirty="0"/>
              <a:t> варіанти відпускної ціни посередника.</a:t>
            </a:r>
          </a:p>
        </p:txBody>
      </p:sp>
      <p:pic>
        <p:nvPicPr>
          <p:cNvPr id="8" name="Picture 2" descr="Демпінг і демпінгова ціна! – Бізнес-UA!">
            <a:extLst>
              <a:ext uri="{FF2B5EF4-FFF2-40B4-BE49-F238E27FC236}">
                <a16:creationId xmlns:a16="http://schemas.microsoft.com/office/drawing/2014/main" id="{B887B638-9277-4FF0-8024-3014F7A49E7B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0" r="17100"/>
          <a:stretch>
            <a:fillRect/>
          </a:stretch>
        </p:blipFill>
        <p:spPr bwMode="auto">
          <a:xfrm>
            <a:off x="272441" y="292190"/>
            <a:ext cx="5103559" cy="5117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3B71881-940A-4097-870B-1FEB5E4E6726}"/>
              </a:ext>
            </a:extLst>
          </p:cNvPr>
          <p:cNvSpPr/>
          <p:nvPr/>
        </p:nvSpPr>
        <p:spPr>
          <a:xfrm>
            <a:off x="1011000" y="4394177"/>
            <a:ext cx="4140000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b="1" dirty="0"/>
              <a:t>собівартість (С), </a:t>
            </a:r>
            <a:endParaRPr lang="uk-UA" b="1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b="1" dirty="0"/>
              <a:t>прибуток</a:t>
            </a:r>
            <a:r>
              <a:rPr lang="ru-RU" b="1" dirty="0"/>
              <a:t> (П), </a:t>
            </a:r>
            <a:endParaRPr lang="uk-UA" b="1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b="1" dirty="0"/>
              <a:t>мито</a:t>
            </a:r>
            <a:r>
              <a:rPr lang="ru-RU" b="1" dirty="0"/>
              <a:t> (М), </a:t>
            </a:r>
            <a:endParaRPr lang="uk-UA" b="1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b="1" dirty="0"/>
              <a:t>акцизний податок </a:t>
            </a:r>
            <a:r>
              <a:rPr lang="ru-RU" b="1" dirty="0"/>
              <a:t>(АП), </a:t>
            </a:r>
            <a:endParaRPr lang="uk-UA" b="1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b="1" dirty="0"/>
              <a:t>податок на додану вартість </a:t>
            </a:r>
            <a:r>
              <a:rPr lang="ru-RU" b="1" dirty="0"/>
              <a:t>(ПДВ), </a:t>
            </a:r>
            <a:endParaRPr lang="uk-UA" b="1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b="1" dirty="0" err="1"/>
              <a:t>посередницько</a:t>
            </a:r>
            <a:r>
              <a:rPr lang="uk-UA" b="1" dirty="0"/>
              <a:t>-збутова </a:t>
            </a:r>
            <a:r>
              <a:rPr lang="uk-UA" b="1" dirty="0" err="1"/>
              <a:t>націнк</a:t>
            </a:r>
            <a:r>
              <a:rPr lang="ru-RU" b="1" dirty="0"/>
              <a:t>а (</a:t>
            </a:r>
            <a:r>
              <a:rPr lang="ru-RU" b="1" dirty="0" err="1"/>
              <a:t>Н</a:t>
            </a:r>
            <a:r>
              <a:rPr lang="ru-RU" b="1" baseline="-25000" dirty="0" err="1"/>
              <a:t>п</a:t>
            </a:r>
            <a:r>
              <a:rPr lang="ru-RU" b="1" dirty="0"/>
              <a:t>) </a:t>
            </a:r>
            <a:endParaRPr lang="uk-UA" b="1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b="1" dirty="0"/>
              <a:t>торговель­на </a:t>
            </a:r>
            <a:r>
              <a:rPr lang="ru-RU" b="1" dirty="0"/>
              <a:t>надбавка (</a:t>
            </a:r>
            <a:r>
              <a:rPr lang="ru-RU" b="1" dirty="0" err="1"/>
              <a:t>Нт</a:t>
            </a:r>
            <a:r>
              <a:rPr lang="ru-RU" b="1" dirty="0"/>
              <a:t>).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954515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F8DEFE7D-574D-49B8-9228-7DE4DC59DC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2914" y="502579"/>
            <a:ext cx="6127124" cy="6197962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Торговельна надбавка, перетворює відпускну ціну в роздрібну. </a:t>
            </a:r>
          </a:p>
          <a:p>
            <a:r>
              <a:rPr lang="uk-UA" b="1" dirty="0"/>
              <a:t> </a:t>
            </a:r>
            <a:r>
              <a:rPr lang="uk-UA" b="1" dirty="0">
                <a:highlight>
                  <a:srgbClr val="FFFF00"/>
                </a:highlight>
              </a:rPr>
              <a:t>Склад роздрібної ціни (Ц</a:t>
            </a:r>
            <a:r>
              <a:rPr lang="uk-UA" b="1" baseline="-25000" dirty="0">
                <a:highlight>
                  <a:srgbClr val="FFFF00"/>
                </a:highlight>
              </a:rPr>
              <a:t>Р</a:t>
            </a:r>
            <a:r>
              <a:rPr lang="uk-UA" b="1" dirty="0">
                <a:highlight>
                  <a:srgbClr val="FFFF00"/>
                </a:highlight>
              </a:rPr>
              <a:t>)</a:t>
            </a:r>
            <a:r>
              <a:rPr lang="uk-UA" dirty="0"/>
              <a:t> на вітчизняні товари, яка містить у собі максималь­ну кількість елементів, можна записати таким чином:</a:t>
            </a:r>
          </a:p>
          <a:p>
            <a:endParaRPr lang="uk-UA" dirty="0"/>
          </a:p>
          <a:p>
            <a:pPr algn="ctr"/>
            <a:r>
              <a:rPr lang="uk-UA" b="1" dirty="0"/>
              <a:t> </a:t>
            </a:r>
            <a:r>
              <a:rPr lang="uk-UA" b="1" dirty="0" err="1"/>
              <a:t>Ц</a:t>
            </a:r>
            <a:r>
              <a:rPr lang="uk-UA" b="1" baseline="-25000" dirty="0" err="1"/>
              <a:t>р</a:t>
            </a:r>
            <a:r>
              <a:rPr lang="uk-UA" b="1" baseline="-25000" dirty="0"/>
              <a:t> </a:t>
            </a:r>
            <a:r>
              <a:rPr lang="uk-UA" b="1" dirty="0"/>
              <a:t>= С + П + АП + ПДВ + </a:t>
            </a:r>
            <a:r>
              <a:rPr lang="uk-UA" b="1" dirty="0" err="1"/>
              <a:t>Н</a:t>
            </a:r>
            <a:r>
              <a:rPr lang="uk-UA" b="1" baseline="-25000" dirty="0" err="1"/>
              <a:t>п</a:t>
            </a:r>
            <a:r>
              <a:rPr lang="uk-UA" b="1" dirty="0"/>
              <a:t> + </a:t>
            </a:r>
            <a:r>
              <a:rPr lang="uk-UA" b="1" dirty="0" err="1"/>
              <a:t>Н</a:t>
            </a:r>
            <a:r>
              <a:rPr lang="uk-UA" b="1" baseline="-25000" dirty="0" err="1"/>
              <a:t>т</a:t>
            </a:r>
            <a:r>
              <a:rPr lang="uk-UA" b="1" dirty="0"/>
              <a:t> , грн.</a:t>
            </a:r>
          </a:p>
          <a:p>
            <a:r>
              <a:rPr lang="uk-UA" dirty="0"/>
              <a:t> </a:t>
            </a:r>
          </a:p>
          <a:p>
            <a:r>
              <a:rPr lang="uk-UA" dirty="0"/>
              <a:t>Податок на добавлену вартість  є частиною новоствореної вартості, яка сплачується у держбюджет на кожному етапі виробництва продукції, виконання робіт і надання послуг. ПДВ включається в ціну продукції за ставкою (</a:t>
            </a:r>
            <a:r>
              <a:rPr lang="uk-UA" dirty="0" err="1"/>
              <a:t>Спдв</a:t>
            </a:r>
            <a:r>
              <a:rPr lang="uk-UA" dirty="0"/>
              <a:t>), визначеною Податковим кодексом України  і обчислюється за формулою:</a:t>
            </a:r>
          </a:p>
          <a:p>
            <a:pPr algn="ctr"/>
            <a:r>
              <a:rPr lang="uk-UA" dirty="0"/>
              <a:t>     </a:t>
            </a:r>
            <a:r>
              <a:rPr lang="uk-UA" b="1" dirty="0"/>
              <a:t>Ц * </a:t>
            </a:r>
            <a:r>
              <a:rPr lang="uk-UA" b="1" dirty="0" err="1"/>
              <a:t>С</a:t>
            </a:r>
            <a:r>
              <a:rPr lang="uk-UA" b="1" baseline="-25000" dirty="0" err="1"/>
              <a:t>пдв</a:t>
            </a:r>
            <a:endParaRPr lang="uk-UA" b="1" dirty="0"/>
          </a:p>
          <a:p>
            <a:pPr algn="ctr"/>
            <a:r>
              <a:rPr lang="uk-UA" b="1" dirty="0"/>
              <a:t>ПДВ =  --------------, грн.</a:t>
            </a:r>
          </a:p>
          <a:p>
            <a:pPr algn="ctr"/>
            <a:r>
              <a:rPr lang="uk-UA" b="1" dirty="0"/>
              <a:t>      100 %</a:t>
            </a:r>
          </a:p>
          <a:p>
            <a:endParaRPr lang="uk-UA" b="1" dirty="0"/>
          </a:p>
          <a:p>
            <a:r>
              <a:rPr lang="uk-UA" b="1" dirty="0"/>
              <a:t>Ц</a:t>
            </a:r>
            <a:r>
              <a:rPr lang="uk-UA" dirty="0"/>
              <a:t> – ціна</a:t>
            </a:r>
          </a:p>
          <a:p>
            <a:r>
              <a:rPr lang="uk-UA" b="1" dirty="0" err="1"/>
              <a:t>Спдв</a:t>
            </a:r>
            <a:r>
              <a:rPr lang="uk-UA" dirty="0"/>
              <a:t> – ставка ПДВ (2018 р. 0%, 7%, 20%)</a:t>
            </a:r>
          </a:p>
        </p:txBody>
      </p:sp>
      <p:pic>
        <p:nvPicPr>
          <p:cNvPr id="4098" name="Picture 2" descr="Ціна встановлена в еквіваленті валюти: бухгалтерський та податковий облік">
            <a:extLst>
              <a:ext uri="{FF2B5EF4-FFF2-40B4-BE49-F238E27FC236}">
                <a16:creationId xmlns:a16="http://schemas.microsoft.com/office/drawing/2014/main" id="{56EEC524-B6A7-43F5-9FBD-9D6D02B7A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62" y="323970"/>
            <a:ext cx="5184038" cy="297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F100B5F-C012-4F0E-80E3-2EA57E0A7C30}"/>
              </a:ext>
            </a:extLst>
          </p:cNvPr>
          <p:cNvSpPr/>
          <p:nvPr/>
        </p:nvSpPr>
        <p:spPr>
          <a:xfrm>
            <a:off x="353981" y="3561220"/>
            <a:ext cx="5040000" cy="313932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 ПДВ включений до ціни, то він обчислюється за формулою:</a:t>
            </a:r>
          </a:p>
          <a:p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                          Ц </a:t>
            </a:r>
            <a:r>
              <a:rPr lang="uk-UA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uk-UA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пдв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uk-UA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пдв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ПДВ  =  --------------------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100%  +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uk-UA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пдв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Номенклатура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це перелік назв окремих видів продукції.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Асортимент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це різновидність виробів у межах даної номенклатури.</a:t>
            </a:r>
          </a:p>
        </p:txBody>
      </p:sp>
    </p:spTree>
    <p:extLst>
      <p:ext uri="{BB962C8B-B14F-4D97-AF65-F5344CB8AC3E}">
        <p14:creationId xmlns:p14="http://schemas.microsoft.com/office/powerpoint/2010/main" val="2250783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5D85454A-4D85-4EEA-8C5D-1CA59A0B13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1090" y="4464000"/>
            <a:ext cx="5625000" cy="2109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uk-UA" sz="4100" b="1" dirty="0">
                <a:solidFill>
                  <a:srgbClr val="FF0000"/>
                </a:solidFill>
              </a:rPr>
              <a:t>Ціноутворення</a:t>
            </a:r>
            <a:r>
              <a:rPr lang="uk-UA" b="1" dirty="0"/>
              <a:t> — </a:t>
            </a:r>
            <a:r>
              <a:rPr lang="uk-UA" dirty="0"/>
              <a:t>процес встановлення і розробки ціни на товари та послуги. Базується на попиті, вартості, пропозиції, товарно-грошовому обігу. Ціноутворення – це процес встановлення цін і тарифів, продуктом або результатом якого є ціна.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94E40D-CBAB-4271-9662-0259DCA292A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2182" r="12182"/>
          <a:stretch>
            <a:fillRect/>
          </a:stretch>
        </p:blipFill>
        <p:spPr>
          <a:xfrm>
            <a:off x="6093243" y="0"/>
            <a:ext cx="4726138" cy="3196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Демпінг. Види демпінгу та як з ним боротися — DSnews.ua">
            <a:extLst>
              <a:ext uri="{FF2B5EF4-FFF2-40B4-BE49-F238E27FC236}">
                <a16:creationId xmlns:a16="http://schemas.microsoft.com/office/drawing/2014/main" id="{12FEBA88-6389-4025-90F7-A9D2E6E22321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2" r="1508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FC048E-A94A-4900-BC4A-B5FBD0AC1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976" y="2835085"/>
            <a:ext cx="4503114" cy="118783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ru-RU" b="1" dirty="0">
                <a:solidFill>
                  <a:srgbClr val="FF0000"/>
                </a:solidFill>
              </a:rPr>
              <a:t>3. Сутність </a:t>
            </a:r>
            <a:r>
              <a:rPr lang="ru-RU" b="1" dirty="0" err="1">
                <a:solidFill>
                  <a:srgbClr val="FF0000"/>
                </a:solidFill>
              </a:rPr>
              <a:t>ціно</a:t>
            </a:r>
            <a:r>
              <a:rPr lang="ru-RU" b="1" dirty="0">
                <a:solidFill>
                  <a:srgbClr val="FF0000"/>
                </a:solidFill>
              </a:rPr>
              <a:t>- та тарифоутворення</a:t>
            </a:r>
            <a:endParaRPr lang="uk-U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82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94E40D-CBAB-4271-9662-0259DCA292A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2182" r="12182"/>
          <a:stretch>
            <a:fillRect/>
          </a:stretch>
        </p:blipFill>
        <p:spPr>
          <a:xfrm>
            <a:off x="5106000" y="343337"/>
            <a:ext cx="4186138" cy="2831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Демпінг. Види демпінгу та як з ним боротися — DSnews.ua">
            <a:extLst>
              <a:ext uri="{FF2B5EF4-FFF2-40B4-BE49-F238E27FC236}">
                <a16:creationId xmlns:a16="http://schemas.microsoft.com/office/drawing/2014/main" id="{12FEBA88-6389-4025-90F7-A9D2E6E22321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2" r="15082"/>
          <a:stretch>
            <a:fillRect/>
          </a:stretch>
        </p:blipFill>
        <p:spPr bwMode="auto">
          <a:xfrm>
            <a:off x="325457" y="101860"/>
            <a:ext cx="5029457" cy="504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FC048E-A94A-4900-BC4A-B5FBD0AC1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000" y="343337"/>
            <a:ext cx="4503114" cy="118783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ru-RU" b="1" dirty="0">
                <a:solidFill>
                  <a:srgbClr val="FF0000"/>
                </a:solidFill>
              </a:rPr>
              <a:t>3. Сутність ціно- та тарифоутворення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2691E12-37CE-458F-A38E-66AAD527273E}"/>
              </a:ext>
            </a:extLst>
          </p:cNvPr>
          <p:cNvSpPr/>
          <p:nvPr/>
        </p:nvSpPr>
        <p:spPr>
          <a:xfrm>
            <a:off x="325457" y="5499000"/>
            <a:ext cx="51405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Витратне ціноутворення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 ціноутворення, при якому в основу формування ціни закладають витрати виробництва та обігу.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85454A-4D85-4EEA-8C5D-1CA59A0B13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5526" y="2351884"/>
            <a:ext cx="4503114" cy="118783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uk-UA" sz="2000" dirty="0"/>
              <a:t>Суб’єкти ціноутворення: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uk-UA" sz="2000" dirty="0"/>
              <a:t>фізичні</a:t>
            </a:r>
            <a:r>
              <a:rPr lang="ru-RU" sz="2000" dirty="0"/>
              <a:t> особи;</a:t>
            </a:r>
            <a:endParaRPr lang="uk-UA" sz="20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uk-UA" sz="2000" dirty="0"/>
              <a:t>юридичні</a:t>
            </a:r>
            <a:r>
              <a:rPr lang="ru-RU" sz="2000" dirty="0"/>
              <a:t> особи, </a:t>
            </a:r>
            <a:r>
              <a:rPr lang="uk-UA" sz="2000" dirty="0"/>
              <a:t>яким надано </a:t>
            </a:r>
            <a:r>
              <a:rPr lang="ru-RU" sz="2000" dirty="0"/>
              <a:t>право </a:t>
            </a:r>
            <a:r>
              <a:rPr lang="uk-UA" sz="2000" dirty="0"/>
              <a:t>встановлення цін і тарифів</a:t>
            </a:r>
            <a:r>
              <a:rPr lang="ru-RU" sz="2000" dirty="0"/>
              <a:t>. </a:t>
            </a:r>
            <a:endParaRPr lang="uk-UA" sz="20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BBE19F3-712E-42B3-B65B-8260FE1FBE21}"/>
              </a:ext>
            </a:extLst>
          </p:cNvPr>
          <p:cNvSpPr/>
          <p:nvPr/>
        </p:nvSpPr>
        <p:spPr>
          <a:xfrm>
            <a:off x="5780999" y="3904692"/>
            <a:ext cx="6085543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000" b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Тарифоутворення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це система утворення ціни на послуги, яка застосовується державою зокрема Кабінетом Міністрів України.</a:t>
            </a:r>
          </a:p>
          <a:p>
            <a:pPr algn="just">
              <a:spcAft>
                <a:spcPts val="0"/>
              </a:spcAft>
            </a:pP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000" b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Тариф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— система ставок оплати за виробничі і невиробничі послуги, які надаються населенню, компаніям, організаціям, фірмам і установам. До категорії тарифів відносять також системи ставок оплати праці.</a:t>
            </a:r>
          </a:p>
        </p:txBody>
      </p:sp>
    </p:spTree>
    <p:extLst>
      <p:ext uri="{BB962C8B-B14F-4D97-AF65-F5344CB8AC3E}">
        <p14:creationId xmlns:p14="http://schemas.microsoft.com/office/powerpoint/2010/main" val="3784274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D835DF8-ACB6-4ED8-BDE7-416BEA3D63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2518" y="-10104"/>
            <a:ext cx="9665823" cy="6868104"/>
          </a:xfrm>
        </p:spPr>
      </p:pic>
      <p:sp>
        <p:nvSpPr>
          <p:cNvPr id="8" name="Текст 20">
            <a:extLst>
              <a:ext uri="{FF2B5EF4-FFF2-40B4-BE49-F238E27FC236}">
                <a16:creationId xmlns:a16="http://schemas.microsoft.com/office/drawing/2014/main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81B021BF-A146-4486-952C-321C2E738A90}"/>
              </a:ext>
            </a:extLst>
          </p:cNvPr>
          <p:cNvSpPr/>
          <p:nvPr/>
        </p:nvSpPr>
        <p:spPr>
          <a:xfrm>
            <a:off x="0" y="-10104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93430012-BA3A-4636-B839-750794681A1D}"/>
              </a:ext>
            </a:extLst>
          </p:cNvPr>
          <p:cNvSpPr/>
          <p:nvPr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E9811CCE-425E-421D-906F-FDB5FF116926}"/>
              </a:ext>
            </a:extLst>
          </p:cNvPr>
          <p:cNvSpPr/>
          <p:nvPr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C3891D6C-164C-4F07-94B0-55B67C0190FD}"/>
              </a:ext>
            </a:extLst>
          </p:cNvPr>
          <p:cNvSpPr/>
          <p:nvPr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6749652-D235-4987-9144-321D570AE7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09363" y="4860015"/>
            <a:ext cx="495000" cy="495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0AA254F-E25B-402D-9D27-724032203A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619364" y="4855944"/>
            <a:ext cx="495000" cy="495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F8219EF-A137-489E-B5C7-869888ED853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429363" y="4855944"/>
            <a:ext cx="495000" cy="495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4A81CC2-69B1-4987-A819-AB811714CD0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239363" y="4855944"/>
            <a:ext cx="495000" cy="495000"/>
          </a:xfrm>
          <a:prstGeom prst="rect">
            <a:avLst/>
          </a:prstGeom>
        </p:spPr>
      </p:pic>
      <p:pic>
        <p:nvPicPr>
          <p:cNvPr id="12290" name="Picture 2" descr="The 50 great books on education">
            <a:extLst>
              <a:ext uri="{FF2B5EF4-FFF2-40B4-BE49-F238E27FC236}">
                <a16:creationId xmlns:a16="http://schemas.microsoft.com/office/drawing/2014/main" id="{9CE3B8A9-023A-4CA1-B464-121C299B3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108" y="2436141"/>
            <a:ext cx="2766334" cy="184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248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B23B621-D723-436C-9A8B-3F67A45BC983}"/>
              </a:ext>
            </a:extLst>
          </p:cNvPr>
          <p:cNvSpPr/>
          <p:nvPr/>
        </p:nvSpPr>
        <p:spPr>
          <a:xfrm>
            <a:off x="246000" y="362225"/>
            <a:ext cx="11700000" cy="7680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B4FEC50-7484-4071-B157-9D6F2B7F93A6}"/>
              </a:ext>
            </a:extLst>
          </p:cNvPr>
          <p:cNvSpPr/>
          <p:nvPr/>
        </p:nvSpPr>
        <p:spPr>
          <a:xfrm>
            <a:off x="0" y="3573000"/>
            <a:ext cx="11451000" cy="3285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B0D8EC-EF7E-43FA-8578-34A5D5377656}"/>
              </a:ext>
            </a:extLst>
          </p:cNvPr>
          <p:cNvSpPr/>
          <p:nvPr/>
        </p:nvSpPr>
        <p:spPr>
          <a:xfrm>
            <a:off x="4116000" y="282652"/>
            <a:ext cx="1535998" cy="847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48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053DF5F-D07E-4C43-A6AA-2E3D61B12487}"/>
              </a:ext>
            </a:extLst>
          </p:cNvPr>
          <p:cNvSpPr/>
          <p:nvPr/>
        </p:nvSpPr>
        <p:spPr>
          <a:xfrm>
            <a:off x="381000" y="1275500"/>
            <a:ext cx="7740000" cy="1394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Сутність та види цін. Фактори ціноутворення. Методи ціноутворення.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Структура </a:t>
            </a: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ціни та види її структурної побудови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Сутність ціно- та </a:t>
            </a:r>
            <a:r>
              <a:rPr lang="uk-UA" sz="2000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тарифоутворення</a:t>
            </a:r>
            <a:endParaRPr lang="uk-UA" sz="2000" b="1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Фундаментальні питання економіки | Tusovka">
            <a:extLst>
              <a:ext uri="{FF2B5EF4-FFF2-40B4-BE49-F238E27FC236}">
                <a16:creationId xmlns:a16="http://schemas.microsoft.com/office/drawing/2014/main" id="{E9824299-F323-4E7F-A7E8-37CF49D14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610" y="3177220"/>
            <a:ext cx="6390000" cy="3632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истанційне навчання | Професійні видання">
            <a:extLst>
              <a:ext uri="{FF2B5EF4-FFF2-40B4-BE49-F238E27FC236}">
                <a16:creationId xmlns:a16="http://schemas.microsoft.com/office/drawing/2014/main" id="{C0277463-CE94-4104-A28B-967A0982E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10" y="3803670"/>
            <a:ext cx="4226315" cy="286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Дуальна освіта: навчання і робота – два в одному | Зайцівська сільська рада">
            <a:extLst>
              <a:ext uri="{FF2B5EF4-FFF2-40B4-BE49-F238E27FC236}">
                <a16:creationId xmlns:a16="http://schemas.microsoft.com/office/drawing/2014/main" id="{6D686F46-E206-4364-B276-C91616BAE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000" y="140543"/>
            <a:ext cx="3264872" cy="3103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159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12" descr="Distance Learning &amp; Virtual Classrooms: Where Learning Never Stops -  myViewBoard Blog">
            <a:extLst>
              <a:ext uri="{FF2B5EF4-FFF2-40B4-BE49-F238E27FC236}">
                <a16:creationId xmlns:a16="http://schemas.microsoft.com/office/drawing/2014/main" id="{A4F609CB-4D5C-4915-AABB-CEB7CA307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206" y="1195500"/>
            <a:ext cx="8493750" cy="566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81A18-5191-4A30-8DE5-ED57C096E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279000"/>
            <a:ext cx="11745000" cy="1035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/>
              <a:t>1</a:t>
            </a:r>
            <a:r>
              <a:rPr lang="uk-UA" b="1" dirty="0">
                <a:latin typeface="+mn-lt"/>
              </a:rPr>
              <a:t>. Сутність та види цін. </a:t>
            </a:r>
            <a:br>
              <a:rPr lang="uk-UA" b="1" dirty="0">
                <a:latin typeface="+mn-lt"/>
              </a:rPr>
            </a:br>
            <a:r>
              <a:rPr lang="uk-UA" b="1" dirty="0">
                <a:latin typeface="+mn-lt"/>
              </a:rPr>
              <a:t>Фактори ціноутворення</a:t>
            </a:r>
            <a:endParaRPr lang="uk-UA" dirty="0">
              <a:latin typeface="+mn-l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CC877B-DDF0-46BC-8C77-E84AF0F36C73}"/>
              </a:ext>
            </a:extLst>
          </p:cNvPr>
          <p:cNvSpPr/>
          <p:nvPr/>
        </p:nvSpPr>
        <p:spPr>
          <a:xfrm>
            <a:off x="3779793" y="1416529"/>
            <a:ext cx="5715000" cy="8351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іна (</a:t>
            </a:r>
            <a:r>
              <a:rPr lang="uk-UA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Price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це грошовий вираз вартості товару, який відображає рівень суспільно необхідних витрат праці.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259536D-AB1A-4A72-9554-0C67A9CA58E9}"/>
              </a:ext>
            </a:extLst>
          </p:cNvPr>
          <p:cNvSpPr/>
          <p:nvPr/>
        </p:nvSpPr>
        <p:spPr>
          <a:xfrm>
            <a:off x="3095072" y="2633262"/>
            <a:ext cx="86400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Цінова політика підприємства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це комплекс заходів фірми, до якого відноситься формування ціни, знижок, умов оплати за товар, реалізація якого покликана забезпечити задоволення потреб споживачів і отримання фірмою прибутку, а також вирішення стратегічних завдань фірми. </a:t>
            </a:r>
            <a:endParaRPr lang="uk-UA" dirty="0"/>
          </a:p>
        </p:txBody>
      </p:sp>
      <p:pic>
        <p:nvPicPr>
          <p:cNvPr id="9220" name="Picture 4" descr="Ціна товару - це також товар. І тому ціну треба правильно продати - YouTube">
            <a:extLst>
              <a:ext uri="{FF2B5EF4-FFF2-40B4-BE49-F238E27FC236}">
                <a16:creationId xmlns:a16="http://schemas.microsoft.com/office/drawing/2014/main" id="{F4A297B0-314A-4B29-8962-AA82A81D1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00" y="3953366"/>
            <a:ext cx="3751414" cy="28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Супер ціна.Туреччина/Кемер 12,300грн з одного на 7 ночей.">
            <a:extLst>
              <a:ext uri="{FF2B5EF4-FFF2-40B4-BE49-F238E27FC236}">
                <a16:creationId xmlns:a16="http://schemas.microsoft.com/office/drawing/2014/main" id="{FE0572B4-4B9C-4B59-8C65-030056CE4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1" b="89604" l="8502" r="89879">
                        <a14:foregroundMark x1="8502" y1="25743" x2="8502" y2="25743"/>
                        <a14:foregroundMark x1="59919" y1="17822" x2="59919" y2="17822"/>
                        <a14:foregroundMark x1="55870" y1="15842" x2="55870" y2="15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458" y="3751233"/>
            <a:ext cx="4294941" cy="351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Інструкція. Аномально низька ціна на Prozorro - e-tender.ua">
            <a:extLst>
              <a:ext uri="{FF2B5EF4-FFF2-40B4-BE49-F238E27FC236}">
                <a16:creationId xmlns:a16="http://schemas.microsoft.com/office/drawing/2014/main" id="{7FF9F97A-691D-4873-90FE-3998959C5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86" y="1384780"/>
            <a:ext cx="2666776" cy="26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326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1BAD55-7131-471D-B28D-17859F661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00" y="306127"/>
            <a:ext cx="10036065" cy="668887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dirty="0"/>
              <a:t>Ціни виконують три основні функції</a:t>
            </a: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5F2F82-43DF-48BC-AFD3-C2D2F1DDF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2" y="1161227"/>
            <a:ext cx="9722569" cy="5631312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6570CD2D-E99C-40A5-BF2F-945B9A7E75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1000" y="1681883"/>
            <a:ext cx="4928826" cy="4590000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uk-UA" sz="2400" b="1" i="1" dirty="0"/>
              <a:t>Обліково-вимірювальна</a:t>
            </a:r>
            <a:r>
              <a:rPr lang="uk-UA" sz="2400" dirty="0"/>
              <a:t> функція ціни полягає в тому, що вона є засобом обліку та вимірювання витрат праці на виробництво продукції чи надання послуг.</a:t>
            </a:r>
          </a:p>
          <a:p>
            <a:endParaRPr lang="uk-UA" sz="2400" dirty="0"/>
          </a:p>
          <a:p>
            <a:r>
              <a:rPr lang="uk-UA" sz="2400" b="1" i="1" dirty="0"/>
              <a:t>Розподільча </a:t>
            </a:r>
            <a:r>
              <a:rPr lang="uk-UA" sz="2400" dirty="0"/>
              <a:t>функція ціни зводиться до того, що за допомогою цін здійснюється перерозподіл частин доходів суб’єктів господарювання та населення.</a:t>
            </a:r>
          </a:p>
          <a:p>
            <a:endParaRPr lang="uk-UA" sz="2400" dirty="0"/>
          </a:p>
          <a:p>
            <a:r>
              <a:rPr lang="uk-UA" sz="2400" b="1" i="1" dirty="0"/>
              <a:t>Стимулююча</a:t>
            </a:r>
            <a:r>
              <a:rPr lang="uk-UA" sz="2400" i="1" dirty="0"/>
              <a:t> </a:t>
            </a:r>
            <a:r>
              <a:rPr lang="uk-UA" sz="2400" dirty="0"/>
              <a:t>функція ціни використовується для мотивації підвищення ефективності господарювання.</a:t>
            </a:r>
          </a:p>
        </p:txBody>
      </p:sp>
    </p:spTree>
    <p:extLst>
      <p:ext uri="{BB962C8B-B14F-4D97-AF65-F5344CB8AC3E}">
        <p14:creationId xmlns:p14="http://schemas.microsoft.com/office/powerpoint/2010/main" val="3168243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Картина маслом на холсте абстракция &amp;quot;Color Event&amp;quot; 50х80см, фото 1  | Картины, Картины маслом, Холст">
            <a:extLst>
              <a:ext uri="{FF2B5EF4-FFF2-40B4-BE49-F238E27FC236}">
                <a16:creationId xmlns:a16="http://schemas.microsoft.com/office/drawing/2014/main" id="{441B13CA-DD88-4D55-9747-CD67C6D90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3" y="-30260"/>
            <a:ext cx="10810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896" y="312894"/>
            <a:ext cx="2746065" cy="71875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Види цін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BA4B2B-7A20-42ED-A0CC-DE94FD05940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8836" y="104435"/>
            <a:ext cx="4303163" cy="6657013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F9E557-6DB4-4D75-A7F3-7C22DD2BB921}"/>
              </a:ext>
            </a:extLst>
          </p:cNvPr>
          <p:cNvSpPr txBox="1"/>
          <p:nvPr/>
        </p:nvSpPr>
        <p:spPr>
          <a:xfrm>
            <a:off x="4591046" y="369000"/>
            <a:ext cx="298995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i="1" dirty="0"/>
              <a:t>Залежно від державного впливу, регулювання, ступеня конкуренції</a:t>
            </a:r>
            <a:r>
              <a:rPr lang="ru-RU" b="1" i="1" dirty="0"/>
              <a:t>: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765D055-23FB-418D-A56C-899B5E29CC44}"/>
              </a:ext>
            </a:extLst>
          </p:cNvPr>
          <p:cNvSpPr/>
          <p:nvPr/>
        </p:nvSpPr>
        <p:spPr>
          <a:xfrm>
            <a:off x="4500653" y="1328671"/>
            <a:ext cx="3253579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/>
              <a:t>- вільні ціни (ціна попиту, ціна пропозиції);</a:t>
            </a:r>
          </a:p>
          <a:p>
            <a:r>
              <a:rPr lang="uk-UA" dirty="0"/>
              <a:t>- регульовані ціни (граничні, фіксовані).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5FF915-C8A5-4583-8183-5F355A51380B}"/>
              </a:ext>
            </a:extLst>
          </p:cNvPr>
          <p:cNvSpPr txBox="1"/>
          <p:nvPr/>
        </p:nvSpPr>
        <p:spPr>
          <a:xfrm>
            <a:off x="1082042" y="1753255"/>
            <a:ext cx="258395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i="1" dirty="0"/>
              <a:t>За характером обслуговування обігу:</a:t>
            </a:r>
            <a:endParaRPr lang="uk-UA" b="1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D82080C-ACB7-47D5-A3A7-F93480980FAB}"/>
              </a:ext>
            </a:extLst>
          </p:cNvPr>
          <p:cNvSpPr/>
          <p:nvPr/>
        </p:nvSpPr>
        <p:spPr>
          <a:xfrm>
            <a:off x="1000359" y="2416941"/>
            <a:ext cx="266426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/>
              <a:t>- оптові ціни покупки й продажу;</a:t>
            </a:r>
          </a:p>
          <a:p>
            <a:r>
              <a:rPr lang="uk-UA" dirty="0"/>
              <a:t>- біржові роздрібні ціни.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283099" y="2203520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342121" y="227953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689455">
            <a:off x="3703099" y="955632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2831F4-2FD4-4876-BA0C-2C24EA34A8CF}"/>
              </a:ext>
            </a:extLst>
          </p:cNvPr>
          <p:cNvSpPr txBox="1"/>
          <p:nvPr/>
        </p:nvSpPr>
        <p:spPr>
          <a:xfrm>
            <a:off x="3762121" y="1031646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43D9D9-9E4D-41D5-B45B-1D50FE53F641}"/>
              </a:ext>
            </a:extLst>
          </p:cNvPr>
          <p:cNvSpPr txBox="1"/>
          <p:nvPr/>
        </p:nvSpPr>
        <p:spPr>
          <a:xfrm>
            <a:off x="1037042" y="4583987"/>
            <a:ext cx="258395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i="1" dirty="0"/>
              <a:t>В </a:t>
            </a:r>
            <a:r>
              <a:rPr lang="uk-UA" b="1" i="1" dirty="0"/>
              <a:t>залежності</a:t>
            </a:r>
            <a:r>
              <a:rPr lang="ru-RU" b="1" i="1" dirty="0"/>
              <a:t> </a:t>
            </a:r>
            <a:r>
              <a:rPr lang="uk-UA" b="1" i="1" dirty="0"/>
              <a:t>від</a:t>
            </a:r>
            <a:r>
              <a:rPr lang="ru-RU" b="1" i="1" dirty="0"/>
              <a:t> виду ринку: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0D6DE32-3CCE-4149-ABB8-85397A1BACD0}"/>
              </a:ext>
            </a:extLst>
          </p:cNvPr>
          <p:cNvSpPr/>
          <p:nvPr/>
        </p:nvSpPr>
        <p:spPr>
          <a:xfrm>
            <a:off x="1007246" y="5229813"/>
            <a:ext cx="277323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/>
              <a:t>- ціна товарних аукціонів;</a:t>
            </a:r>
          </a:p>
          <a:p>
            <a:r>
              <a:rPr lang="uk-UA" dirty="0"/>
              <a:t>- біржові котирування;</a:t>
            </a:r>
          </a:p>
          <a:p>
            <a:r>
              <a:rPr lang="uk-UA" dirty="0"/>
              <a:t>- ціна торгів.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77428C-C8E3-4F13-9B07-D952BAE0A625}"/>
              </a:ext>
            </a:extLst>
          </p:cNvPr>
          <p:cNvSpPr txBox="1"/>
          <p:nvPr/>
        </p:nvSpPr>
        <p:spPr>
          <a:xfrm>
            <a:off x="4573563" y="3358811"/>
            <a:ext cx="258395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i="1" dirty="0"/>
              <a:t>За способом </a:t>
            </a:r>
            <a:r>
              <a:rPr lang="ru-RU" b="1" i="1" dirty="0" err="1"/>
              <a:t>фіксації</a:t>
            </a:r>
            <a:r>
              <a:rPr lang="ru-RU" b="1" i="1" dirty="0"/>
              <a:t>: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FC1FD99-9FFC-465B-A81E-9A6CFC3EB75C}"/>
              </a:ext>
            </a:extLst>
          </p:cNvPr>
          <p:cNvSpPr/>
          <p:nvPr/>
        </p:nvSpPr>
        <p:spPr>
          <a:xfrm>
            <a:off x="4536854" y="3843332"/>
            <a:ext cx="3252235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/>
              <a:t>- тверді;</a:t>
            </a:r>
          </a:p>
          <a:p>
            <a:r>
              <a:rPr lang="uk-UA" dirty="0"/>
              <a:t>- рухомі (ціни, зафіксовані на дату підписання контракту);</a:t>
            </a:r>
          </a:p>
          <a:p>
            <a:r>
              <a:rPr lang="uk-UA" dirty="0"/>
              <a:t>- </a:t>
            </a:r>
            <a:r>
              <a:rPr lang="uk-UA" dirty="0" err="1"/>
              <a:t>ковзаючі</a:t>
            </a:r>
            <a:r>
              <a:rPr lang="uk-UA" dirty="0"/>
              <a:t> (ціна може бути переглянута з урахуванням змін у витратах виробництва).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5F87BF2-0E8C-464F-83CE-C51FC1C29FBF}"/>
              </a:ext>
            </a:extLst>
          </p:cNvPr>
          <p:cNvSpPr/>
          <p:nvPr/>
        </p:nvSpPr>
        <p:spPr>
          <a:xfrm rot="2689455">
            <a:off x="293242" y="4848207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F9A0B0-321F-4F30-810F-91242B5866DA}"/>
              </a:ext>
            </a:extLst>
          </p:cNvPr>
          <p:cNvSpPr txBox="1"/>
          <p:nvPr/>
        </p:nvSpPr>
        <p:spPr>
          <a:xfrm>
            <a:off x="352264" y="490233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BE62978E-6718-466A-A7ED-6ED7E3E382A8}"/>
              </a:ext>
            </a:extLst>
          </p:cNvPr>
          <p:cNvSpPr/>
          <p:nvPr/>
        </p:nvSpPr>
        <p:spPr>
          <a:xfrm rot="2689455">
            <a:off x="3748099" y="3767318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6965E1-1479-4AB8-84E3-78DE6CC0D84E}"/>
              </a:ext>
            </a:extLst>
          </p:cNvPr>
          <p:cNvSpPr txBox="1"/>
          <p:nvPr/>
        </p:nvSpPr>
        <p:spPr>
          <a:xfrm>
            <a:off x="3807121" y="384333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F82650-4443-49C2-87EE-1DDA0213A348}"/>
              </a:ext>
            </a:extLst>
          </p:cNvPr>
          <p:cNvSpPr txBox="1"/>
          <p:nvPr/>
        </p:nvSpPr>
        <p:spPr>
          <a:xfrm>
            <a:off x="342121" y="577922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F18210-1F93-4AD4-9726-C90BD41866F1}"/>
              </a:ext>
            </a:extLst>
          </p:cNvPr>
          <p:cNvSpPr txBox="1"/>
          <p:nvPr/>
        </p:nvSpPr>
        <p:spPr>
          <a:xfrm>
            <a:off x="3850741" y="577922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6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6" name="Picture 2" descr="Звичайні ціни: випадки застосування та порядок визначення">
            <a:extLst>
              <a:ext uri="{FF2B5EF4-FFF2-40B4-BE49-F238E27FC236}">
                <a16:creationId xmlns:a16="http://schemas.microsoft.com/office/drawing/2014/main" id="{643DF1CA-E957-4DCE-94F4-6CB2B4222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000" y="104435"/>
            <a:ext cx="1063390" cy="1210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40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A95C3A-5253-4195-BA15-93BAEE03A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55" y="279000"/>
            <a:ext cx="4266678" cy="50712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C72D0B9-877D-4A78-9025-A564DF48D67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540136B-2780-4746-8C72-FD9D4FC530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C044C6F-8177-4911-85FD-2E270C2A4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546" y="2394000"/>
            <a:ext cx="5366454" cy="810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600" b="1" dirty="0"/>
              <a:t>Методи ціноутворення</a:t>
            </a:r>
            <a:endParaRPr lang="uk-UA" sz="36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9C1DD8F-EA3E-4866-88A6-8F069794F34B}"/>
              </a:ext>
            </a:extLst>
          </p:cNvPr>
          <p:cNvSpPr/>
          <p:nvPr/>
        </p:nvSpPr>
        <p:spPr>
          <a:xfrm>
            <a:off x="5871000" y="3654000"/>
            <a:ext cx="6096000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uk-UA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Витратний метод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342900" indent="-342900">
              <a:buAutoNum type="arabicPeriod"/>
            </a:pPr>
            <a:endParaRPr lang="uk-UA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Ціна розраховується, виходячи із суми постійних і змінних витрат на одиницю продукції й запланованого прибутку з урахуванням нижнього порогу ціни. При опосередкованому збуті ціна продажу кінцевому споживачу збільшується на розмір націнки, яка залежить від особливостей товару (сезонність, мода, новизна), а також еластичності попиту за цінами.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19457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A95C3A-5253-4195-BA15-93BAEE03A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55" y="279000"/>
            <a:ext cx="4266678" cy="50712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C72D0B9-877D-4A78-9025-A564DF48D67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540136B-2780-4746-8C72-FD9D4FC530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C044C6F-8177-4911-85FD-2E270C2A4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193" y="2406229"/>
            <a:ext cx="5366454" cy="810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600" b="1" dirty="0"/>
              <a:t>Методи ціноутворення</a:t>
            </a:r>
            <a:endParaRPr lang="uk-UA" sz="36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A4317CB-8F6E-4EA8-BE1A-606EECE844A0}"/>
              </a:ext>
            </a:extLst>
          </p:cNvPr>
          <p:cNvSpPr/>
          <p:nvPr/>
        </p:nvSpPr>
        <p:spPr>
          <a:xfrm>
            <a:off x="5916000" y="3834000"/>
            <a:ext cx="6094468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Метод на основі цільової норми прибутку.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endParaRPr lang="uk-UA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Ціна встановлюється таким чином, щоб можна було досягти бажаної норми прибутку на вкладений капітал. Необхідно взяти до уваги, що розрахунки ціни в цьому випадку залежать від обсягу виробництва та реалізації, у зв'язку з чим необхідно визначити критичну точку обсягу виробництва.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76337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A95C3A-5253-4195-BA15-93BAEE03A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55" y="279000"/>
            <a:ext cx="4266678" cy="50712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C72D0B9-877D-4A78-9025-A564DF48D67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540136B-2780-4746-8C72-FD9D4FC530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C044C6F-8177-4911-85FD-2E270C2A4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000" y="2484000"/>
            <a:ext cx="5366454" cy="810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600" b="1" dirty="0"/>
              <a:t>Методи ціноутворення</a:t>
            </a:r>
            <a:endParaRPr lang="uk-UA" sz="36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C7A1D79-10AD-4A1B-A13F-0B2EC4C47045}"/>
              </a:ext>
            </a:extLst>
          </p:cNvPr>
          <p:cNvSpPr/>
          <p:nvPr/>
        </p:nvSpPr>
        <p:spPr>
          <a:xfrm>
            <a:off x="5928645" y="3853529"/>
            <a:ext cx="5916000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Метод встановлення ціни на основі відчутної цінності товару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endParaRPr lang="uk-UA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обумовлений специфічними підходами до роботи на ринку. Розрахунок робиться на певну категорію покупців, які погоджуються платити гроші не тільки за вартість товару, а й за комплекс інших послуг: доплати, пов'язані з доставкою, обслуговування тощо. Рівень послуг, що надаються, визначити безумовно важко.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6831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A95C3A-5253-4195-BA15-93BAEE03A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55" y="279000"/>
            <a:ext cx="4266678" cy="50712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C72D0B9-877D-4A78-9025-A564DF48D67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540136B-2780-4746-8C72-FD9D4FC530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C044C6F-8177-4911-85FD-2E270C2A4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6000" y="2662170"/>
            <a:ext cx="5366454" cy="810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600" b="1" dirty="0"/>
              <a:t>Методи ціноутворення</a:t>
            </a:r>
            <a:endParaRPr lang="uk-UA" sz="36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93152BF-3D30-46AE-971A-3680AB2E3511}"/>
              </a:ext>
            </a:extLst>
          </p:cNvPr>
          <p:cNvSpPr/>
          <p:nvPr/>
        </p:nvSpPr>
        <p:spPr>
          <a:xfrm>
            <a:off x="6186000" y="4104000"/>
            <a:ext cx="5366454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Вибір ціни на основі рівня поточних цін</a:t>
            </a:r>
          </a:p>
          <a:p>
            <a:endParaRPr lang="uk-UA" b="1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орієнтує діяльність фірм щодо ціноутворення передусім не на власні витрати, а на ситуацію на ринку, на цінову політику фірм-конкурентів. Фірма-лідер, як правило, диктує свої умови.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582965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лубокий оранжевый синий">
      <a:dk1>
        <a:sysClr val="windowText" lastClr="000000"/>
      </a:dk1>
      <a:lt1>
        <a:sysClr val="window" lastClr="FFFFFF"/>
      </a:lt1>
      <a:dk2>
        <a:srgbClr val="182D40"/>
      </a:dk2>
      <a:lt2>
        <a:srgbClr val="E7E6E6"/>
      </a:lt2>
      <a:accent1>
        <a:srgbClr val="4472C4"/>
      </a:accent1>
      <a:accent2>
        <a:srgbClr val="F24C2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1225</Words>
  <Application>Microsoft Office PowerPoint</Application>
  <PresentationFormat>Широкоэкранный</PresentationFormat>
  <Paragraphs>127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1. Сутність та види цін.  Фактори ціноутворення</vt:lpstr>
      <vt:lpstr>Ціни виконують три основні функції</vt:lpstr>
      <vt:lpstr>Види цін:</vt:lpstr>
      <vt:lpstr>Методи ціноутворення</vt:lpstr>
      <vt:lpstr>Методи ціноутворення</vt:lpstr>
      <vt:lpstr>Методи ціноутворення</vt:lpstr>
      <vt:lpstr>Методи ціноутворення</vt:lpstr>
      <vt:lpstr>Методи ціноутворення</vt:lpstr>
      <vt:lpstr>2. Структура ціни та види її структурної побудови</vt:lpstr>
      <vt:lpstr>Встановлення ціни</vt:lpstr>
      <vt:lpstr>Встановлення ціни</vt:lpstr>
      <vt:lpstr>Презентация PowerPoint</vt:lpstr>
      <vt:lpstr>3. Сутність ціно- та тарифоутворення</vt:lpstr>
      <vt:lpstr>3. Сутність ціно- та тарифоутворення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user</cp:lastModifiedBy>
  <cp:revision>91</cp:revision>
  <dcterms:created xsi:type="dcterms:W3CDTF">2020-06-15T10:11:26Z</dcterms:created>
  <dcterms:modified xsi:type="dcterms:W3CDTF">2023-04-13T05:32:08Z</dcterms:modified>
</cp:coreProperties>
</file>