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89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assport.meta.ua/?mode=reg&amp;from=translate&amp;redirect=http://translate.meta.ua/ru/%D0%BF%D0%B5%D1%80%D0%B5%D0%B2%D0%BE%D0%B4%D1%87%D0%B8%D0%BA/%D1%80%D1%83%D1%81%D1%81%D0%BA%D0%B8%D0%B9/%D1%83%D0%BA%D1%80%D0%B0%D0%B8%D0%BD%D1%81%D0%BA%D0%B8%D0%B9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ranslate.meta.ua/ru/%D0%BF%D0%B5%D1%80%D0%B5%D0%B2%D0%BE%D0%B4%D1%87%D0%B8%D0%BA/%D1%80%D1%83%D1%81%D1%81%D0%BA%D0%B8%D0%B9/%D1%83%D0%BA%D1%80%D0%B0%D0%B8%D0%BD%D1%81%D0%BA%D0%B8%D0%B9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Перші</a:t>
            </a: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бари</a:t>
            </a: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зявилися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США в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період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золотої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лихорадки».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Продавці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розливного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алкоголю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магазинах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салонах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без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причинно</a:t>
            </a: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загороджувались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гостей 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високим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барєром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Можливо</a:t>
            </a: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слово «бар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походить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</a:t>
            </a: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слова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барєр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».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Перші</a:t>
            </a:r>
            <a:r>
              <a:rPr lang="ru-RU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стойки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були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массивними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На них перед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прихожанами 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хазяйни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виставляли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стакан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напою,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сендвічі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горку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жарених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горіхів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 багато років бари зазнали значні зміни, але сам характер швидкого обслуговування залишився незмінним.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Нині бар - підприємство, де акцент робиться на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барную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стойку і в якому організовують відпочинок відвідувачів в затишній обстановці. Тут можна замовити напої, коктейлі, закуски або блюда, послухати музику, заспівати під "караоке", подивитися програми телебачення, шоу барменів, організувати дружню зустріч, банкет.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Останнім часом в містах стали з'являтися бари із строгою спеціалізацією на одному алкогольному напої: віскі-бари,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водка-бары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або саке-бар. Ця тенденція є відображенням майбутнього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барной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культури. Одним із загальносвітових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барных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трендів є відмова від кухні, але середньостатистичний гість не хоче з цим миритися. Тому у більшості барів відвідувачам надають гастрономічну пропозицію, яка визначається попитом. Незважаючи на величезну кількість різноманітних видів, бари приємно підрозділяти на декілька категорій, залежно від того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Сьогодні існує велика різноманітність барів - як по концепції, так і по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місцерозташуванню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Наприклад, в Скандинавських країнах в моді крижані бари, де з льоду виконується практично все: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барная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стойка, меблі, навіть посуд.</a:t>
            </a:r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 тропічних курортах поширені "тики-бари". Тут запальна атмосфера і великий вибір коктейлів з екзотичними фруктами.</a:t>
            </a:r>
            <a:r>
              <a:rPr lang="uk-UA" sz="1000" dirty="0" smtClean="0"/>
              <a:t/>
            </a:r>
            <a:br>
              <a:rPr lang="uk-UA" sz="1000" dirty="0" smtClean="0"/>
            </a:b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Усе більш популярні стають бари 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speakeasy, 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переосмислена спадщина часів "сухого закону" в США. Назва формату походить від англійського вираження 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 easy ("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говори тихо"). 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Speakeasy - 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 секретний бар. Він не має вивіски, не дає реклами, ховається за потайними дверима усередині непримітної закусочної, в підвалі і так далі За часів "сухого закону" бармени і їх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випиваючі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гості ховалися від поліції. Тепер секретність забезпечує 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speakeasy- 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бару особливу атмосферу закладу "для своїх". У багатьох сучасних 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speakeasy 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представлений великий вибір елітного і рідкісного алкоголю, цікаві авторські коктейлі. Тому </a:t>
            </a:r>
            <a:r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speakeasy</a:t>
            </a:r>
            <a:r>
              <a:rPr lang="ru-RU" sz="93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Поэтому </a:t>
            </a:r>
            <a:r>
              <a:rPr lang="ru-RU" sz="93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speakeasy</a:t>
            </a:r>
            <a:r>
              <a:rPr lang="ru-RU" sz="93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часто занимают верхние строчки в мировых рейтингах баров.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3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Панорамный бар.</a:t>
            </a:r>
            <a:r>
              <a:rPr lang="ru-RU" sz="93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высотных зданиях больших городах, например, на верхних этажах отелей, открываются бары с обзорными витринами и прекрасным видом на город.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3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3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Категорія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барів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яка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дуже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популярна в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країнах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Європи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США. Усе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більш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затребуваною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стає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вона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Україні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Поняття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"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Коктейльний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бар" говорить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саме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за себе: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головним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продуктом тут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є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коктейлі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Як правило, в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коктейльних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барах великий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вибір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різних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змішаних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напоїв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цікавому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поданні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Також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можуть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бути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представлені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один-два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сорти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пляшкового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пива, чай,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кава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Розширене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меню не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передбачене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Зазвичай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їжа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запропонована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у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форматі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легких закусок :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солоні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горішки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канапе,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бутерброди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Нерідко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для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збільшення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прохідності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коктейльні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бари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відкривають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при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Винний бар припускає наявність великої винотеки, де підтримуються оптимальні для зберігання вин температура і вологість. У гостьовому залі пляшки зазвичай зберігають в спеціальних шафах з тонованими стеклами, що захищають вино від сонячного світла. Винний бар надає гостям можливість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продегустувати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провина і придбати їх для домашньої колекції. Усі вина зазвичай пропонують в розлив, тому у барі необхідно мати увесь професійний інструментарії: вакуумні пробки і насос,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декантери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ніж сомельє і повний набір винних келихів.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Барная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стойка у винному барі необов'язкова: вина відкупорюються і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декантируються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за столиком сервіровки безпосередньо перед гостями. Гарячі блюда у винних барах зазвичай не пропонують, тому поряд з гостьовою зоною може бути розташована тільки кухня для приготування холодних закусок, салатів і десертів. Винний бар може бути розташований в зоні, що примикає до ресторану. Перевага такого об'єднання в тому, що гості мають можливість вибирати вино не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 карте, а в процессе дегустации. При этом бар берет на себя обслуживание винами всего ресторана.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Безалкогольні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бари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зазвичай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відкриваються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спортивних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клубах,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фітнес-центрах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салонах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краси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бізнес-центрах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 автосалонах.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Окрім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великого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асортименту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соків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(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свежевыжатых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готових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кави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чаю (у тому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числі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фіточаю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безалкогольні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бари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можуть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пропонувати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коктейлі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на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соків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молока, йогурту,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морозива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горіхів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меду,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фруктів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овочів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Для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публіки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особливо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ретельно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стежить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за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здоров'ям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деякі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бари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пропонують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"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органічні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продукти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 чай,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кава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сік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паростків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пшениці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кекси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печиво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шоколад, 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хліб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ru-RU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On-line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перевод имеет ограничение по размеру текста.</a:t>
            </a:r>
            <a:b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Для получения расширенных возможностей сервиса перевода — 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зарегистрируйтесь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или 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авторизуйтесь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Бар, який знаходиться при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танцполе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У такому барі карта напоїв має бути досить універсальна, щоб вони підходили і для приготування коктейлів, і для подання в чистому вигляді. Як правило, в диско-барах пропонують змішані напої, нескладні в приготуванні. Бармени повинні мати високу швидкість і хорошу техніку приготування і подання напоїв і коктейлів, володіти навичками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флейринга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Зазвичай перед стойкою в диско-барах не ставлять стільців, оскільки гучна музика не має на увазі спілкування гостей і бармена.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Пул-бар (від англ. 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pool - "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басейн") розташовується, як випливає з назви, в зоні басейну. Існує три варіанти його розміщення 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Бар в центрі басейну. Це самий витратний варіант, оскільки він вимагає будівництва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тунеля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для переміщення персоналу.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Дворівневий бар на краю басейну. Припускає наявність двох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барных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стойок. Гостьова стільниця однієї з них є частиною бордюру басейну. Друга стойка призначена для обслуговування відвідувачів, що знаходяться в "прибережній" зоні.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Бар поряд з басейном. Обслуговує усіх, хто розташувався на березі, і тих, хто знаходиться у басейні. У останньому випадку напої подаються на підносах, які ставлять на бордюр басейну. Замовлення приймає і подає бармен, переміщаючись по периметру басейну.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Частенько в асортименті пул-бара немає алкоголю і забороняють використання скляного посуду для подання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Лобі-бар (від англ. 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lobby - "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вестибюль") розташовується на першому поверсі готелю, недалеко від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ресепшн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Окрім контактної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барной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стойки в зоні лобі-бару зазвичай знаходяться м'які меблі, що доповнюються кавовими столиками і стільцями. Лобі-бар орієнтований на обслуговування не лише постояльців готелю, але і відвідувачів, в що нім не мешкають. Він є місцем зустрічей і очікування. У асортименті лобі-бару представлені кондитерські вироби, слабоалкогольні і безалкогольні напої, включаючи чай і каву. Відвідувачі лобі-бару зазвичай не роблять великих замовлень, тому тут можуть встановлюватися ціни вище за середні. Високі ціни з'ясовні вже самим статусом місця і не викличуть негативної реакції, якщо їх підтримати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эксклюзивностью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асортименту і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сервировкой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Лаунж-бар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дістав свою назву від англійського 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lounge - 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вітальня, кімната для відпочинку. Зазвичай він знаходиться в особливій ізольованій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лаунж-зоне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де звучить мелодійна легка музика, горять свічки або працює приглушене освітлення, а публіка розташовується на зручних м'яких диванах і кріслах за низькими столиками. Тут можна спокійно провести час, провести переговори з невеликою кількістю людей. У меню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лаунж-бара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- переважно напої і легкі закуски. Нерідко такого стилю бари розташовуються у будівлях готелів і бізнес-центрів.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Сервіс-бар знаходиться в гостьовій зоні ресторану або кафе і виконує замовлення відвідувачів через офіціантів. З систем автоматизації тут розміщується лише принтер, через який у бар поступають замовлення офіціантів. Зазвичай сервіс-бар не виділяється ні оформленням, ні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місцерозташуванням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Обладнав в ресторані два бари, можна розділити процес обслуговування. Головним завданням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сервис-бара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стане подання вина і алкогольних напоїв в зал. Другий бар, якщо його розмістити недалеко від входу і зони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ресепшн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виконуватиме наступні функції: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обслуговування відвідувачів, що прийшли саме у бар;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приготування змішаних напоїв для гостей ресторану (для цього організовано додаткове робоче місце і зону роздачі);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 приготування аперитивів відвідувачам, </a:t>
            </a:r>
            <a:r>
              <a:rPr lang="uk-UA" sz="1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очікуючим</a:t>
            </a:r>
            <a:r>
              <a:rPr lang="uk-UA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вільних місць в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зале.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ADA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2928925" y="0"/>
            <a:ext cx="551168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 err="1" smtClean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Історія</a:t>
            </a:r>
            <a:r>
              <a:rPr lang="ru-RU" sz="4400" b="1" dirty="0" smtClean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1" dirty="0" err="1" smtClean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4400" b="1" dirty="0" smtClean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1" dirty="0" err="1" smtClean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типи</a:t>
            </a:r>
            <a:r>
              <a:rPr lang="ru-RU" sz="4400" b="1" dirty="0" smtClean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1" dirty="0" err="1" smtClean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барів</a:t>
            </a:r>
            <a:r>
              <a:rPr lang="ru-RU" sz="4400" b="1" i="0" u="none" strike="noStrike" cap="none" dirty="0" smtClean="0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dirty="0">
              <a:solidFill>
                <a:srgbClr val="9389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 rot="-5400000">
            <a:off x="-2928950" y="2928950"/>
            <a:ext cx="6858000" cy="10001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 b="1" i="0" u="none" strike="noStrike" cap="none" dirty="0">
                <a:solidFill>
                  <a:srgbClr val="DDD9C3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ru-RU" sz="44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44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СТОРіЯ</a:t>
            </a:r>
            <a:r>
              <a:rPr lang="ru-RU" sz="4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4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4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ТИПИ БАРІВ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rgbClr val="EAF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3" descr="G:\1 профессия бармен\3 история и типы баров\3 история и типы баров\01 слайд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976" y="785794"/>
            <a:ext cx="7632711" cy="478634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3214678" y="5643578"/>
            <a:ext cx="412029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 Would you like as usual, sir?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>
            <a:off x="1928794" y="0"/>
            <a:ext cx="579678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ru-RU" sz="4400" b="1" i="0" u="none" strike="noStrike" cap="none" dirty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ru-RU" sz="4400" b="1" dirty="0" smtClean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ІНШІ</a:t>
            </a:r>
            <a:r>
              <a:rPr lang="ru-RU" sz="4400" b="1" i="0" u="none" strike="noStrike" cap="none" dirty="0" smtClean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 ТИПИ БАРІВ</a:t>
            </a:r>
            <a:endParaRPr sz="4400" b="0" i="0" u="none" strike="noStrike" cap="none" dirty="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2" descr="G:\1 профессия бармен\3 история и типы баров\3 история и типы баров\10_3 спикизи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4414" y="3786190"/>
            <a:ext cx="3571900" cy="237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 descr="G:\1 профессия бармен\3 история и типы баров\3 история и типы баров\10_4 панорамный бар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4942" y="3786190"/>
            <a:ext cx="3651275" cy="242889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/>
          <p:nvPr/>
        </p:nvSpPr>
        <p:spPr>
          <a:xfrm>
            <a:off x="1857356" y="3143248"/>
            <a:ext cx="19179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Ледяной бар</a:t>
            </a:r>
            <a:endParaRPr sz="24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6215074" y="3143248"/>
            <a:ext cx="13915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Тики-бар</a:t>
            </a:r>
            <a:endParaRPr sz="24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1714480" y="6143644"/>
            <a:ext cx="20503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Бар speakeasy</a:t>
            </a:r>
            <a:endParaRPr sz="24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5919028" y="6143644"/>
            <a:ext cx="25106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Панорамный бар</a:t>
            </a:r>
            <a:endParaRPr sz="24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 rot="-5400000">
            <a:off x="-2928950" y="2928950"/>
            <a:ext cx="6858000" cy="10001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/>
            <a:r>
              <a:rPr lang="ru-RU" sz="4200" b="1" i="0" u="none" strike="noStrike" cap="none" dirty="0">
                <a:solidFill>
                  <a:srgbClr val="DDD9C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ІСТОРІЯ І ТИПИ БАРІВ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rgbClr val="EAF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2" descr="G:\1 профессия бармен\3 история и типы баров\3 история и типы баров\10 ледяной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57290" y="714356"/>
            <a:ext cx="3419469" cy="2418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 descr="G:\1 профессия бармен\3 история и типы баров\3 история и типы баров\10 тропический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86381" y="642918"/>
            <a:ext cx="3500461" cy="24755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2"/>
          <p:cNvCxnSpPr/>
          <p:nvPr/>
        </p:nvCxnSpPr>
        <p:spPr>
          <a:xfrm rot="-5400000" flipH="1">
            <a:off x="2143902" y="3644108"/>
            <a:ext cx="5785684" cy="70644"/>
          </a:xfrm>
          <a:prstGeom prst="straightConnector1">
            <a:avLst/>
          </a:prstGeom>
          <a:noFill/>
          <a:ln w="38100" cap="flat" cmpd="sng">
            <a:solidFill>
              <a:srgbClr val="953734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75" name="Google Shape;175;p22"/>
          <p:cNvCxnSpPr/>
          <p:nvPr/>
        </p:nvCxnSpPr>
        <p:spPr>
          <a:xfrm>
            <a:off x="1214414" y="3643314"/>
            <a:ext cx="7715304" cy="1588"/>
          </a:xfrm>
          <a:prstGeom prst="straightConnector1">
            <a:avLst/>
          </a:prstGeom>
          <a:noFill/>
          <a:ln w="38100" cap="flat" cmpd="sng">
            <a:solidFill>
              <a:srgbClr val="953734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ctrTitle"/>
          </p:nvPr>
        </p:nvSpPr>
        <p:spPr>
          <a:xfrm>
            <a:off x="1571604" y="0"/>
            <a:ext cx="6643733" cy="92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 dirty="0" smtClean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КОКТЕЙЛЬНИЙ </a:t>
            </a:r>
            <a:r>
              <a:rPr lang="ru-RU" sz="4400" b="1" i="0" u="none" strike="noStrike" cap="none" dirty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БАР</a:t>
            </a:r>
            <a:endParaRPr sz="4400" b="0" i="0" u="none" strike="noStrike" cap="none" dirty="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4" descr="G:\1 профессия бармен\3 история и типы баров\3 история и типы баров\02 коктейль бар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4415" y="1000108"/>
            <a:ext cx="7645756" cy="545987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/>
        </p:nvSpPr>
        <p:spPr>
          <a:xfrm rot="-5400000">
            <a:off x="-2928950" y="2928950"/>
            <a:ext cx="6858000" cy="10001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/>
            <a:r>
              <a:rPr lang="ru-RU" sz="4200" b="1" i="0" u="none" strike="noStrike" cap="none" dirty="0">
                <a:solidFill>
                  <a:srgbClr val="DDD9C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іСТОРіЯ</a:t>
            </a:r>
            <a:r>
              <a:rPr lang="ru-RU" sz="4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b="1" dirty="0" err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4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ТИПИ БАРІВ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rgbClr val="EAF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2857488" y="0"/>
            <a:ext cx="35719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ВИННИЙ </a:t>
            </a:r>
            <a:r>
              <a:rPr lang="ru-RU" sz="4400" b="1" dirty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БАР</a:t>
            </a:r>
            <a:endParaRPr sz="4400" dirty="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5" descr="C:\Documents and Settings\Medved\Мои документы\Торощин переделка\картинки получение акоголя часть 1\картинки получение акоголя часть 1\3_2 алхимики гонят дистилл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16988" y="-13858995"/>
            <a:ext cx="11430000" cy="848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descr="G:\1 профессия бармен\3 история и типы баров\3 история и типы баров\03 wined-ba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4414" y="1000108"/>
            <a:ext cx="7715305" cy="514353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 rot="-5400000">
            <a:off x="-2928950" y="2928950"/>
            <a:ext cx="6858000" cy="10001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 b="1" i="0" u="none" strike="noStrike" cap="none" dirty="0">
                <a:solidFill>
                  <a:srgbClr val="DDD9C3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ru-RU" sz="4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4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СТОРІЯ </a:t>
            </a:r>
            <a:r>
              <a:rPr lang="ru-RU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</a:t>
            </a:r>
            <a:r>
              <a:rPr lang="ru-RU" sz="44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ТИПИ БАРІВ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rgbClr val="EAF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>
            <a:off x="1857356" y="0"/>
            <a:ext cx="678661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БЕЗАЛКОГОЛЬНЫЙ БАР</a:t>
            </a:r>
            <a:endParaRPr sz="44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6" descr="G:\1 профессия бармен\3 история и типы баров\3 история и типы баров\04 слайд безалкобар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6576" y="857232"/>
            <a:ext cx="7601594" cy="507209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 rot="-5400000">
            <a:off x="-2928950" y="2928950"/>
            <a:ext cx="6858000" cy="10001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/>
            <a:r>
              <a:rPr lang="ru-RU" sz="4200" b="1" i="0" u="none" strike="noStrike" cap="none" dirty="0">
                <a:solidFill>
                  <a:srgbClr val="DDD9C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ІСТОРІЯ І ТИПИ БАРІВ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rgbClr val="EAF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/>
        </p:nvSpPr>
        <p:spPr>
          <a:xfrm>
            <a:off x="3071802" y="0"/>
            <a:ext cx="335756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ДИСКО-БАР</a:t>
            </a:r>
            <a:endParaRPr sz="44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17" descr="G:\1 профессия бармен\3 история и типы баров\3 история и типы баров\05 слайд Диско-бар_отеля_Timo_Resort_Аланья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4414" y="857232"/>
            <a:ext cx="7780976" cy="521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 txBox="1"/>
          <p:nvPr/>
        </p:nvSpPr>
        <p:spPr>
          <a:xfrm rot="-5400000">
            <a:off x="-2928950" y="2928950"/>
            <a:ext cx="6858000" cy="10001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/>
            <a:r>
              <a:rPr lang="ru-RU" sz="4200" b="1" i="0" u="none" strike="noStrike" cap="none" dirty="0">
                <a:solidFill>
                  <a:srgbClr val="DDD9C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ІСТОРІЯ І ТИПИ БАРІВ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rgbClr val="EAF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3428992" y="0"/>
            <a:ext cx="257176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ПУЛ-БАР</a:t>
            </a:r>
            <a:endParaRPr sz="44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18" descr="G:\1 профессия бармен\3 история и типы баров\3 история и типы баров\06 слайд пул бар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4414" y="986654"/>
            <a:ext cx="7643866" cy="507600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 rot="-5400000">
            <a:off x="-2928950" y="2928950"/>
            <a:ext cx="6858000" cy="10001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/>
            <a:r>
              <a:rPr lang="ru-RU" sz="4200" b="1" i="0" u="none" strike="noStrike" cap="none" dirty="0">
                <a:solidFill>
                  <a:srgbClr val="DDD9C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ІСТОРІЯ І ТИПИ БАРІВ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rgbClr val="EAF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/>
          <p:nvPr/>
        </p:nvSpPr>
        <p:spPr>
          <a:xfrm>
            <a:off x="3071802" y="0"/>
            <a:ext cx="316606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ru-RU" sz="4400" b="1" i="0" u="none" strike="noStrike" cap="none" dirty="0" smtClean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ЛОББІ-БАР </a:t>
            </a:r>
            <a:endParaRPr sz="4400" b="0" i="0" u="none" strike="noStrike" cap="none" dirty="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9" descr="G:\1 профессия бармен\3 история и типы баров\3 история и типы баров\07 слайд Lobby_Bar_Phoenicia_Grand_Hotel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976" y="785794"/>
            <a:ext cx="7620000" cy="507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/>
        </p:nvSpPr>
        <p:spPr>
          <a:xfrm rot="-5400000">
            <a:off x="-2928950" y="2928950"/>
            <a:ext cx="6858000" cy="10001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/>
            <a:r>
              <a:rPr lang="ru-RU" sz="4200" b="1" i="0" u="none" strike="noStrike" cap="none" dirty="0">
                <a:solidFill>
                  <a:srgbClr val="DDD9C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ІСТОРІЯ І ТИПИ БАРІВ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rgbClr val="EAF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3071802" y="0"/>
            <a:ext cx="31088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ru-RU" sz="4400" b="1" i="0" u="none" strike="noStrike" cap="none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ЛАУНЖ-БАР</a:t>
            </a:r>
            <a:endParaRPr sz="4400" b="0" i="0" u="none" strike="noStrike" cap="none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20" descr="G:\1 профессия бармен\3 история и типы баров\3 история и типы баров\08 слайд lounge-ba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976" y="1357298"/>
            <a:ext cx="7775103" cy="436848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 rot="-5400000">
            <a:off x="-2928950" y="2928950"/>
            <a:ext cx="6858000" cy="10001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/>
            <a:r>
              <a:rPr lang="ru-RU" sz="4200" b="1" i="0" u="none" strike="noStrike" cap="none" dirty="0">
                <a:solidFill>
                  <a:srgbClr val="DDD9C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ІСТОРІЯ І ТИПИ БАРІВ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rgbClr val="EAF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/>
          <p:nvPr/>
        </p:nvSpPr>
        <p:spPr>
          <a:xfrm>
            <a:off x="3071802" y="0"/>
            <a:ext cx="31612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400"/>
              <a:buFont typeface="Calibri"/>
              <a:buNone/>
            </a:pPr>
            <a:r>
              <a:rPr lang="ru-RU" sz="4400" b="1" i="0" u="none" strike="noStrike" cap="none" dirty="0" smtClean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СЕРВІС-БАР</a:t>
            </a:r>
            <a:endParaRPr sz="4400" b="0" i="0" u="none" strike="noStrike" cap="none" dirty="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21" descr="G:\1 профессия бармен\3 история и типы баров\3 история и типы баров\09 слайд сервис бар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852" y="642918"/>
            <a:ext cx="7500990" cy="562574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 rot="-5400000">
            <a:off x="-2928950" y="2928950"/>
            <a:ext cx="6858000" cy="1000100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/>
            <a:r>
              <a:rPr lang="ru-RU" sz="4200" b="1" i="0" u="none" strike="noStrike" cap="none" dirty="0">
                <a:solidFill>
                  <a:srgbClr val="DDD9C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ІСТОРІЯ І ТИПИ БАРІВ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rgbClr val="EAF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1428728" y="6215082"/>
            <a:ext cx="753740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 Дашенька, дайкири для того красавчика за пятым столиком!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Экран (4:3)</PresentationFormat>
  <Paragraphs>51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КОКТЕЙЛЬНИЙ БАР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DELL</cp:lastModifiedBy>
  <cp:revision>1</cp:revision>
  <dcterms:modified xsi:type="dcterms:W3CDTF">2022-02-01T16:13:31Z</dcterms:modified>
</cp:coreProperties>
</file>