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E4D"/>
    <a:srgbClr val="003300"/>
    <a:srgbClr val="006600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0"/>
    <p:restoredTop sz="94684"/>
  </p:normalViewPr>
  <p:slideViewPr>
    <p:cSldViewPr snapToGrid="0">
      <p:cViewPr varScale="1">
        <p:scale>
          <a:sx n="40" d="100"/>
          <a:sy n="40" d="100"/>
        </p:scale>
        <p:origin x="-108" y="-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4C82C2C9-0EFE-4D8C-C3B6-8485C85AF2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F42C6B4E-B6F5-D128-405A-564F1BDB2E90}"/>
              </a:ext>
            </a:extLst>
          </p:cNvPr>
          <p:cNvSpPr/>
          <p:nvPr userDrawn="1"/>
        </p:nvSpPr>
        <p:spPr>
          <a:xfrm>
            <a:off x="1524000" y="1361281"/>
            <a:ext cx="9144000" cy="4135437"/>
          </a:xfrm>
          <a:prstGeom prst="rect">
            <a:avLst/>
          </a:prstGeom>
          <a:solidFill>
            <a:srgbClr val="FFFFFF"/>
          </a:solidFill>
          <a:ln w="6350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DA35AD-B974-E929-7F8F-4FA3F83A8D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479675"/>
          </a:xfrm>
        </p:spPr>
        <p:txBody>
          <a:bodyPr anchor="b">
            <a:normAutofit/>
          </a:bodyPr>
          <a:lstStyle>
            <a:lvl1pPr algn="ctr">
              <a:defRPr sz="7200" b="1">
                <a:solidFill>
                  <a:srgbClr val="003300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E599A38-383A-B457-4FCF-A59D6B35D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033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x-none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0B22FDB-FBE0-B8D4-3CCB-D15B2EE2D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F1E3-68F0-4773-8CE6-71DCC22F73E6}" type="datetimeFigureOut">
              <a:rPr lang="x-none" smtClean="0"/>
              <a:pPr/>
              <a:t>25.03.2023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90AE345-2529-9F6C-1E96-67238D9E9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A818DE9-8A4B-7617-34A7-3514F566C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7B91-06EE-4768-870E-86592EB7AC5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986721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1CF4FA-216F-4874-2B10-28309D62E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E95C42E-213D-DB11-EF7F-49981533A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1D7A533-460E-12B0-C245-A8571AAA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F1E3-68F0-4773-8CE6-71DCC22F73E6}" type="datetimeFigureOut">
              <a:rPr lang="x-none" smtClean="0"/>
              <a:pPr/>
              <a:t>25.03.2023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DEB01F2-8168-2D56-FBAF-D3DF774A2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DDA99C6-7283-A8E5-D796-EAF60E062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7B91-06EE-4768-870E-86592EB7AC5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270548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1B51A1D1-AFAA-C480-8DD0-5B79520E70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8AA3B84-C98E-742D-DF04-D7E8F55025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DC671E-2A24-6BC9-5436-F398C8B0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F1E3-68F0-4773-8CE6-71DCC22F73E6}" type="datetimeFigureOut">
              <a:rPr lang="x-none" smtClean="0"/>
              <a:pPr/>
              <a:t>25.03.2023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E4C3337-076D-8D02-6E0F-253DAF16E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34D2C3C-C946-5030-C226-91952A75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7B91-06EE-4768-870E-86592EB7AC5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3903070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1ADB0B9-CBBA-9A99-29F4-720252B8D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AB99D1A-5691-C289-4D8A-722AE23591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6B266ED-D37F-CE8E-D60A-74D3B7376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F1E3-68F0-4773-8CE6-71DCC22F73E6}" type="datetimeFigureOut">
              <a:rPr lang="x-none" smtClean="0"/>
              <a:pPr/>
              <a:t>25.03.2023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9BA7942-BB82-23B7-4F9F-FDA20B797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CAD37F6-F137-98A6-B871-B5F0BB380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7B91-06EE-4768-870E-86592EB7AC5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248242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25CE69-40CC-6C94-7619-6CCAA9054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78D6353-0A40-190F-6F07-9E08CF8A91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ECD4432-790B-A695-898C-12104A641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F1E3-68F0-4773-8CE6-71DCC22F73E6}" type="datetimeFigureOut">
              <a:rPr lang="x-none" smtClean="0"/>
              <a:pPr/>
              <a:t>25.03.2023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E8E1D75-E015-381C-E2CF-2D5FEF15A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BC4AE73-837F-95C8-0F97-2B3537430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7B91-06EE-4768-870E-86592EB7AC5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15545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21FE05-CB86-CCFC-88B2-63E2527B4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AAC83C4-E395-0200-AD06-80AFCC93A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25ECEC1B-BD51-932A-2E71-996F3F2E5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254EB270-CC00-A63F-09EB-1D57C30B9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F1E3-68F0-4773-8CE6-71DCC22F73E6}" type="datetimeFigureOut">
              <a:rPr lang="x-none" smtClean="0"/>
              <a:pPr/>
              <a:t>25.03.2023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2348793-F750-E8E1-21D2-2F58561D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4083F034-1930-8057-50E0-3FCC2A0A7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7B91-06EE-4768-870E-86592EB7AC5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409625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F4307A-F05E-DDD1-79B7-5CD7A0EC3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22717E8D-6DD7-EE7F-224C-3E1269C7D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D6102816-737C-C2B9-2421-8487E1E74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22E69A65-64B3-6EB1-9E4B-A9DAFCB286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877B5285-1D86-6027-FB68-3526B15103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E44A3C76-0DF4-72DB-B99B-064E431E5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F1E3-68F0-4773-8CE6-71DCC22F73E6}" type="datetimeFigureOut">
              <a:rPr lang="x-none" smtClean="0"/>
              <a:pPr/>
              <a:t>25.03.2023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4668500D-3D44-3668-5195-BD81FD6CC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1D49246D-3322-2074-0560-C4271E346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7B91-06EE-4768-870E-86592EB7AC5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252753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DCBA3ED-6A88-C370-EFF5-32FD117C5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F3B86BCF-8F6C-CBE5-F623-432A6178D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F1E3-68F0-4773-8CE6-71DCC22F73E6}" type="datetimeFigureOut">
              <a:rPr lang="x-none" smtClean="0"/>
              <a:pPr/>
              <a:t>25.03.2023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CB22EE7-063B-404D-2D58-B12F6490B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E3B0C66-2D8A-1E59-E38D-48F3D733E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7B91-06EE-4768-870E-86592EB7AC5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892336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43D1CCA-01F5-7178-A78B-09F38BC11B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F1E3-68F0-4773-8CE6-71DCC22F73E6}" type="datetimeFigureOut">
              <a:rPr lang="x-none" smtClean="0"/>
              <a:pPr/>
              <a:t>25.03.2023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DF1210C-D0F5-F508-6338-1B590A2F2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49B902C-0FC9-1123-C224-C53BD43AC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7B91-06EE-4768-870E-86592EB7AC5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95671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2C8DADD-E5CE-50E6-7506-CA194ED80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2E57B3F-D4F6-DD00-7A1F-587C64AF3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4E197A6-E1DD-9227-89C3-E38EF6B6F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572E348-AAF1-D1A9-2D95-C0556715D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F1E3-68F0-4773-8CE6-71DCC22F73E6}" type="datetimeFigureOut">
              <a:rPr lang="x-none" smtClean="0"/>
              <a:pPr/>
              <a:t>25.03.2023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33EA61B1-2454-5603-A5F0-B72FE0BB3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E3312D0-AF99-5E7A-DC59-F36E177B9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7B91-06EE-4768-870E-86592EB7AC5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3219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C8ADA3F-5891-8E66-2557-25B0A1A89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CCA1CD11-C332-4908-0D7D-8A452ECFFD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D5D5350-4943-9E80-D8B6-92D6AD9C7E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BC9F8BD-71B1-0E52-FDE3-53B42AD7C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0F1E3-68F0-4773-8CE6-71DCC22F73E6}" type="datetimeFigureOut">
              <a:rPr lang="x-none" smtClean="0"/>
              <a:pPr/>
              <a:t>25.03.2023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73DB2A1-E9C0-06F1-AFB1-FE15457BD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A64D48C-FA98-9EF9-A867-8ECA2BA79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7B91-06EE-4768-870E-86592EB7AC5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302828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BC7AE11D-709B-E346-6DEF-A3C0741AF4D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5BC7AE72-97F0-6F06-A724-CEE945D3C195}"/>
              </a:ext>
            </a:extLst>
          </p:cNvPr>
          <p:cNvSpPr/>
          <p:nvPr userDrawn="1"/>
        </p:nvSpPr>
        <p:spPr>
          <a:xfrm>
            <a:off x="336332" y="323085"/>
            <a:ext cx="11519338" cy="6203841"/>
          </a:xfrm>
          <a:prstGeom prst="rect">
            <a:avLst/>
          </a:prstGeom>
          <a:solidFill>
            <a:schemeClr val="bg1"/>
          </a:solidFill>
          <a:ln w="4445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10BDA6-D8F0-6F0E-C414-B981CE033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078" y="522779"/>
            <a:ext cx="10515600" cy="6018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x-none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52DF6C8-E715-6F74-599C-DA5D3C2CE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3FF1AA8-A179-D8EF-B1A9-9A11E7FA1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0F1E3-68F0-4773-8CE6-71DCC22F73E6}" type="datetimeFigureOut">
              <a:rPr lang="x-none" smtClean="0"/>
              <a:pPr/>
              <a:t>25.03.2023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0D104D8-3C99-8179-F60F-179B86FEF7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BB7239B-3C77-9DF9-8557-81A4F8F3F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07B91-06EE-4768-870E-86592EB7AC5E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170499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33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E81B10-429A-5C5A-DC51-FF879CFE7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18859"/>
            <a:ext cx="9144000" cy="2102071"/>
          </a:xfrm>
        </p:spPr>
        <p:txBody>
          <a:bodyPr/>
          <a:lstStyle/>
          <a:p>
            <a:r>
              <a:rPr lang="pl-PL" dirty="0" smtClean="0">
                <a:solidFill>
                  <a:srgbClr val="FF8E4D"/>
                </a:solidFill>
                <a:latin typeface="+mn-lt"/>
              </a:rPr>
              <a:t>PRONOMEN</a:t>
            </a:r>
            <a:endParaRPr lang="x-none" dirty="0">
              <a:solidFill>
                <a:srgbClr val="FF8E4D"/>
              </a:solidFill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B180C5C8-EA2A-F395-4F09-042E9956B5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20930"/>
            <a:ext cx="9144000" cy="1263869"/>
          </a:xfrm>
        </p:spPr>
        <p:txBody>
          <a:bodyPr/>
          <a:lstStyle/>
          <a:p>
            <a:r>
              <a:rPr lang="uk-UA" dirty="0" smtClean="0"/>
              <a:t>Займенник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xmlns="" val="285113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Поставте особові займенники, що стоять у дужках,  у відповідний відмінок.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448972"/>
            <a:ext cx="10515600" cy="4727991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 1.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besuche</a:t>
            </a:r>
            <a:r>
              <a:rPr lang="en-US" dirty="0" smtClean="0"/>
              <a:t> (du) </a:t>
            </a:r>
            <a:r>
              <a:rPr lang="en-US" dirty="0" err="1" smtClean="0"/>
              <a:t>jeden</a:t>
            </a:r>
            <a:r>
              <a:rPr lang="en-US" dirty="0" smtClean="0"/>
              <a:t> Tag. </a:t>
            </a:r>
            <a:endParaRPr lang="pl-PL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Der</a:t>
            </a:r>
            <a:r>
              <a:rPr lang="en-US" dirty="0" smtClean="0"/>
              <a:t> Professor </a:t>
            </a:r>
            <a:r>
              <a:rPr lang="en-US" dirty="0" err="1" smtClean="0"/>
              <a:t>lobt</a:t>
            </a:r>
            <a:r>
              <a:rPr lang="en-US" dirty="0" smtClean="0"/>
              <a:t> (</a:t>
            </a:r>
            <a:r>
              <a:rPr lang="en-US" dirty="0" err="1" smtClean="0"/>
              <a:t>wir</a:t>
            </a:r>
            <a:r>
              <a:rPr lang="en-US" dirty="0" smtClean="0"/>
              <a:t>). </a:t>
            </a:r>
            <a:endParaRPr lang="pl-PL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Gib</a:t>
            </a:r>
            <a:r>
              <a:rPr lang="en-US" dirty="0" smtClean="0"/>
              <a:t> (</a:t>
            </a:r>
            <a:r>
              <a:rPr lang="en-US" dirty="0" err="1" smtClean="0"/>
              <a:t>ich</a:t>
            </a:r>
            <a:r>
              <a:rPr lang="en-US" dirty="0" smtClean="0"/>
              <a:t>) dieses </a:t>
            </a:r>
            <a:r>
              <a:rPr lang="en-US" dirty="0" err="1" smtClean="0"/>
              <a:t>Wörterbuch</a:t>
            </a:r>
            <a:r>
              <a:rPr lang="en-US" dirty="0" smtClean="0"/>
              <a:t>! </a:t>
            </a:r>
            <a:endParaRPr lang="pl-PL" dirty="0" smtClean="0"/>
          </a:p>
          <a:p>
            <a:r>
              <a:rPr lang="en-US" dirty="0" smtClean="0"/>
              <a:t>4.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höre</a:t>
            </a:r>
            <a:r>
              <a:rPr lang="en-US" dirty="0" smtClean="0"/>
              <a:t> (</a:t>
            </a:r>
            <a:r>
              <a:rPr lang="en-US" dirty="0" err="1" smtClean="0"/>
              <a:t>er</a:t>
            </a:r>
            <a:r>
              <a:rPr lang="en-US" dirty="0" smtClean="0"/>
              <a:t>) gut. </a:t>
            </a:r>
            <a:endParaRPr lang="pl-PL" dirty="0" smtClean="0"/>
          </a:p>
          <a:p>
            <a:r>
              <a:rPr lang="en-US" dirty="0" smtClean="0"/>
              <a:t>5.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bringt</a:t>
            </a:r>
            <a:r>
              <a:rPr lang="en-US" dirty="0" smtClean="0"/>
              <a:t> (</a:t>
            </a:r>
            <a:r>
              <a:rPr lang="en-US" dirty="0" err="1" smtClean="0"/>
              <a:t>sie</a:t>
            </a:r>
            <a:r>
              <a:rPr lang="en-US" dirty="0" smtClean="0"/>
              <a:t> — </a:t>
            </a:r>
            <a:r>
              <a:rPr lang="uk-UA" dirty="0" smtClean="0"/>
              <a:t>вона) </a:t>
            </a:r>
            <a:r>
              <a:rPr lang="en-US" dirty="0" smtClean="0"/>
              <a:t>die </a:t>
            </a:r>
            <a:r>
              <a:rPr lang="en-US" dirty="0" err="1" smtClean="0"/>
              <a:t>Zeitung</a:t>
            </a:r>
            <a:r>
              <a:rPr lang="en-US" dirty="0" smtClean="0"/>
              <a:t>.</a:t>
            </a:r>
            <a:endParaRPr lang="pl-PL" dirty="0" smtClean="0"/>
          </a:p>
          <a:p>
            <a:r>
              <a:rPr lang="en-US" dirty="0" smtClean="0"/>
              <a:t>  6. </a:t>
            </a:r>
            <a:r>
              <a:rPr lang="en-US" dirty="0" err="1" smtClean="0"/>
              <a:t>Wir</a:t>
            </a:r>
            <a:r>
              <a:rPr lang="en-US" dirty="0" smtClean="0"/>
              <a:t> </a:t>
            </a:r>
            <a:r>
              <a:rPr lang="en-US" dirty="0" err="1" smtClean="0"/>
              <a:t>erzählen</a:t>
            </a:r>
            <a:r>
              <a:rPr lang="en-US" dirty="0" smtClean="0"/>
              <a:t> (</a:t>
            </a:r>
            <a:r>
              <a:rPr lang="en-US" dirty="0" err="1" smtClean="0"/>
              <a:t>ihr</a:t>
            </a:r>
            <a:r>
              <a:rPr lang="en-US" dirty="0" smtClean="0"/>
              <a:t>) dieses </a:t>
            </a:r>
            <a:r>
              <a:rPr lang="en-US" dirty="0" err="1" smtClean="0"/>
              <a:t>Gedicht</a:t>
            </a:r>
            <a:r>
              <a:rPr lang="en-US" dirty="0" smtClean="0"/>
              <a:t>. </a:t>
            </a:r>
            <a:endParaRPr lang="pl-PL" dirty="0" smtClean="0"/>
          </a:p>
          <a:p>
            <a:r>
              <a:rPr lang="en-US" dirty="0" smtClean="0"/>
              <a:t>7.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schreibe</a:t>
            </a:r>
            <a:r>
              <a:rPr lang="en-US" dirty="0" smtClean="0"/>
              <a:t> (</a:t>
            </a:r>
            <a:r>
              <a:rPr lang="en-US" dirty="0" err="1" smtClean="0"/>
              <a:t>sie</a:t>
            </a:r>
            <a:r>
              <a:rPr lang="en-US" dirty="0" smtClean="0"/>
              <a:t> — </a:t>
            </a:r>
            <a:r>
              <a:rPr lang="uk-UA" dirty="0" smtClean="0"/>
              <a:t>вони) </a:t>
            </a:r>
            <a:r>
              <a:rPr lang="en-US" dirty="0" err="1" smtClean="0"/>
              <a:t>einen</a:t>
            </a:r>
            <a:r>
              <a:rPr lang="en-US" dirty="0" smtClean="0"/>
              <a:t> Brief. </a:t>
            </a:r>
            <a:endParaRPr lang="pl-PL" dirty="0" smtClean="0"/>
          </a:p>
          <a:p>
            <a:r>
              <a:rPr lang="en-US" dirty="0" smtClean="0"/>
              <a:t>8.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kennt</a:t>
            </a:r>
            <a:r>
              <a:rPr lang="en-US" dirty="0" smtClean="0"/>
              <a:t> (</a:t>
            </a:r>
            <a:r>
              <a:rPr lang="en-US" dirty="0" err="1" smtClean="0"/>
              <a:t>er</a:t>
            </a:r>
            <a:r>
              <a:rPr lang="en-US" dirty="0" smtClean="0"/>
              <a:t>) gut. </a:t>
            </a:r>
            <a:endParaRPr lang="pl-PL" dirty="0" smtClean="0"/>
          </a:p>
          <a:p>
            <a:r>
              <a:rPr lang="en-US" dirty="0" smtClean="0"/>
              <a:t>9. Du </a:t>
            </a:r>
            <a:r>
              <a:rPr lang="en-US" dirty="0" err="1" smtClean="0"/>
              <a:t>zeigst</a:t>
            </a:r>
            <a:r>
              <a:rPr lang="en-US" dirty="0" smtClean="0"/>
              <a:t> (</a:t>
            </a:r>
            <a:r>
              <a:rPr lang="en-US" dirty="0" err="1" smtClean="0"/>
              <a:t>wir</a:t>
            </a:r>
            <a:r>
              <a:rPr lang="en-US" dirty="0" smtClean="0"/>
              <a:t>) </a:t>
            </a:r>
            <a:r>
              <a:rPr lang="en-US" dirty="0" err="1" smtClean="0"/>
              <a:t>dein</a:t>
            </a:r>
            <a:r>
              <a:rPr lang="en-US" dirty="0" smtClean="0"/>
              <a:t> Zimmer.</a:t>
            </a:r>
            <a:endParaRPr lang="pl-PL" dirty="0" smtClean="0"/>
          </a:p>
          <a:p>
            <a:r>
              <a:rPr lang="en-US" dirty="0" smtClean="0"/>
              <a:t> 10.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schenken</a:t>
            </a:r>
            <a:r>
              <a:rPr lang="en-US" dirty="0" smtClean="0"/>
              <a:t> (</a:t>
            </a:r>
            <a:r>
              <a:rPr lang="en-US" dirty="0" err="1" smtClean="0"/>
              <a:t>ich</a:t>
            </a:r>
            <a:r>
              <a:rPr lang="en-US" dirty="0" smtClean="0"/>
              <a:t>)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Buch</a:t>
            </a:r>
            <a:r>
              <a:rPr lang="en-US" dirty="0" smtClean="0"/>
              <a:t>.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Вправа 7. Поставте особові займенники в скобках у відповідний відмінок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gebe</a:t>
            </a:r>
            <a:r>
              <a:rPr lang="en-US" dirty="0" smtClean="0"/>
              <a:t> (</a:t>
            </a:r>
            <a:r>
              <a:rPr lang="en-US" dirty="0" err="1" smtClean="0"/>
              <a:t>er</a:t>
            </a:r>
            <a:r>
              <a:rPr lang="en-US" dirty="0" smtClean="0"/>
              <a:t>) </a:t>
            </a:r>
            <a:r>
              <a:rPr lang="en-US" dirty="0" err="1" smtClean="0"/>
              <a:t>eine</a:t>
            </a:r>
            <a:r>
              <a:rPr lang="en-US" dirty="0" smtClean="0"/>
              <a:t> </a:t>
            </a:r>
            <a:r>
              <a:rPr lang="en-US" dirty="0" err="1" smtClean="0"/>
              <a:t>neue</a:t>
            </a:r>
            <a:r>
              <a:rPr lang="en-US" dirty="0" smtClean="0"/>
              <a:t> </a:t>
            </a:r>
            <a:r>
              <a:rPr lang="en-US" dirty="0" err="1" smtClean="0"/>
              <a:t>Zeitung</a:t>
            </a:r>
            <a:r>
              <a:rPr lang="en-US" dirty="0" smtClean="0"/>
              <a:t>. </a:t>
            </a:r>
            <a:endParaRPr lang="uk-UA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Wir</a:t>
            </a:r>
            <a:r>
              <a:rPr lang="en-US" dirty="0" smtClean="0"/>
              <a:t> </a:t>
            </a:r>
            <a:r>
              <a:rPr lang="en-US" dirty="0" err="1" smtClean="0"/>
              <a:t>wünschen</a:t>
            </a:r>
            <a:r>
              <a:rPr lang="en-US" dirty="0" smtClean="0"/>
              <a:t> (</a:t>
            </a:r>
            <a:r>
              <a:rPr lang="en-US" dirty="0" err="1" smtClean="0"/>
              <a:t>ihr</a:t>
            </a:r>
            <a:r>
              <a:rPr lang="en-US" dirty="0" smtClean="0"/>
              <a:t>) </a:t>
            </a:r>
            <a:r>
              <a:rPr lang="en-US" dirty="0" err="1" smtClean="0"/>
              <a:t>alles</a:t>
            </a:r>
            <a:r>
              <a:rPr lang="en-US" dirty="0" smtClean="0"/>
              <a:t> </a:t>
            </a:r>
            <a:r>
              <a:rPr lang="en-US" dirty="0" err="1" smtClean="0"/>
              <a:t>Gute</a:t>
            </a:r>
            <a:r>
              <a:rPr lang="en-US" dirty="0" smtClean="0"/>
              <a:t>!  </a:t>
            </a:r>
            <a:endParaRPr lang="uk-UA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Sie</a:t>
            </a:r>
            <a:r>
              <a:rPr lang="en-US" dirty="0" smtClean="0"/>
              <a:t> laden (</a:t>
            </a:r>
            <a:r>
              <a:rPr lang="en-US" dirty="0" err="1" smtClean="0"/>
              <a:t>wir</a:t>
            </a:r>
            <a:r>
              <a:rPr lang="en-US" dirty="0" smtClean="0"/>
              <a:t>) ins Theater </a:t>
            </a:r>
            <a:r>
              <a:rPr lang="en-US" dirty="0" err="1" smtClean="0"/>
              <a:t>ein</a:t>
            </a:r>
            <a:r>
              <a:rPr lang="en-US" dirty="0" smtClean="0"/>
              <a:t>. </a:t>
            </a:r>
            <a:endParaRPr lang="uk-UA" dirty="0" smtClean="0"/>
          </a:p>
          <a:p>
            <a:r>
              <a:rPr lang="en-US" dirty="0" smtClean="0"/>
              <a:t>5.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kommt</a:t>
            </a:r>
            <a:r>
              <a:rPr lang="en-US" dirty="0" smtClean="0"/>
              <a:t> </a:t>
            </a:r>
            <a:r>
              <a:rPr lang="en-US" dirty="0" err="1" smtClean="0"/>
              <a:t>morgen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(</a:t>
            </a:r>
            <a:r>
              <a:rPr lang="en-US" dirty="0" err="1" smtClean="0"/>
              <a:t>sie</a:t>
            </a:r>
            <a:r>
              <a:rPr lang="en-US" dirty="0" smtClean="0"/>
              <a:t> — </a:t>
            </a:r>
            <a:r>
              <a:rPr lang="uk-UA" dirty="0" err="1" smtClean="0"/>
              <a:t>она</a:t>
            </a:r>
            <a:r>
              <a:rPr lang="uk-UA" dirty="0" smtClean="0"/>
              <a:t>).</a:t>
            </a:r>
          </a:p>
          <a:p>
            <a:r>
              <a:rPr lang="uk-UA" dirty="0" smtClean="0"/>
              <a:t> 6. </a:t>
            </a:r>
            <a:r>
              <a:rPr lang="en-US" dirty="0" err="1" smtClean="0"/>
              <a:t>Ich</a:t>
            </a:r>
            <a:r>
              <a:rPr lang="en-US" dirty="0" smtClean="0"/>
              <a:t> hole (du) um 10 </a:t>
            </a:r>
            <a:r>
              <a:rPr lang="en-US" dirty="0" err="1" smtClean="0"/>
              <a:t>Uhr</a:t>
            </a:r>
            <a:r>
              <a:rPr lang="en-US" dirty="0" smtClean="0"/>
              <a:t> ab. </a:t>
            </a:r>
            <a:endParaRPr lang="uk-UA" dirty="0" smtClean="0"/>
          </a:p>
          <a:p>
            <a:r>
              <a:rPr lang="en-US" dirty="0" smtClean="0"/>
              <a:t>7.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Lektor</a:t>
            </a:r>
            <a:r>
              <a:rPr lang="en-US" dirty="0" smtClean="0"/>
              <a:t> </a:t>
            </a:r>
            <a:r>
              <a:rPr lang="en-US" dirty="0" err="1" smtClean="0"/>
              <a:t>erklärt</a:t>
            </a:r>
            <a:r>
              <a:rPr lang="en-US" dirty="0" smtClean="0"/>
              <a:t> (</a:t>
            </a:r>
            <a:r>
              <a:rPr lang="en-US" dirty="0" err="1" smtClean="0"/>
              <a:t>sie</a:t>
            </a:r>
            <a:r>
              <a:rPr lang="en-US" dirty="0" smtClean="0"/>
              <a:t> — </a:t>
            </a:r>
            <a:r>
              <a:rPr lang="uk-UA" dirty="0" err="1" smtClean="0"/>
              <a:t>они</a:t>
            </a:r>
            <a:r>
              <a:rPr lang="uk-UA" dirty="0" smtClean="0"/>
              <a:t>) </a:t>
            </a:r>
            <a:r>
              <a:rPr lang="en-US" dirty="0" err="1" smtClean="0"/>
              <a:t>diese</a:t>
            </a:r>
            <a:r>
              <a:rPr lang="en-US" dirty="0" smtClean="0"/>
              <a:t> </a:t>
            </a:r>
            <a:r>
              <a:rPr lang="en-US" dirty="0" err="1" smtClean="0"/>
              <a:t>Regel</a:t>
            </a:r>
            <a:r>
              <a:rPr lang="en-US" dirty="0" smtClean="0"/>
              <a:t>. </a:t>
            </a:r>
            <a:endParaRPr lang="uk-UA" dirty="0" smtClean="0"/>
          </a:p>
          <a:p>
            <a:r>
              <a:rPr lang="uk-UA" dirty="0" smtClean="0"/>
              <a:t>8</a:t>
            </a:r>
            <a:r>
              <a:rPr lang="en-US" dirty="0" smtClean="0"/>
              <a:t>. </a:t>
            </a:r>
            <a:r>
              <a:rPr lang="en-US" dirty="0" err="1" smtClean="0"/>
              <a:t>Deine</a:t>
            </a:r>
            <a:r>
              <a:rPr lang="en-US" dirty="0" smtClean="0"/>
              <a:t> Mutter </a:t>
            </a:r>
            <a:r>
              <a:rPr lang="en-US" dirty="0" err="1" smtClean="0"/>
              <a:t>liebt</a:t>
            </a:r>
            <a:r>
              <a:rPr lang="en-US" dirty="0" smtClean="0"/>
              <a:t> (du).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Доповніть речення, замінюючи іменники займенниками і слідкуючи за порядком слів.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</a:t>
            </a:r>
            <a:r>
              <a:rPr lang="en-US" dirty="0" smtClean="0"/>
              <a:t>Leo </a:t>
            </a:r>
            <a:r>
              <a:rPr lang="en-US" dirty="0" err="1" smtClean="0"/>
              <a:t>schenkt</a:t>
            </a:r>
            <a:r>
              <a:rPr lang="en-US" dirty="0" smtClean="0"/>
              <a:t> </a:t>
            </a:r>
            <a:r>
              <a:rPr lang="en-US" dirty="0" err="1" smtClean="0"/>
              <a:t>mir</a:t>
            </a:r>
            <a:r>
              <a:rPr lang="en-US" dirty="0" smtClean="0"/>
              <a:t> das </a:t>
            </a:r>
            <a:r>
              <a:rPr lang="en-US" dirty="0" err="1" smtClean="0"/>
              <a:t>Buch</a:t>
            </a:r>
            <a:r>
              <a:rPr lang="en-US" dirty="0" smtClean="0"/>
              <a:t>. — Leo </a:t>
            </a:r>
            <a:r>
              <a:rPr lang="en-US" dirty="0" err="1" smtClean="0"/>
              <a:t>schenkt</a:t>
            </a:r>
            <a:r>
              <a:rPr lang="en-US" dirty="0" smtClean="0"/>
              <a:t> _____. </a:t>
            </a:r>
            <a:endParaRPr lang="uk-UA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kaufe</a:t>
            </a:r>
            <a:r>
              <a:rPr lang="en-US" dirty="0" smtClean="0"/>
              <a:t> </a:t>
            </a:r>
            <a:r>
              <a:rPr lang="en-US" dirty="0" err="1" smtClean="0"/>
              <a:t>meiner</a:t>
            </a:r>
            <a:r>
              <a:rPr lang="en-US" dirty="0" smtClean="0"/>
              <a:t> </a:t>
            </a:r>
            <a:r>
              <a:rPr lang="en-US" dirty="0" err="1" smtClean="0"/>
              <a:t>Kusine</a:t>
            </a:r>
            <a:r>
              <a:rPr lang="en-US" dirty="0" smtClean="0"/>
              <a:t> den Pullover. –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kaufe</a:t>
            </a:r>
            <a:r>
              <a:rPr lang="en-US" dirty="0" smtClean="0"/>
              <a:t> _____. </a:t>
            </a:r>
            <a:endParaRPr lang="uk-UA" dirty="0" smtClean="0"/>
          </a:p>
          <a:p>
            <a:r>
              <a:rPr lang="en-US" dirty="0" smtClean="0"/>
              <a:t>3. Monika </a:t>
            </a:r>
            <a:r>
              <a:rPr lang="en-US" dirty="0" err="1" smtClean="0"/>
              <a:t>bringt</a:t>
            </a:r>
            <a:r>
              <a:rPr lang="en-US" dirty="0" smtClean="0"/>
              <a:t> </a:t>
            </a:r>
            <a:r>
              <a:rPr lang="en-US" dirty="0" err="1" smtClean="0"/>
              <a:t>dem</a:t>
            </a:r>
            <a:r>
              <a:rPr lang="en-US" dirty="0" smtClean="0"/>
              <a:t> </a:t>
            </a:r>
            <a:r>
              <a:rPr lang="en-US" dirty="0" err="1" smtClean="0"/>
              <a:t>Vater</a:t>
            </a:r>
            <a:r>
              <a:rPr lang="en-US" dirty="0" smtClean="0"/>
              <a:t> die </a:t>
            </a:r>
            <a:r>
              <a:rPr lang="en-US" dirty="0" err="1" smtClean="0"/>
              <a:t>Zeitschrift</a:t>
            </a:r>
            <a:r>
              <a:rPr lang="en-US" dirty="0" smtClean="0"/>
              <a:t>. — Monika </a:t>
            </a:r>
            <a:r>
              <a:rPr lang="en-US" dirty="0" err="1" smtClean="0"/>
              <a:t>bringt</a:t>
            </a:r>
            <a:r>
              <a:rPr lang="en-US" dirty="0" smtClean="0"/>
              <a:t> _____. </a:t>
            </a:r>
            <a:endParaRPr lang="uk-UA" dirty="0" smtClean="0"/>
          </a:p>
          <a:p>
            <a:r>
              <a:rPr lang="en-US" dirty="0" smtClean="0"/>
              <a:t>4. Du </a:t>
            </a:r>
            <a:r>
              <a:rPr lang="en-US" dirty="0" err="1" smtClean="0"/>
              <a:t>gibst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Katze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Ball. — Du </a:t>
            </a:r>
            <a:r>
              <a:rPr lang="en-US" dirty="0" err="1" smtClean="0"/>
              <a:t>gibst</a:t>
            </a:r>
            <a:r>
              <a:rPr lang="en-US" dirty="0" smtClean="0"/>
              <a:t> _____. </a:t>
            </a:r>
            <a:endParaRPr lang="uk-UA" dirty="0" smtClean="0"/>
          </a:p>
          <a:p>
            <a:r>
              <a:rPr lang="en-US" dirty="0" smtClean="0"/>
              <a:t> 5. </a:t>
            </a:r>
            <a:r>
              <a:rPr lang="en-US" dirty="0" err="1" smtClean="0"/>
              <a:t>Uwe</a:t>
            </a:r>
            <a:r>
              <a:rPr lang="en-US" dirty="0" smtClean="0"/>
              <a:t> </a:t>
            </a:r>
            <a:r>
              <a:rPr lang="en-US" dirty="0" err="1" smtClean="0"/>
              <a:t>erklärt</a:t>
            </a:r>
            <a:r>
              <a:rPr lang="en-US" dirty="0" smtClean="0"/>
              <a:t> </a:t>
            </a:r>
            <a:r>
              <a:rPr lang="en-US" dirty="0" err="1" smtClean="0"/>
              <a:t>uns</a:t>
            </a:r>
            <a:r>
              <a:rPr lang="en-US" dirty="0" smtClean="0"/>
              <a:t> den </a:t>
            </a:r>
            <a:r>
              <a:rPr lang="en-US" dirty="0" err="1" smtClean="0"/>
              <a:t>Weg</a:t>
            </a:r>
            <a:r>
              <a:rPr lang="en-US" dirty="0" smtClean="0"/>
              <a:t>. — </a:t>
            </a:r>
            <a:r>
              <a:rPr lang="en-US" dirty="0" err="1" smtClean="0"/>
              <a:t>Uwe</a:t>
            </a:r>
            <a:r>
              <a:rPr lang="en-US" dirty="0" smtClean="0"/>
              <a:t> </a:t>
            </a:r>
            <a:r>
              <a:rPr lang="en-US" dirty="0" err="1" smtClean="0"/>
              <a:t>erklärt</a:t>
            </a:r>
            <a:r>
              <a:rPr lang="en-US" dirty="0" smtClean="0"/>
              <a:t> _____. </a:t>
            </a:r>
            <a:endParaRPr lang="uk-UA" dirty="0" smtClean="0"/>
          </a:p>
          <a:p>
            <a:r>
              <a:rPr lang="en-US" dirty="0" smtClean="0"/>
              <a:t>6. Silvia </a:t>
            </a:r>
            <a:r>
              <a:rPr lang="en-US" dirty="0" err="1" smtClean="0"/>
              <a:t>bringt</a:t>
            </a:r>
            <a:r>
              <a:rPr lang="en-US" dirty="0" smtClean="0"/>
              <a:t> den </a:t>
            </a:r>
            <a:r>
              <a:rPr lang="en-US" dirty="0" err="1" smtClean="0"/>
              <a:t>Freunden</a:t>
            </a:r>
            <a:r>
              <a:rPr lang="en-US" dirty="0" smtClean="0"/>
              <a:t> </a:t>
            </a:r>
            <a:r>
              <a:rPr lang="en-US" dirty="0" err="1" smtClean="0"/>
              <a:t>frisches</a:t>
            </a:r>
            <a:r>
              <a:rPr lang="en-US" dirty="0" smtClean="0"/>
              <a:t> </a:t>
            </a:r>
            <a:r>
              <a:rPr lang="en-US" dirty="0" err="1" smtClean="0"/>
              <a:t>Obst</a:t>
            </a:r>
            <a:r>
              <a:rPr lang="en-US" dirty="0" smtClean="0"/>
              <a:t>. — Silvia </a:t>
            </a:r>
            <a:r>
              <a:rPr lang="en-US" dirty="0" err="1" smtClean="0"/>
              <a:t>bringt</a:t>
            </a:r>
            <a:r>
              <a:rPr lang="en-US" dirty="0" smtClean="0"/>
              <a:t> _____. </a:t>
            </a:r>
            <a:endParaRPr lang="uk-UA" dirty="0" smtClean="0"/>
          </a:p>
          <a:p>
            <a:r>
              <a:rPr lang="en-US" dirty="0" smtClean="0"/>
              <a:t>7. Karl </a:t>
            </a:r>
            <a:r>
              <a:rPr lang="en-US" dirty="0" err="1" smtClean="0"/>
              <a:t>zeigt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Großmutter</a:t>
            </a:r>
            <a:r>
              <a:rPr lang="en-US" dirty="0" smtClean="0"/>
              <a:t> die </a:t>
            </a:r>
            <a:r>
              <a:rPr lang="en-US" dirty="0" err="1" smtClean="0"/>
              <a:t>Fotos</a:t>
            </a:r>
            <a:r>
              <a:rPr lang="en-US" dirty="0" smtClean="0"/>
              <a:t>. — Karl </a:t>
            </a:r>
            <a:r>
              <a:rPr lang="en-US" dirty="0" err="1" smtClean="0"/>
              <a:t>zeigt</a:t>
            </a:r>
            <a:r>
              <a:rPr lang="en-US" dirty="0" smtClean="0"/>
              <a:t> __________.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Доповніть речення, спочатку двома іменниками, потім іменником із займенником, потім двома займенниками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. 1. </a:t>
            </a:r>
            <a:r>
              <a:rPr lang="en-US" dirty="0" smtClean="0"/>
              <a:t>Student Miller hat </a:t>
            </a:r>
            <a:r>
              <a:rPr lang="en-US" dirty="0" err="1" smtClean="0"/>
              <a:t>keinen</a:t>
            </a:r>
            <a:r>
              <a:rPr lang="en-US" dirty="0" smtClean="0"/>
              <a:t> </a:t>
            </a:r>
            <a:r>
              <a:rPr lang="en-US" dirty="0" err="1" smtClean="0"/>
              <a:t>Kugelschreiber</a:t>
            </a:r>
            <a:r>
              <a:rPr lang="en-US" dirty="0" smtClean="0"/>
              <a:t>. </a:t>
            </a:r>
            <a:r>
              <a:rPr lang="en-US" dirty="0" err="1" smtClean="0"/>
              <a:t>Gib</a:t>
            </a:r>
            <a:r>
              <a:rPr lang="en-US" dirty="0" smtClean="0"/>
              <a:t> ______ _______! </a:t>
            </a:r>
            <a:endParaRPr lang="uk-UA" dirty="0" smtClean="0"/>
          </a:p>
          <a:p>
            <a:r>
              <a:rPr lang="en-US" dirty="0" smtClean="0"/>
              <a:t>2. Was </a:t>
            </a:r>
            <a:r>
              <a:rPr lang="en-US" dirty="0" err="1" smtClean="0"/>
              <a:t>schenkst</a:t>
            </a:r>
            <a:r>
              <a:rPr lang="en-US" dirty="0" smtClean="0"/>
              <a:t> du </a:t>
            </a:r>
            <a:r>
              <a:rPr lang="en-US" dirty="0" err="1" smtClean="0"/>
              <a:t>deiner</a:t>
            </a:r>
            <a:r>
              <a:rPr lang="en-US" dirty="0" smtClean="0"/>
              <a:t> Mutter? — </a:t>
            </a:r>
            <a:r>
              <a:rPr lang="en-US" dirty="0" err="1" smtClean="0"/>
              <a:t>Blumen</a:t>
            </a:r>
            <a:r>
              <a:rPr lang="en-US" dirty="0" smtClean="0"/>
              <a:t>.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schenke</a:t>
            </a:r>
            <a:r>
              <a:rPr lang="en-US" dirty="0" smtClean="0"/>
              <a:t> ______ _______. </a:t>
            </a:r>
            <a:endParaRPr lang="uk-UA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Unsere</a:t>
            </a:r>
            <a:r>
              <a:rPr lang="en-US" dirty="0" smtClean="0"/>
              <a:t> </a:t>
            </a:r>
            <a:r>
              <a:rPr lang="en-US" dirty="0" err="1" smtClean="0"/>
              <a:t>Lektorin</a:t>
            </a:r>
            <a:r>
              <a:rPr lang="en-US" dirty="0" smtClean="0"/>
              <a:t> </a:t>
            </a:r>
            <a:r>
              <a:rPr lang="en-US" dirty="0" err="1" smtClean="0"/>
              <a:t>braucht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Buch</a:t>
            </a:r>
            <a:r>
              <a:rPr lang="en-US" dirty="0" smtClean="0"/>
              <a:t>. </a:t>
            </a:r>
            <a:r>
              <a:rPr lang="en-US" dirty="0" err="1" smtClean="0"/>
              <a:t>Gibst</a:t>
            </a:r>
            <a:r>
              <a:rPr lang="en-US" dirty="0" smtClean="0"/>
              <a:t> du _____ _____?</a:t>
            </a:r>
            <a:endParaRPr lang="uk-UA" dirty="0" smtClean="0"/>
          </a:p>
          <a:p>
            <a:r>
              <a:rPr lang="en-US" dirty="0" smtClean="0"/>
              <a:t> 4. </a:t>
            </a:r>
            <a:r>
              <a:rPr lang="en-US" dirty="0" err="1" smtClean="0"/>
              <a:t>Erickas</a:t>
            </a:r>
            <a:r>
              <a:rPr lang="en-US" dirty="0" smtClean="0"/>
              <a:t> Freund </a:t>
            </a:r>
            <a:r>
              <a:rPr lang="en-US" dirty="0" err="1" smtClean="0"/>
              <a:t>möchte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CD </a:t>
            </a:r>
            <a:r>
              <a:rPr lang="en-US" dirty="0" err="1" smtClean="0"/>
              <a:t>haben</a:t>
            </a:r>
            <a:r>
              <a:rPr lang="en-US" dirty="0" smtClean="0"/>
              <a:t>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kauft</a:t>
            </a:r>
            <a:r>
              <a:rPr lang="en-US" dirty="0" smtClean="0"/>
              <a:t> _______ ______. </a:t>
            </a:r>
            <a:endParaRPr lang="uk-UA" dirty="0" smtClean="0"/>
          </a:p>
          <a:p>
            <a:r>
              <a:rPr lang="en-US" dirty="0" smtClean="0"/>
              <a:t>5. Markus hat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Hause</a:t>
            </a:r>
            <a:r>
              <a:rPr lang="en-US" dirty="0" smtClean="0"/>
              <a:t> </a:t>
            </a:r>
            <a:r>
              <a:rPr lang="en-US" dirty="0" err="1" smtClean="0"/>
              <a:t>kein</a:t>
            </a:r>
            <a:r>
              <a:rPr lang="en-US" dirty="0" smtClean="0"/>
              <a:t> </a:t>
            </a:r>
            <a:r>
              <a:rPr lang="en-US" dirty="0" err="1" smtClean="0"/>
              <a:t>Wörterbuch</a:t>
            </a:r>
            <a:r>
              <a:rPr lang="en-US" dirty="0" smtClean="0"/>
              <a:t>. — </a:t>
            </a:r>
            <a:r>
              <a:rPr lang="en-US" dirty="0" err="1" smtClean="0"/>
              <a:t>Kaufe</a:t>
            </a:r>
            <a:r>
              <a:rPr lang="en-US" dirty="0" smtClean="0"/>
              <a:t> _____ ______ in </a:t>
            </a:r>
            <a:r>
              <a:rPr lang="en-US" dirty="0" err="1" smtClean="0"/>
              <a:t>diesem</a:t>
            </a:r>
            <a:r>
              <a:rPr lang="en-US" dirty="0" smtClean="0"/>
              <a:t> </a:t>
            </a:r>
            <a:r>
              <a:rPr lang="en-US" dirty="0" err="1" smtClean="0"/>
              <a:t>Geschäft</a:t>
            </a:r>
            <a:r>
              <a:rPr lang="en-US" dirty="0" smtClean="0"/>
              <a:t>! </a:t>
            </a:r>
            <a:endParaRPr lang="uk-UA" dirty="0" smtClean="0"/>
          </a:p>
          <a:p>
            <a:r>
              <a:rPr lang="en-US" dirty="0" smtClean="0"/>
              <a:t>6. </a:t>
            </a:r>
            <a:r>
              <a:rPr lang="en-US" dirty="0" err="1" smtClean="0"/>
              <a:t>Für</a:t>
            </a:r>
            <a:r>
              <a:rPr lang="en-US" dirty="0" smtClean="0"/>
              <a:t> den </a:t>
            </a:r>
            <a:r>
              <a:rPr lang="en-US" dirty="0" err="1" smtClean="0"/>
              <a:t>Unterricht</a:t>
            </a:r>
            <a:r>
              <a:rPr lang="en-US" dirty="0" smtClean="0"/>
              <a:t> </a:t>
            </a:r>
            <a:r>
              <a:rPr lang="en-US" dirty="0" err="1" smtClean="0"/>
              <a:t>brauchen</a:t>
            </a:r>
            <a:r>
              <a:rPr lang="en-US" dirty="0" smtClean="0"/>
              <a:t> die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534572"/>
            <a:ext cx="10515600" cy="5642391"/>
          </a:xfrm>
        </p:spPr>
        <p:txBody>
          <a:bodyPr>
            <a:normAutofit/>
          </a:bodyPr>
          <a:lstStyle/>
          <a:p>
            <a:r>
              <a:rPr lang="de-DE" dirty="0" smtClean="0"/>
              <a:t>Studenten einen </a:t>
            </a:r>
            <a:r>
              <a:rPr lang="de-DE" dirty="0" err="1" smtClean="0"/>
              <a:t>Beamer</a:t>
            </a:r>
            <a:r>
              <a:rPr lang="de-DE" dirty="0" smtClean="0"/>
              <a:t>. Der Laborant gibt __________ _________. </a:t>
            </a:r>
            <a:endParaRPr lang="uk-UA" dirty="0" smtClean="0"/>
          </a:p>
          <a:p>
            <a:r>
              <a:rPr lang="de-DE" dirty="0" smtClean="0"/>
              <a:t>7. Was nehmt ihr, Kinder? — Eine Tafel Schokolade. — Ok, Monika, gib _______ _______. </a:t>
            </a:r>
            <a:endParaRPr lang="uk-UA" dirty="0" smtClean="0"/>
          </a:p>
          <a:p>
            <a:r>
              <a:rPr lang="de-DE" dirty="0" smtClean="0"/>
              <a:t> 8. Wem schreiben die Arbeiter einen Brief? — Ihrem Leiter. Sie schreiben _______ _________.</a:t>
            </a:r>
            <a:endParaRPr lang="uk-UA" dirty="0" smtClean="0"/>
          </a:p>
          <a:p>
            <a:r>
              <a:rPr lang="de-DE" dirty="0" smtClean="0"/>
              <a:t> 9. Wir brauchen einen neuen Computer. Der Leiter bestellt _______ ________. </a:t>
            </a:r>
            <a:endParaRPr lang="uk-UA" dirty="0" smtClean="0"/>
          </a:p>
          <a:p>
            <a:r>
              <a:rPr lang="de-DE" dirty="0" smtClean="0"/>
              <a:t>10. Der Hörer versteht den Satz nicht. Erkläre _______ ________. </a:t>
            </a:r>
            <a:endParaRPr lang="uk-UA" dirty="0" smtClean="0"/>
          </a:p>
          <a:p>
            <a:r>
              <a:rPr lang="de-DE" dirty="0" smtClean="0"/>
              <a:t> 11. Wem stellst du die Frage? — Meiner Gruppenältesten. Ich stelle ____________ __________. </a:t>
            </a:r>
            <a:endParaRPr lang="uk-UA" dirty="0" smtClean="0"/>
          </a:p>
          <a:p>
            <a:r>
              <a:rPr lang="de-DE" dirty="0" smtClean="0"/>
              <a:t>12. Das Mädchen möchte ein Eis. Gib _______ ______!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Possessivpronomen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Присвійні займенники</a:t>
            </a:r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12874" y="1659987"/>
          <a:ext cx="10607042" cy="2926081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178416"/>
                <a:gridCol w="1178416"/>
                <a:gridCol w="1178416"/>
                <a:gridCol w="1178416"/>
                <a:gridCol w="1178416"/>
                <a:gridCol w="1178416"/>
                <a:gridCol w="1178416"/>
                <a:gridCol w="1178416"/>
                <a:gridCol w="1179714"/>
              </a:tblGrid>
              <a:tr h="7315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 dirty="0"/>
                        <a:t>Ich</a:t>
                      </a:r>
                      <a:endParaRPr lang="uk-UA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Du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Er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Sie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Es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Wir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Ihr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Sie(pl)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7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/>
                        <a:t>Maskulin/Neutral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mein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dein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sein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ihr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sein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unser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euer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ihr 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72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/>
                        <a:t>Feminin/ Plural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 dirty="0"/>
                        <a:t>meine</a:t>
                      </a:r>
                      <a:endParaRPr lang="uk-UA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 dirty="0"/>
                        <a:t>deine</a:t>
                      </a:r>
                      <a:endParaRPr lang="uk-UA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 dirty="0"/>
                        <a:t>seine</a:t>
                      </a:r>
                      <a:endParaRPr lang="uk-UA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/>
                        <a:t>ihre</a:t>
                      </a:r>
                      <a:endParaRPr lang="uk-UA" sz="2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 dirty="0"/>
                        <a:t>seine</a:t>
                      </a:r>
                      <a:endParaRPr lang="uk-UA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 dirty="0"/>
                        <a:t>unsere</a:t>
                      </a:r>
                      <a:endParaRPr lang="uk-UA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 dirty="0"/>
                        <a:t>eure</a:t>
                      </a:r>
                      <a:endParaRPr lang="uk-UA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800" b="1" dirty="0"/>
                        <a:t>ihre</a:t>
                      </a:r>
                      <a:endParaRPr lang="uk-UA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73724" y="858129"/>
            <a:ext cx="6696222" cy="5318834"/>
          </a:xfrm>
        </p:spPr>
        <p:txBody>
          <a:bodyPr>
            <a:normAutofit fontScale="92500"/>
          </a:bodyPr>
          <a:lstStyle/>
          <a:p>
            <a:pPr lvl="0"/>
            <a:r>
              <a:rPr lang="de-DE" dirty="0" smtClean="0"/>
              <a:t>Ist das ……………….Tasche? (du)</a:t>
            </a:r>
            <a:endParaRPr lang="uk-UA" dirty="0" smtClean="0"/>
          </a:p>
          <a:p>
            <a:pPr lvl="0"/>
            <a:r>
              <a:rPr lang="de-DE" dirty="0" smtClean="0"/>
              <a:t>Das ist ………………... Hund. (er)</a:t>
            </a:r>
            <a:endParaRPr lang="uk-UA" dirty="0" smtClean="0"/>
          </a:p>
          <a:p>
            <a:pPr lvl="0"/>
            <a:r>
              <a:rPr lang="de-DE" dirty="0" smtClean="0"/>
              <a:t>………………….. Mutter hat angerufen. (du)</a:t>
            </a:r>
            <a:endParaRPr lang="uk-UA" dirty="0" smtClean="0"/>
          </a:p>
          <a:p>
            <a:pPr lvl="0"/>
            <a:r>
              <a:rPr lang="de-DE" dirty="0" smtClean="0"/>
              <a:t>……………………………. Lieblingsfarbe ist blau. (ich)</a:t>
            </a:r>
            <a:endParaRPr lang="uk-UA" dirty="0" smtClean="0"/>
          </a:p>
          <a:p>
            <a:pPr lvl="0"/>
            <a:r>
              <a:rPr lang="de-DE" dirty="0" smtClean="0"/>
              <a:t>…………………… Flug geht um halb 9 Uhr. (wir)</a:t>
            </a:r>
            <a:endParaRPr lang="uk-UA" dirty="0" smtClean="0"/>
          </a:p>
          <a:p>
            <a:pPr lvl="0"/>
            <a:r>
              <a:rPr lang="de-DE" dirty="0" smtClean="0"/>
              <a:t>…………………….. Haus ist groß. (er)</a:t>
            </a:r>
            <a:endParaRPr lang="uk-UA" dirty="0" smtClean="0"/>
          </a:p>
          <a:p>
            <a:pPr lvl="0"/>
            <a:r>
              <a:rPr lang="de-DE" dirty="0" smtClean="0"/>
              <a:t>Ich mache ………………… Zimmer sauber (ich).</a:t>
            </a:r>
            <a:endParaRPr lang="uk-UA" dirty="0" smtClean="0"/>
          </a:p>
          <a:p>
            <a:pPr lvl="0"/>
            <a:r>
              <a:rPr lang="de-DE" dirty="0" smtClean="0"/>
              <a:t>……………… Vogel ist weggeflogen. (sie)</a:t>
            </a:r>
            <a:endParaRPr lang="uk-UA" dirty="0" smtClean="0"/>
          </a:p>
          <a:p>
            <a:pPr lvl="0"/>
            <a:r>
              <a:rPr lang="de-DE" dirty="0" smtClean="0"/>
              <a:t>Denkt an ……………………. Hausaufgaben! (ihr)</a:t>
            </a:r>
            <a:endParaRPr lang="uk-UA" dirty="0" smtClean="0"/>
          </a:p>
          <a:p>
            <a:pPr lvl="0"/>
            <a:r>
              <a:rPr lang="de-DE" dirty="0" smtClean="0"/>
              <a:t>Das ist ………………… Garten. (wir)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723163" y="787791"/>
            <a:ext cx="3545059" cy="2855741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b="1" dirty="0" smtClean="0"/>
              <a:t>Beispiele: </a:t>
            </a:r>
            <a:endParaRPr lang="uk-UA" dirty="0" smtClean="0"/>
          </a:p>
          <a:p>
            <a:pPr algn="ctr"/>
            <a:r>
              <a:rPr lang="de-DE" i="1" dirty="0" smtClean="0"/>
              <a:t>Das ist mein Tisch. (der Tisch= Maskulin)</a:t>
            </a:r>
            <a:endParaRPr lang="uk-UA" dirty="0" smtClean="0"/>
          </a:p>
          <a:p>
            <a:pPr algn="ctr"/>
            <a:r>
              <a:rPr lang="de-DE" i="1" dirty="0" smtClean="0"/>
              <a:t>Das ist mein Buch. (das Buch= Neutral)</a:t>
            </a:r>
            <a:endParaRPr lang="uk-UA" dirty="0" smtClean="0"/>
          </a:p>
          <a:p>
            <a:pPr algn="ctr"/>
            <a:r>
              <a:rPr lang="de-DE" i="1" dirty="0" smtClean="0"/>
              <a:t>Das ist meine Jacke. (die Jacke= Feminin)</a:t>
            </a:r>
            <a:endParaRPr lang="uk-UA" dirty="0" smtClean="0"/>
          </a:p>
          <a:p>
            <a:pPr algn="ctr"/>
            <a:r>
              <a:rPr lang="de-DE" i="1" dirty="0" smtClean="0"/>
              <a:t>Das sind meine Schuhe. (Die Schuhe= Plural)</a:t>
            </a:r>
            <a:endParaRPr lang="uk-UA" dirty="0" smtClean="0"/>
          </a:p>
          <a:p>
            <a:pPr algn="ctr"/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73724" y="858129"/>
            <a:ext cx="6696222" cy="531883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de-DE" dirty="0" smtClean="0"/>
              <a:t>Das sind ……………… Kinder. (er)</a:t>
            </a:r>
            <a:endParaRPr lang="uk-UA" dirty="0" smtClean="0"/>
          </a:p>
          <a:p>
            <a:pPr lvl="0"/>
            <a:r>
              <a:rPr lang="de-DE" dirty="0" smtClean="0"/>
              <a:t> ………………… Füße tun weh! (ich)</a:t>
            </a:r>
            <a:endParaRPr lang="uk-UA" dirty="0" smtClean="0"/>
          </a:p>
          <a:p>
            <a:pPr lvl="0"/>
            <a:r>
              <a:rPr lang="de-DE" dirty="0" smtClean="0"/>
              <a:t> Hast du …………. Hände gewaschen? (du)</a:t>
            </a:r>
            <a:endParaRPr lang="uk-UA" dirty="0" smtClean="0"/>
          </a:p>
          <a:p>
            <a:pPr lvl="0"/>
            <a:r>
              <a:rPr lang="de-DE" dirty="0" smtClean="0"/>
              <a:t> Das sind …………………… Bücher. (wir) </a:t>
            </a:r>
            <a:endParaRPr lang="uk-UA" dirty="0" smtClean="0"/>
          </a:p>
          <a:p>
            <a:pPr lvl="0"/>
            <a:r>
              <a:rPr lang="de-DE" dirty="0" smtClean="0"/>
              <a:t> Das ist ……………… Schwester. (ich)</a:t>
            </a:r>
            <a:endParaRPr lang="uk-UA" dirty="0" smtClean="0"/>
          </a:p>
          <a:p>
            <a:pPr lvl="0"/>
            <a:r>
              <a:rPr lang="de-DE" dirty="0" smtClean="0"/>
              <a:t> Das ist ……………… Bruder. (ich)</a:t>
            </a:r>
            <a:endParaRPr lang="uk-UA" dirty="0" smtClean="0"/>
          </a:p>
          <a:p>
            <a:pPr lvl="0"/>
            <a:r>
              <a:rPr lang="de-DE" dirty="0" smtClean="0"/>
              <a:t> …………………. Katze heißt Toto. (sie)</a:t>
            </a:r>
            <a:endParaRPr lang="uk-UA" dirty="0" smtClean="0"/>
          </a:p>
          <a:p>
            <a:pPr lvl="0"/>
            <a:r>
              <a:rPr lang="de-DE" dirty="0" smtClean="0"/>
              <a:t> ………………. Telefon klingelt. (du)</a:t>
            </a:r>
            <a:endParaRPr lang="uk-UA" dirty="0" smtClean="0"/>
          </a:p>
          <a:p>
            <a:pPr lvl="0"/>
            <a:r>
              <a:rPr lang="de-DE" dirty="0" smtClean="0"/>
              <a:t>………………… Mutter arbeitet im Augenblick. (sie </a:t>
            </a:r>
            <a:r>
              <a:rPr lang="de-DE" dirty="0" err="1" smtClean="0"/>
              <a:t>pl</a:t>
            </a:r>
            <a:r>
              <a:rPr lang="de-DE" dirty="0" smtClean="0"/>
              <a:t>.)</a:t>
            </a:r>
            <a:endParaRPr lang="uk-UA" dirty="0" smtClean="0"/>
          </a:p>
          <a:p>
            <a:pPr lvl="0"/>
            <a:r>
              <a:rPr lang="de-DE" dirty="0" smtClean="0"/>
              <a:t>Das ist ……………… größter Wunsch. (sie)</a:t>
            </a:r>
            <a:endParaRPr lang="uk-UA" dirty="0" smtClean="0"/>
          </a:p>
          <a:p>
            <a:pPr lvl="0"/>
            <a:r>
              <a:rPr lang="de-DE" dirty="0" smtClean="0"/>
              <a:t>Das Tier krabbelt in …………….. Höhle. (es)</a:t>
            </a:r>
            <a:endParaRPr lang="uk-UA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7723163" y="787791"/>
            <a:ext cx="3545059" cy="2855741"/>
          </a:xfrm>
          <a:prstGeom prst="rect">
            <a:avLst/>
          </a:prstGeom>
          <a:ln w="28575"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b="1" dirty="0" smtClean="0"/>
              <a:t>Beispiele: </a:t>
            </a:r>
            <a:endParaRPr lang="uk-UA" dirty="0" smtClean="0"/>
          </a:p>
          <a:p>
            <a:pPr algn="ctr"/>
            <a:r>
              <a:rPr lang="de-DE" i="1" dirty="0" smtClean="0"/>
              <a:t>Das ist mein Tisch. (der Tisch= Maskulin)</a:t>
            </a:r>
            <a:endParaRPr lang="uk-UA" dirty="0" smtClean="0"/>
          </a:p>
          <a:p>
            <a:pPr algn="ctr"/>
            <a:r>
              <a:rPr lang="de-DE" i="1" dirty="0" smtClean="0"/>
              <a:t>Das ist mein Buch. (das Buch= Neutral)</a:t>
            </a:r>
            <a:endParaRPr lang="uk-UA" dirty="0" smtClean="0"/>
          </a:p>
          <a:p>
            <a:pPr algn="ctr"/>
            <a:r>
              <a:rPr lang="de-DE" i="1" dirty="0" smtClean="0"/>
              <a:t>Das ist meine Jacke. (die Jacke= Feminin)</a:t>
            </a:r>
            <a:endParaRPr lang="uk-UA" dirty="0" smtClean="0"/>
          </a:p>
          <a:p>
            <a:pPr algn="ctr"/>
            <a:r>
              <a:rPr lang="de-DE" i="1" dirty="0" smtClean="0"/>
              <a:t>Das sind meine Schuhe. (Die Schuhe= Plural)</a:t>
            </a:r>
            <a:endParaRPr lang="uk-UA" dirty="0" smtClean="0"/>
          </a:p>
          <a:p>
            <a:pPr algn="ctr"/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A1. </a:t>
            </a:r>
            <a:r>
              <a:rPr lang="en-US" b="1" dirty="0" err="1" smtClean="0"/>
              <a:t>Possessivartikel</a:t>
            </a:r>
            <a:r>
              <a:rPr lang="en-US" b="1" dirty="0" smtClean="0"/>
              <a:t> </a:t>
            </a:r>
            <a:r>
              <a:rPr lang="en-US" b="1" dirty="0" err="1" smtClean="0"/>
              <a:t>im</a:t>
            </a:r>
            <a:r>
              <a:rPr lang="en-US" b="1" dirty="0" smtClean="0"/>
              <a:t> </a:t>
            </a:r>
            <a:r>
              <a:rPr lang="en-US" b="1" dirty="0" err="1" smtClean="0"/>
              <a:t>Nominativ</a:t>
            </a:r>
            <a:r>
              <a:rPr lang="en-US" b="1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153551"/>
            <a:ext cx="10515600" cy="5205046"/>
          </a:xfrm>
        </p:spPr>
        <p:txBody>
          <a:bodyPr>
            <a:normAutofit/>
          </a:bodyPr>
          <a:lstStyle/>
          <a:p>
            <a:r>
              <a:rPr lang="en-US" dirty="0" smtClean="0"/>
              <a:t>1. _______ </a:t>
            </a:r>
            <a:r>
              <a:rPr lang="en-US" dirty="0" err="1" smtClean="0"/>
              <a:t>Schwester</a:t>
            </a:r>
            <a:r>
              <a:rPr lang="en-US" dirty="0" smtClean="0"/>
              <a:t> hat </a:t>
            </a:r>
            <a:r>
              <a:rPr lang="en-US" dirty="0" err="1" smtClean="0"/>
              <a:t>ein</a:t>
            </a:r>
            <a:r>
              <a:rPr lang="en-US" dirty="0" smtClean="0"/>
              <a:t> Auto. (</a:t>
            </a:r>
            <a:r>
              <a:rPr lang="en-US" dirty="0" err="1" smtClean="0"/>
              <a:t>ich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2. _______ Auto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gelb</a:t>
            </a:r>
            <a:r>
              <a:rPr lang="en-US" dirty="0" smtClean="0"/>
              <a:t> und alt. (</a:t>
            </a:r>
            <a:r>
              <a:rPr lang="en-US" dirty="0" err="1" smtClean="0"/>
              <a:t>sie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3. Hat _______ </a:t>
            </a:r>
            <a:r>
              <a:rPr lang="en-US" dirty="0" err="1" smtClean="0"/>
              <a:t>Bruder</a:t>
            </a:r>
            <a:r>
              <a:rPr lang="en-US" dirty="0" smtClean="0"/>
              <a:t> </a:t>
            </a:r>
            <a:r>
              <a:rPr lang="en-US" dirty="0" err="1" smtClean="0"/>
              <a:t>auch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Auto? </a:t>
            </a:r>
            <a:r>
              <a:rPr lang="pl-PL" dirty="0" smtClean="0"/>
              <a:t>(du) </a:t>
            </a:r>
            <a:endParaRPr lang="uk-UA" dirty="0" smtClean="0"/>
          </a:p>
          <a:p>
            <a:r>
              <a:rPr lang="pl-PL" dirty="0" smtClean="0"/>
              <a:t>4. Ja, _______ Auto ist neu. </a:t>
            </a:r>
            <a:r>
              <a:rPr lang="en-US" dirty="0" smtClean="0"/>
              <a:t>(</a:t>
            </a:r>
            <a:r>
              <a:rPr lang="en-US" dirty="0" err="1" smtClean="0"/>
              <a:t>er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5. _______ </a:t>
            </a:r>
            <a:r>
              <a:rPr lang="en-US" dirty="0" err="1" smtClean="0"/>
              <a:t>Eltern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ihm</a:t>
            </a:r>
            <a:r>
              <a:rPr lang="en-US" dirty="0" smtClean="0"/>
              <a:t> </a:t>
            </a:r>
            <a:r>
              <a:rPr lang="en-US" dirty="0" err="1" smtClean="0"/>
              <a:t>geschenkt</a:t>
            </a:r>
            <a:r>
              <a:rPr lang="en-US" dirty="0" smtClean="0"/>
              <a:t>. (</a:t>
            </a:r>
            <a:r>
              <a:rPr lang="en-US" dirty="0" err="1" smtClean="0"/>
              <a:t>wir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6.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habe</a:t>
            </a:r>
            <a:r>
              <a:rPr lang="en-US" dirty="0" smtClean="0"/>
              <a:t>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Fahrrad</a:t>
            </a:r>
            <a:r>
              <a:rPr lang="en-US" dirty="0" smtClean="0"/>
              <a:t>. _______ </a:t>
            </a:r>
            <a:r>
              <a:rPr lang="en-US" dirty="0" err="1" smtClean="0"/>
              <a:t>Farbe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rot. (das </a:t>
            </a:r>
            <a:r>
              <a:rPr lang="en-US" dirty="0" err="1" smtClean="0"/>
              <a:t>Fahrrad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7. _______ </a:t>
            </a:r>
            <a:r>
              <a:rPr lang="en-US" dirty="0" err="1" smtClean="0"/>
              <a:t>Nachbar</a:t>
            </a:r>
            <a:r>
              <a:rPr lang="en-US" dirty="0" smtClean="0"/>
              <a:t> hat </a:t>
            </a:r>
            <a:r>
              <a:rPr lang="en-US" dirty="0" err="1" smtClean="0"/>
              <a:t>mir</a:t>
            </a:r>
            <a:r>
              <a:rPr lang="en-US" dirty="0" smtClean="0"/>
              <a:t> das </a:t>
            </a:r>
            <a:r>
              <a:rPr lang="en-US" dirty="0" err="1" smtClean="0"/>
              <a:t>Fahrrad</a:t>
            </a:r>
            <a:r>
              <a:rPr lang="en-US" dirty="0" smtClean="0"/>
              <a:t> </a:t>
            </a:r>
            <a:r>
              <a:rPr lang="en-US" dirty="0" err="1" smtClean="0"/>
              <a:t>geschenkt</a:t>
            </a:r>
            <a:r>
              <a:rPr lang="en-US" dirty="0" smtClean="0"/>
              <a:t>. (</a:t>
            </a:r>
            <a:r>
              <a:rPr lang="en-US" dirty="0" err="1" smtClean="0"/>
              <a:t>ihr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8. </a:t>
            </a:r>
            <a:r>
              <a:rPr lang="en-US" dirty="0" err="1" smtClean="0"/>
              <a:t>Ja</a:t>
            </a:r>
            <a:r>
              <a:rPr lang="en-US" dirty="0" smtClean="0"/>
              <a:t>, _______ </a:t>
            </a:r>
            <a:r>
              <a:rPr lang="en-US" dirty="0" err="1" smtClean="0"/>
              <a:t>Nachbarn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 </a:t>
            </a:r>
            <a:r>
              <a:rPr lang="en-US" dirty="0" err="1" smtClean="0"/>
              <a:t>viele</a:t>
            </a:r>
            <a:r>
              <a:rPr lang="en-US" dirty="0" smtClean="0"/>
              <a:t> </a:t>
            </a:r>
            <a:r>
              <a:rPr lang="en-US" dirty="0" err="1" smtClean="0"/>
              <a:t>Fahrräder</a:t>
            </a:r>
            <a:r>
              <a:rPr lang="en-US" dirty="0" smtClean="0"/>
              <a:t>. (</a:t>
            </a:r>
            <a:r>
              <a:rPr lang="en-US" dirty="0" err="1" smtClean="0"/>
              <a:t>wir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9. Und _______ </a:t>
            </a:r>
            <a:r>
              <a:rPr lang="en-US" dirty="0" err="1" smtClean="0"/>
              <a:t>Tochter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hübsch</a:t>
            </a:r>
            <a:r>
              <a:rPr lang="en-US" dirty="0" smtClean="0"/>
              <a:t>. (die </a:t>
            </a:r>
            <a:r>
              <a:rPr lang="en-US" dirty="0" err="1" smtClean="0"/>
              <a:t>Nachbarn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10. _______ </a:t>
            </a:r>
            <a:r>
              <a:rPr lang="en-US" dirty="0" err="1" smtClean="0"/>
              <a:t>Nachbar</a:t>
            </a:r>
            <a:r>
              <a:rPr lang="en-US" dirty="0" smtClean="0"/>
              <a:t> </a:t>
            </a:r>
            <a:r>
              <a:rPr lang="en-US" dirty="0" err="1" smtClean="0"/>
              <a:t>wohnt</a:t>
            </a:r>
            <a:r>
              <a:rPr lang="en-US" dirty="0" smtClean="0"/>
              <a:t> </a:t>
            </a:r>
            <a:r>
              <a:rPr lang="en-US" dirty="0" err="1" smtClean="0"/>
              <a:t>allein</a:t>
            </a:r>
            <a:r>
              <a:rPr lang="en-US" dirty="0" smtClean="0"/>
              <a:t> und </a:t>
            </a:r>
            <a:r>
              <a:rPr lang="en-US" dirty="0" err="1" smtClean="0"/>
              <a:t>geht</a:t>
            </a:r>
            <a:r>
              <a:rPr lang="en-US" dirty="0" smtClean="0"/>
              <a:t> </a:t>
            </a:r>
            <a:r>
              <a:rPr lang="en-US" dirty="0" err="1" smtClean="0"/>
              <a:t>zu</a:t>
            </a:r>
            <a:r>
              <a:rPr lang="en-US" dirty="0" smtClean="0"/>
              <a:t> </a:t>
            </a:r>
            <a:r>
              <a:rPr lang="en-US" dirty="0" err="1" smtClean="0"/>
              <a:t>Fuß</a:t>
            </a:r>
            <a:r>
              <a:rPr lang="en-US" dirty="0" smtClean="0"/>
              <a:t>. (</a:t>
            </a:r>
            <a:r>
              <a:rPr lang="en-US" dirty="0" err="1" smtClean="0"/>
              <a:t>ich</a:t>
            </a:r>
            <a:r>
              <a:rPr lang="en-US" dirty="0" smtClean="0"/>
              <a:t>) 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Personalpronomen</a:t>
            </a:r>
            <a:endParaRPr lang="uk-UA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Особові займенники</a:t>
            </a: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Possessivartikel</a:t>
            </a:r>
            <a:r>
              <a:rPr lang="en-US" b="1" dirty="0" smtClean="0"/>
              <a:t> </a:t>
            </a:r>
            <a:r>
              <a:rPr lang="en-US" b="1" dirty="0" err="1" smtClean="0"/>
              <a:t>im</a:t>
            </a:r>
            <a:r>
              <a:rPr lang="en-US" b="1" dirty="0" smtClean="0"/>
              <a:t> </a:t>
            </a:r>
            <a:r>
              <a:rPr lang="en-US" b="1" dirty="0" err="1" smtClean="0"/>
              <a:t>Akkusativ</a:t>
            </a:r>
            <a:r>
              <a:rPr lang="en-US" b="1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195754"/>
            <a:ext cx="10515600" cy="49812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 </a:t>
            </a:r>
            <a:r>
              <a:rPr lang="en-US" dirty="0" smtClean="0"/>
              <a:t>1. </a:t>
            </a:r>
            <a:r>
              <a:rPr lang="en-US" dirty="0" err="1" smtClean="0"/>
              <a:t>Wir</a:t>
            </a:r>
            <a:r>
              <a:rPr lang="en-US" dirty="0" smtClean="0"/>
              <a:t> </a:t>
            </a:r>
            <a:r>
              <a:rPr lang="en-US" dirty="0" err="1" smtClean="0"/>
              <a:t>treffen</a:t>
            </a:r>
            <a:r>
              <a:rPr lang="en-US" dirty="0" smtClean="0"/>
              <a:t> _______ </a:t>
            </a:r>
            <a:r>
              <a:rPr lang="en-US" dirty="0" err="1" smtClean="0"/>
              <a:t>Freunde</a:t>
            </a:r>
            <a:r>
              <a:rPr lang="en-US" dirty="0" smtClean="0"/>
              <a:t>. </a:t>
            </a:r>
            <a:endParaRPr lang="uk-UA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Hannes</a:t>
            </a:r>
            <a:r>
              <a:rPr lang="en-US" dirty="0" smtClean="0"/>
              <a:t> </a:t>
            </a:r>
            <a:r>
              <a:rPr lang="en-US" dirty="0" err="1" smtClean="0"/>
              <a:t>sucht</a:t>
            </a:r>
            <a:r>
              <a:rPr lang="en-US" dirty="0" smtClean="0"/>
              <a:t> _______ Handy.  </a:t>
            </a:r>
            <a:endParaRPr lang="uk-UA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frage</a:t>
            </a:r>
            <a:r>
              <a:rPr lang="en-US" dirty="0" smtClean="0"/>
              <a:t> _______ Lehrer. </a:t>
            </a:r>
            <a:endParaRPr lang="uk-UA" dirty="0" smtClean="0"/>
          </a:p>
          <a:p>
            <a:r>
              <a:rPr lang="en-US" dirty="0" smtClean="0"/>
              <a:t>4. Julia </a:t>
            </a:r>
            <a:r>
              <a:rPr lang="en-US" dirty="0" err="1" smtClean="0"/>
              <a:t>besucht</a:t>
            </a:r>
            <a:r>
              <a:rPr lang="en-US" dirty="0" smtClean="0"/>
              <a:t> _______ </a:t>
            </a:r>
            <a:r>
              <a:rPr lang="en-US" dirty="0" err="1" smtClean="0"/>
              <a:t>Freundin</a:t>
            </a:r>
            <a:r>
              <a:rPr lang="en-US" dirty="0" smtClean="0"/>
              <a:t>. </a:t>
            </a:r>
            <a:endParaRPr lang="uk-UA" dirty="0" smtClean="0"/>
          </a:p>
          <a:p>
            <a:r>
              <a:rPr lang="en-US" dirty="0" smtClean="0"/>
              <a:t>5. Mario und Claudia, </a:t>
            </a:r>
            <a:r>
              <a:rPr lang="en-US" dirty="0" err="1" smtClean="0"/>
              <a:t>wo</a:t>
            </a:r>
            <a:r>
              <a:rPr lang="en-US" dirty="0" smtClean="0"/>
              <a:t> </a:t>
            </a:r>
            <a:r>
              <a:rPr lang="en-US" dirty="0" err="1" smtClean="0"/>
              <a:t>sind</a:t>
            </a:r>
            <a:r>
              <a:rPr lang="en-US" dirty="0" smtClean="0"/>
              <a:t> _______ </a:t>
            </a:r>
            <a:r>
              <a:rPr lang="en-US" dirty="0" err="1" smtClean="0"/>
              <a:t>Bücher</a:t>
            </a:r>
            <a:r>
              <a:rPr lang="en-US" dirty="0" smtClean="0"/>
              <a:t>? </a:t>
            </a:r>
            <a:endParaRPr lang="uk-UA" dirty="0" smtClean="0"/>
          </a:p>
          <a:p>
            <a:r>
              <a:rPr lang="en-US" dirty="0" smtClean="0"/>
              <a:t>6. Jan,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habe</a:t>
            </a:r>
            <a:r>
              <a:rPr lang="en-US" dirty="0" smtClean="0"/>
              <a:t> _______ </a:t>
            </a:r>
            <a:r>
              <a:rPr lang="en-US" dirty="0" err="1" smtClean="0"/>
              <a:t>Brille</a:t>
            </a:r>
            <a:r>
              <a:rPr lang="en-US" dirty="0" smtClean="0"/>
              <a:t> </a:t>
            </a:r>
            <a:r>
              <a:rPr lang="en-US" dirty="0" err="1" smtClean="0"/>
              <a:t>gefunden</a:t>
            </a:r>
            <a:r>
              <a:rPr lang="en-US" dirty="0" smtClean="0"/>
              <a:t>. </a:t>
            </a:r>
            <a:endParaRPr lang="uk-UA" dirty="0" smtClean="0"/>
          </a:p>
          <a:p>
            <a:r>
              <a:rPr lang="en-US" dirty="0" smtClean="0"/>
              <a:t>7. Die Kinder </a:t>
            </a:r>
            <a:r>
              <a:rPr lang="en-US" dirty="0" err="1" smtClean="0"/>
              <a:t>mögen</a:t>
            </a:r>
            <a:r>
              <a:rPr lang="en-US" dirty="0" smtClean="0"/>
              <a:t> _______ </a:t>
            </a:r>
            <a:r>
              <a:rPr lang="en-US" dirty="0" err="1" smtClean="0"/>
              <a:t>Hund</a:t>
            </a:r>
            <a:r>
              <a:rPr lang="en-US" dirty="0" smtClean="0"/>
              <a:t>. </a:t>
            </a:r>
            <a:endParaRPr lang="uk-UA" dirty="0" smtClean="0"/>
          </a:p>
          <a:p>
            <a:r>
              <a:rPr lang="en-US" dirty="0" smtClean="0"/>
              <a:t>8. Frau Meier, </a:t>
            </a:r>
            <a:r>
              <a:rPr lang="en-US" dirty="0" err="1" smtClean="0"/>
              <a:t>haben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_______ Pass </a:t>
            </a:r>
            <a:r>
              <a:rPr lang="en-US" dirty="0" err="1" smtClean="0"/>
              <a:t>mitgebracht</a:t>
            </a:r>
            <a:r>
              <a:rPr lang="en-US" dirty="0" smtClean="0"/>
              <a:t>? </a:t>
            </a:r>
            <a:endParaRPr lang="uk-UA" dirty="0" smtClean="0"/>
          </a:p>
          <a:p>
            <a:r>
              <a:rPr lang="en-US" dirty="0" smtClean="0"/>
              <a:t>9.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treffe</a:t>
            </a:r>
            <a:r>
              <a:rPr lang="en-US" dirty="0" smtClean="0"/>
              <a:t> _______ </a:t>
            </a:r>
            <a:r>
              <a:rPr lang="en-US" dirty="0" err="1" smtClean="0"/>
              <a:t>Eltern</a:t>
            </a:r>
            <a:r>
              <a:rPr lang="en-US" dirty="0" smtClean="0"/>
              <a:t>. </a:t>
            </a:r>
            <a:endParaRPr lang="uk-UA" dirty="0" smtClean="0"/>
          </a:p>
          <a:p>
            <a:r>
              <a:rPr lang="en-US" dirty="0" smtClean="0"/>
              <a:t>10. Das Kind </a:t>
            </a:r>
            <a:r>
              <a:rPr lang="en-US" dirty="0" err="1" smtClean="0"/>
              <a:t>mag</a:t>
            </a:r>
            <a:r>
              <a:rPr lang="en-US" dirty="0" smtClean="0"/>
              <a:t> _______ Ball. 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Possessivartikel</a:t>
            </a:r>
            <a:r>
              <a:rPr lang="en-US" b="1" dirty="0" smtClean="0"/>
              <a:t> </a:t>
            </a:r>
            <a:r>
              <a:rPr lang="en-US" b="1" dirty="0" err="1" smtClean="0"/>
              <a:t>im</a:t>
            </a:r>
            <a:r>
              <a:rPr lang="en-US" b="1" dirty="0" smtClean="0"/>
              <a:t> </a:t>
            </a:r>
            <a:r>
              <a:rPr lang="en-US" b="1" dirty="0" err="1" smtClean="0"/>
              <a:t>Nominativ</a:t>
            </a:r>
            <a:r>
              <a:rPr lang="en-US" b="1" dirty="0" smtClean="0"/>
              <a:t> </a:t>
            </a:r>
            <a:r>
              <a:rPr lang="en-US" b="1" dirty="0" err="1" smtClean="0"/>
              <a:t>oder</a:t>
            </a:r>
            <a:r>
              <a:rPr lang="en-US" b="1" dirty="0" smtClean="0"/>
              <a:t> </a:t>
            </a:r>
            <a:r>
              <a:rPr lang="en-US" b="1" dirty="0" err="1" smtClean="0"/>
              <a:t>Akkusativ</a:t>
            </a:r>
            <a:r>
              <a:rPr lang="en-US" b="1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181686"/>
            <a:ext cx="10515600" cy="499527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1. ________ </a:t>
            </a:r>
            <a:r>
              <a:rPr lang="en-US" dirty="0" err="1" smtClean="0"/>
              <a:t>Vater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Arzt</a:t>
            </a:r>
            <a:r>
              <a:rPr lang="en-US" dirty="0" smtClean="0"/>
              <a:t>. (</a:t>
            </a:r>
            <a:r>
              <a:rPr lang="en-US" dirty="0" err="1" smtClean="0"/>
              <a:t>ich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2. Markus </a:t>
            </a:r>
            <a:r>
              <a:rPr lang="en-US" dirty="0" err="1" smtClean="0"/>
              <a:t>besucht</a:t>
            </a:r>
            <a:r>
              <a:rPr lang="en-US" dirty="0" smtClean="0"/>
              <a:t> oft _______ </a:t>
            </a:r>
            <a:r>
              <a:rPr lang="en-US" dirty="0" err="1" smtClean="0"/>
              <a:t>Freunde</a:t>
            </a:r>
            <a:r>
              <a:rPr lang="en-US" dirty="0" smtClean="0"/>
              <a:t>. </a:t>
            </a:r>
            <a:r>
              <a:rPr lang="pl-PL" dirty="0" smtClean="0"/>
              <a:t>(Markus) </a:t>
            </a:r>
            <a:endParaRPr lang="uk-UA" dirty="0" smtClean="0"/>
          </a:p>
          <a:p>
            <a:r>
              <a:rPr lang="pl-PL" dirty="0" smtClean="0"/>
              <a:t>3. Kann ich _______ Adresse haben? (Sie) </a:t>
            </a:r>
            <a:endParaRPr lang="uk-UA" dirty="0" smtClean="0"/>
          </a:p>
          <a:p>
            <a:r>
              <a:rPr lang="pl-PL" dirty="0" smtClean="0"/>
              <a:t>4. _______ Eltern fahren nach Spanien. </a:t>
            </a:r>
            <a:r>
              <a:rPr lang="en-US" dirty="0" smtClean="0"/>
              <a:t>(</a:t>
            </a:r>
            <a:r>
              <a:rPr lang="en-US" dirty="0" err="1" smtClean="0"/>
              <a:t>wir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5. _______ </a:t>
            </a:r>
            <a:r>
              <a:rPr lang="en-US" dirty="0" err="1" smtClean="0"/>
              <a:t>Tasche</a:t>
            </a:r>
            <a:r>
              <a:rPr lang="en-US" dirty="0" smtClean="0"/>
              <a:t> </a:t>
            </a:r>
            <a:r>
              <a:rPr lang="en-US" dirty="0" err="1" smtClean="0"/>
              <a:t>gefällt</a:t>
            </a:r>
            <a:r>
              <a:rPr lang="en-US" dirty="0" smtClean="0"/>
              <a:t> </a:t>
            </a:r>
            <a:r>
              <a:rPr lang="en-US" dirty="0" err="1" smtClean="0"/>
              <a:t>mir</a:t>
            </a:r>
            <a:r>
              <a:rPr lang="en-US" dirty="0" smtClean="0"/>
              <a:t>. (du) </a:t>
            </a:r>
            <a:endParaRPr lang="uk-UA" dirty="0" smtClean="0"/>
          </a:p>
          <a:p>
            <a:r>
              <a:rPr lang="en-US" dirty="0" smtClean="0"/>
              <a:t>6. Das </a:t>
            </a:r>
            <a:r>
              <a:rPr lang="en-US" dirty="0" err="1" smtClean="0"/>
              <a:t>Mädchen</a:t>
            </a:r>
            <a:r>
              <a:rPr lang="en-US" dirty="0" smtClean="0"/>
              <a:t> </a:t>
            </a:r>
            <a:r>
              <a:rPr lang="en-US" dirty="0" err="1" smtClean="0"/>
              <a:t>ruft</a:t>
            </a:r>
            <a:r>
              <a:rPr lang="en-US" dirty="0" smtClean="0"/>
              <a:t> _______ </a:t>
            </a:r>
            <a:r>
              <a:rPr lang="en-US" dirty="0" err="1" smtClean="0"/>
              <a:t>Großmutter</a:t>
            </a:r>
            <a:r>
              <a:rPr lang="en-US" dirty="0" smtClean="0"/>
              <a:t> an. (das </a:t>
            </a:r>
            <a:r>
              <a:rPr lang="en-US" dirty="0" err="1" smtClean="0"/>
              <a:t>Mädchen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pl-PL" dirty="0" smtClean="0"/>
              <a:t>7. _______ Fotos finde ich schön. (ihr) </a:t>
            </a:r>
            <a:endParaRPr lang="uk-UA" dirty="0" smtClean="0"/>
          </a:p>
          <a:p>
            <a:r>
              <a:rPr lang="en-US" dirty="0" smtClean="0"/>
              <a:t>8. Julia </a:t>
            </a:r>
            <a:r>
              <a:rPr lang="en-US" dirty="0" err="1" smtClean="0"/>
              <a:t>sucht</a:t>
            </a:r>
            <a:r>
              <a:rPr lang="en-US" dirty="0" smtClean="0"/>
              <a:t> _______ </a:t>
            </a:r>
            <a:r>
              <a:rPr lang="en-US" dirty="0" err="1" smtClean="0"/>
              <a:t>Schlüssel</a:t>
            </a:r>
            <a:r>
              <a:rPr lang="en-US" dirty="0" smtClean="0"/>
              <a:t>. (Julia) </a:t>
            </a:r>
            <a:endParaRPr lang="uk-UA" dirty="0" smtClean="0"/>
          </a:p>
          <a:p>
            <a:r>
              <a:rPr lang="en-US" dirty="0" smtClean="0"/>
              <a:t>9. Jan und Jens </a:t>
            </a:r>
            <a:r>
              <a:rPr lang="en-US" dirty="0" err="1" smtClean="0"/>
              <a:t>holen</a:t>
            </a:r>
            <a:r>
              <a:rPr lang="en-US" dirty="0" smtClean="0"/>
              <a:t> _______ </a:t>
            </a:r>
            <a:r>
              <a:rPr lang="en-US" dirty="0" err="1" smtClean="0"/>
              <a:t>Schuhe</a:t>
            </a:r>
            <a:r>
              <a:rPr lang="en-US" dirty="0" smtClean="0"/>
              <a:t>. (Jan und Jens) </a:t>
            </a:r>
            <a:endParaRPr lang="uk-UA" dirty="0" smtClean="0"/>
          </a:p>
          <a:p>
            <a:r>
              <a:rPr lang="en-US" dirty="0" smtClean="0"/>
              <a:t>10. _______ </a:t>
            </a:r>
            <a:r>
              <a:rPr lang="en-US" dirty="0" err="1" smtClean="0"/>
              <a:t>Schwester</a:t>
            </a:r>
            <a:r>
              <a:rPr lang="en-US" dirty="0" smtClean="0"/>
              <a:t> </a:t>
            </a:r>
            <a:r>
              <a:rPr lang="en-US" dirty="0" err="1" smtClean="0"/>
              <a:t>isst</a:t>
            </a:r>
            <a:r>
              <a:rPr lang="en-US" dirty="0" smtClean="0"/>
              <a:t> </a:t>
            </a:r>
            <a:r>
              <a:rPr lang="en-US" dirty="0" err="1" smtClean="0"/>
              <a:t>gern</a:t>
            </a:r>
            <a:r>
              <a:rPr lang="en-US" dirty="0" smtClean="0"/>
              <a:t> </a:t>
            </a:r>
            <a:r>
              <a:rPr lang="en-US" dirty="0" err="1" smtClean="0"/>
              <a:t>Suppe</a:t>
            </a:r>
            <a:r>
              <a:rPr lang="en-US" dirty="0" smtClean="0"/>
              <a:t>. (</a:t>
            </a:r>
            <a:r>
              <a:rPr lang="en-US" dirty="0" err="1" smtClean="0"/>
              <a:t>ich</a:t>
            </a:r>
            <a:r>
              <a:rPr lang="en-US" dirty="0" smtClean="0"/>
              <a:t>) 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Niveau</a:t>
            </a:r>
            <a:r>
              <a:rPr lang="en-US" b="1" dirty="0" smtClean="0"/>
              <a:t> A2. </a:t>
            </a:r>
            <a:r>
              <a:rPr lang="en-US" b="1" dirty="0" err="1" smtClean="0"/>
              <a:t>Possessivartikel</a:t>
            </a:r>
            <a:r>
              <a:rPr lang="en-US" b="1" dirty="0" smtClean="0"/>
              <a:t> </a:t>
            </a:r>
            <a:r>
              <a:rPr lang="uk-UA" b="1" dirty="0" smtClean="0"/>
              <a:t>і</a:t>
            </a:r>
            <a:r>
              <a:rPr lang="en-US" b="1" dirty="0" smtClean="0"/>
              <a:t>m </a:t>
            </a:r>
            <a:r>
              <a:rPr lang="en-US" b="1" dirty="0" err="1" smtClean="0"/>
              <a:t>Dativ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041009"/>
            <a:ext cx="10515600" cy="5135954"/>
          </a:xfrm>
        </p:spPr>
        <p:txBody>
          <a:bodyPr>
            <a:normAutofit/>
          </a:bodyPr>
          <a:lstStyle/>
          <a:p>
            <a:r>
              <a:rPr lang="en-US" dirty="0" smtClean="0"/>
              <a:t>1. Julia </a:t>
            </a:r>
            <a:r>
              <a:rPr lang="en-US" dirty="0" err="1" smtClean="0"/>
              <a:t>macht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_______ Freund </a:t>
            </a:r>
            <a:r>
              <a:rPr lang="en-US" dirty="0" err="1" smtClean="0"/>
              <a:t>ein</a:t>
            </a:r>
            <a:r>
              <a:rPr lang="en-US" dirty="0" smtClean="0"/>
              <a:t> </a:t>
            </a:r>
            <a:r>
              <a:rPr lang="en-US" dirty="0" err="1" smtClean="0"/>
              <a:t>Picknick</a:t>
            </a:r>
            <a:r>
              <a:rPr lang="en-US" dirty="0" smtClean="0"/>
              <a:t>. </a:t>
            </a:r>
            <a:endParaRPr lang="uk-UA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helfe</a:t>
            </a:r>
            <a:r>
              <a:rPr lang="en-US" dirty="0" smtClean="0"/>
              <a:t> _______ Mutter. </a:t>
            </a:r>
            <a:endParaRPr lang="uk-UA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Habt</a:t>
            </a:r>
            <a:r>
              <a:rPr lang="en-US" dirty="0" smtClean="0"/>
              <a:t> </a:t>
            </a:r>
            <a:r>
              <a:rPr lang="en-US" dirty="0" err="1" smtClean="0"/>
              <a:t>ihr</a:t>
            </a:r>
            <a:r>
              <a:rPr lang="en-US" dirty="0" smtClean="0"/>
              <a:t> die </a:t>
            </a:r>
            <a:r>
              <a:rPr lang="en-US" dirty="0" err="1" smtClean="0"/>
              <a:t>Bücher</a:t>
            </a:r>
            <a:r>
              <a:rPr lang="en-US" dirty="0" smtClean="0"/>
              <a:t> von _______ Lehrer </a:t>
            </a:r>
            <a:r>
              <a:rPr lang="en-US" dirty="0" err="1" smtClean="0"/>
              <a:t>bekommen</a:t>
            </a:r>
            <a:r>
              <a:rPr lang="en-US" dirty="0" smtClean="0"/>
              <a:t>? </a:t>
            </a:r>
            <a:endParaRPr lang="uk-UA" dirty="0" smtClean="0"/>
          </a:p>
          <a:p>
            <a:r>
              <a:rPr lang="en-US" dirty="0" smtClean="0"/>
              <a:t>4. </a:t>
            </a:r>
            <a:r>
              <a:rPr lang="en-US" dirty="0" err="1" smtClean="0"/>
              <a:t>Sie</a:t>
            </a:r>
            <a:r>
              <a:rPr lang="en-US" dirty="0" smtClean="0"/>
              <a:t> </a:t>
            </a:r>
            <a:r>
              <a:rPr lang="en-US" dirty="0" err="1" smtClean="0"/>
              <a:t>schenken</a:t>
            </a:r>
            <a:r>
              <a:rPr lang="en-US" dirty="0" smtClean="0"/>
              <a:t> _______ </a:t>
            </a:r>
            <a:r>
              <a:rPr lang="en-US" dirty="0" err="1" smtClean="0"/>
              <a:t>Freunden</a:t>
            </a:r>
            <a:r>
              <a:rPr lang="en-US" dirty="0" smtClean="0"/>
              <a:t> </a:t>
            </a:r>
            <a:r>
              <a:rPr lang="en-US" dirty="0" err="1" smtClean="0"/>
              <a:t>etwas</a:t>
            </a:r>
            <a:r>
              <a:rPr lang="en-US" dirty="0" smtClean="0"/>
              <a:t> </a:t>
            </a:r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Hochzeit</a:t>
            </a:r>
            <a:r>
              <a:rPr lang="en-US" dirty="0" smtClean="0"/>
              <a:t>. </a:t>
            </a:r>
            <a:endParaRPr lang="uk-UA" dirty="0" smtClean="0"/>
          </a:p>
          <a:p>
            <a:r>
              <a:rPr lang="en-US" dirty="0" smtClean="0"/>
              <a:t>5. Herr </a:t>
            </a:r>
            <a:r>
              <a:rPr lang="en-US" dirty="0" err="1" smtClean="0"/>
              <a:t>Müller</a:t>
            </a:r>
            <a:r>
              <a:rPr lang="en-US" dirty="0" smtClean="0"/>
              <a:t> </a:t>
            </a:r>
            <a:r>
              <a:rPr lang="en-US" dirty="0" err="1" smtClean="0"/>
              <a:t>schickt</a:t>
            </a:r>
            <a:r>
              <a:rPr lang="en-US" dirty="0" smtClean="0"/>
              <a:t> _______ </a:t>
            </a:r>
            <a:r>
              <a:rPr lang="en-US" dirty="0" err="1" smtClean="0"/>
              <a:t>Kollegen</a:t>
            </a:r>
            <a:r>
              <a:rPr lang="en-US" dirty="0" smtClean="0"/>
              <a:t> </a:t>
            </a:r>
            <a:r>
              <a:rPr lang="en-US" dirty="0" err="1" smtClean="0"/>
              <a:t>eine</a:t>
            </a:r>
            <a:r>
              <a:rPr lang="en-US" dirty="0" smtClean="0"/>
              <a:t> E-Mail. </a:t>
            </a:r>
            <a:endParaRPr lang="uk-UA" dirty="0" smtClean="0"/>
          </a:p>
          <a:p>
            <a:r>
              <a:rPr lang="en-US" dirty="0" smtClean="0"/>
              <a:t>6. </a:t>
            </a:r>
            <a:r>
              <a:rPr lang="en-US" dirty="0" err="1" smtClean="0"/>
              <a:t>Wir</a:t>
            </a:r>
            <a:r>
              <a:rPr lang="en-US" dirty="0" smtClean="0"/>
              <a:t> </a:t>
            </a:r>
            <a:r>
              <a:rPr lang="en-US" dirty="0" err="1" smtClean="0"/>
              <a:t>kaufen</a:t>
            </a:r>
            <a:r>
              <a:rPr lang="en-US" dirty="0" smtClean="0"/>
              <a:t> _______ </a:t>
            </a:r>
            <a:r>
              <a:rPr lang="en-US" dirty="0" err="1" smtClean="0"/>
              <a:t>Kindern</a:t>
            </a:r>
            <a:r>
              <a:rPr lang="en-US" dirty="0" smtClean="0"/>
              <a:t> </a:t>
            </a:r>
            <a:r>
              <a:rPr lang="en-US" dirty="0" err="1" smtClean="0"/>
              <a:t>einen</a:t>
            </a:r>
            <a:r>
              <a:rPr lang="en-US" dirty="0" smtClean="0"/>
              <a:t> </a:t>
            </a:r>
            <a:r>
              <a:rPr lang="en-US" dirty="0" err="1" smtClean="0"/>
              <a:t>Luftballon</a:t>
            </a:r>
            <a:r>
              <a:rPr lang="en-US" dirty="0" smtClean="0"/>
              <a:t>. </a:t>
            </a:r>
            <a:endParaRPr lang="uk-UA" dirty="0" smtClean="0"/>
          </a:p>
          <a:p>
            <a:r>
              <a:rPr lang="en-US" dirty="0" smtClean="0"/>
              <a:t>7. Hast du </a:t>
            </a:r>
            <a:r>
              <a:rPr lang="en-US" dirty="0" err="1" smtClean="0"/>
              <a:t>bei</a:t>
            </a:r>
            <a:r>
              <a:rPr lang="en-US" dirty="0" smtClean="0"/>
              <a:t> _______ </a:t>
            </a:r>
            <a:r>
              <a:rPr lang="en-US" dirty="0" err="1" smtClean="0"/>
              <a:t>Tante</a:t>
            </a:r>
            <a:r>
              <a:rPr lang="en-US" dirty="0" smtClean="0"/>
              <a:t> </a:t>
            </a:r>
            <a:r>
              <a:rPr lang="en-US" dirty="0" err="1" smtClean="0"/>
              <a:t>angerufen</a:t>
            </a:r>
            <a:r>
              <a:rPr lang="en-US" dirty="0" smtClean="0"/>
              <a:t>? </a:t>
            </a:r>
            <a:endParaRPr lang="uk-UA" dirty="0" smtClean="0"/>
          </a:p>
          <a:p>
            <a:r>
              <a:rPr lang="en-US" dirty="0" smtClean="0"/>
              <a:t>8. Karla </a:t>
            </a:r>
            <a:r>
              <a:rPr lang="en-US" dirty="0" err="1" smtClean="0"/>
              <a:t>trifft</a:t>
            </a:r>
            <a:r>
              <a:rPr lang="en-US" dirty="0" smtClean="0"/>
              <a:t> </a:t>
            </a:r>
            <a:r>
              <a:rPr lang="en-US" dirty="0" err="1" smtClean="0"/>
              <a:t>sich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_______ </a:t>
            </a:r>
            <a:r>
              <a:rPr lang="en-US" dirty="0" err="1" smtClean="0"/>
              <a:t>Freundin</a:t>
            </a:r>
            <a:r>
              <a:rPr lang="en-US" dirty="0" smtClean="0"/>
              <a:t>. </a:t>
            </a:r>
            <a:endParaRPr lang="uk-UA" dirty="0" smtClean="0"/>
          </a:p>
          <a:p>
            <a:r>
              <a:rPr lang="en-US" dirty="0" smtClean="0"/>
              <a:t>9. Hat </a:t>
            </a:r>
            <a:r>
              <a:rPr lang="en-US" dirty="0" err="1" smtClean="0"/>
              <a:t>Hannes</a:t>
            </a:r>
            <a:r>
              <a:rPr lang="en-US" dirty="0" smtClean="0"/>
              <a:t> _______ </a:t>
            </a:r>
            <a:r>
              <a:rPr lang="en-US" dirty="0" err="1" smtClean="0"/>
              <a:t>Schwester</a:t>
            </a:r>
            <a:r>
              <a:rPr lang="en-US" dirty="0" smtClean="0"/>
              <a:t> </a:t>
            </a:r>
            <a:r>
              <a:rPr lang="en-US" dirty="0" err="1" smtClean="0"/>
              <a:t>geholfen</a:t>
            </a:r>
            <a:r>
              <a:rPr lang="en-US" dirty="0" smtClean="0"/>
              <a:t>? </a:t>
            </a:r>
            <a:endParaRPr lang="uk-UA" dirty="0" smtClean="0"/>
          </a:p>
          <a:p>
            <a:r>
              <a:rPr lang="en-US" dirty="0" smtClean="0"/>
              <a:t>10. </a:t>
            </a:r>
            <a:r>
              <a:rPr lang="en-US" dirty="0" err="1" smtClean="0"/>
              <a:t>Trefft</a:t>
            </a:r>
            <a:r>
              <a:rPr lang="en-US" dirty="0" smtClean="0"/>
              <a:t> </a:t>
            </a:r>
            <a:r>
              <a:rPr lang="en-US" dirty="0" err="1" smtClean="0"/>
              <a:t>ihr</a:t>
            </a:r>
            <a:r>
              <a:rPr lang="en-US" dirty="0" smtClean="0"/>
              <a:t> </a:t>
            </a:r>
            <a:r>
              <a:rPr lang="en-US" dirty="0" err="1" smtClean="0"/>
              <a:t>euch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_______ </a:t>
            </a:r>
            <a:r>
              <a:rPr lang="en-US" dirty="0" err="1" smtClean="0"/>
              <a:t>Geschwistern</a:t>
            </a:r>
            <a:r>
              <a:rPr lang="en-US" dirty="0" smtClean="0"/>
              <a:t>? 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Im</a:t>
            </a:r>
            <a:r>
              <a:rPr lang="en-US" b="1" dirty="0" smtClean="0"/>
              <a:t> </a:t>
            </a:r>
            <a:r>
              <a:rPr lang="en-US" b="1" dirty="0" err="1" smtClean="0"/>
              <a:t>Nominativ</a:t>
            </a:r>
            <a:r>
              <a:rPr lang="en-US" b="1" dirty="0" smtClean="0"/>
              <a:t>, </a:t>
            </a:r>
            <a:r>
              <a:rPr lang="en-US" b="1" dirty="0" err="1" smtClean="0"/>
              <a:t>Akkusativ</a:t>
            </a:r>
            <a:r>
              <a:rPr lang="en-US" b="1" dirty="0" smtClean="0"/>
              <a:t> </a:t>
            </a:r>
            <a:r>
              <a:rPr lang="en-US" b="1" dirty="0" err="1" smtClean="0"/>
              <a:t>oder</a:t>
            </a:r>
            <a:r>
              <a:rPr lang="en-US" b="1" dirty="0" smtClean="0"/>
              <a:t> </a:t>
            </a:r>
            <a:r>
              <a:rPr lang="en-US" b="1" dirty="0" err="1" smtClean="0"/>
              <a:t>Dativ</a:t>
            </a:r>
            <a:r>
              <a:rPr lang="en-US" b="1" dirty="0" smtClean="0"/>
              <a:t>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139483"/>
            <a:ext cx="10515600" cy="503748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smtClean="0"/>
              <a:t> </a:t>
            </a:r>
            <a:r>
              <a:rPr lang="en-US" smtClean="0"/>
              <a:t>1</a:t>
            </a:r>
            <a:r>
              <a:rPr lang="en-US" dirty="0" smtClean="0"/>
              <a:t>. _______ </a:t>
            </a:r>
            <a:r>
              <a:rPr lang="en-US" dirty="0" err="1" smtClean="0"/>
              <a:t>Nachbarn</a:t>
            </a:r>
            <a:r>
              <a:rPr lang="en-US" dirty="0" smtClean="0"/>
              <a:t> </a:t>
            </a:r>
            <a:r>
              <a:rPr lang="en-US" dirty="0" err="1" smtClean="0"/>
              <a:t>haben</a:t>
            </a:r>
            <a:r>
              <a:rPr lang="en-US" dirty="0" smtClean="0"/>
              <a:t> </a:t>
            </a:r>
            <a:r>
              <a:rPr lang="en-US" dirty="0" err="1" smtClean="0"/>
              <a:t>zwei</a:t>
            </a:r>
            <a:r>
              <a:rPr lang="en-US" dirty="0" smtClean="0"/>
              <a:t> Kinder. (</a:t>
            </a:r>
            <a:r>
              <a:rPr lang="en-US" dirty="0" err="1" smtClean="0"/>
              <a:t>ich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2. Jens </a:t>
            </a:r>
            <a:r>
              <a:rPr lang="en-US" dirty="0" err="1" smtClean="0"/>
              <a:t>geht</a:t>
            </a:r>
            <a:r>
              <a:rPr lang="en-US" dirty="0" smtClean="0"/>
              <a:t> </a:t>
            </a:r>
            <a:r>
              <a:rPr lang="en-US" dirty="0" err="1" smtClean="0"/>
              <a:t>gern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_______ </a:t>
            </a:r>
            <a:r>
              <a:rPr lang="en-US" dirty="0" err="1" smtClean="0"/>
              <a:t>Hund</a:t>
            </a:r>
            <a:r>
              <a:rPr lang="en-US" dirty="0" smtClean="0"/>
              <a:t> </a:t>
            </a:r>
            <a:r>
              <a:rPr lang="en-US" dirty="0" err="1" smtClean="0"/>
              <a:t>spazieren</a:t>
            </a:r>
            <a:r>
              <a:rPr lang="en-US" dirty="0" smtClean="0"/>
              <a:t>. (Jens) </a:t>
            </a:r>
            <a:endParaRPr lang="uk-UA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Rufst</a:t>
            </a:r>
            <a:r>
              <a:rPr lang="en-US" dirty="0" smtClean="0"/>
              <a:t> du _______ Mutter an? (du) </a:t>
            </a:r>
            <a:endParaRPr lang="uk-UA" dirty="0" smtClean="0"/>
          </a:p>
          <a:p>
            <a:r>
              <a:rPr lang="en-US" dirty="0" smtClean="0"/>
              <a:t>4. Von _______ Freund hat Julia das </a:t>
            </a:r>
            <a:r>
              <a:rPr lang="en-US" dirty="0" err="1" smtClean="0"/>
              <a:t>Klavier</a:t>
            </a:r>
            <a:r>
              <a:rPr lang="en-US" dirty="0" smtClean="0"/>
              <a:t> </a:t>
            </a:r>
            <a:r>
              <a:rPr lang="en-US" dirty="0" err="1" smtClean="0"/>
              <a:t>spielen</a:t>
            </a:r>
            <a:r>
              <a:rPr lang="en-US" dirty="0" smtClean="0"/>
              <a:t> </a:t>
            </a:r>
            <a:r>
              <a:rPr lang="en-US" dirty="0" err="1" smtClean="0"/>
              <a:t>gelernt</a:t>
            </a:r>
            <a:r>
              <a:rPr lang="en-US" dirty="0" smtClean="0"/>
              <a:t>. (Julia) </a:t>
            </a:r>
            <a:endParaRPr lang="uk-UA" dirty="0" smtClean="0"/>
          </a:p>
          <a:p>
            <a:r>
              <a:rPr lang="en-US" dirty="0" smtClean="0"/>
              <a:t>5. </a:t>
            </a:r>
            <a:r>
              <a:rPr lang="en-US" dirty="0" err="1" smtClean="0"/>
              <a:t>Wie</a:t>
            </a:r>
            <a:r>
              <a:rPr lang="en-US" dirty="0" smtClean="0"/>
              <a:t> </a:t>
            </a:r>
            <a:r>
              <a:rPr lang="en-US" dirty="0" err="1" smtClean="0"/>
              <a:t>geht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_______ </a:t>
            </a:r>
            <a:r>
              <a:rPr lang="en-US" dirty="0" err="1" smtClean="0"/>
              <a:t>Großmutter</a:t>
            </a:r>
            <a:r>
              <a:rPr lang="en-US" dirty="0" smtClean="0"/>
              <a:t>? (</a:t>
            </a:r>
            <a:r>
              <a:rPr lang="en-US" dirty="0" err="1" smtClean="0"/>
              <a:t>ihr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6. _______ </a:t>
            </a:r>
            <a:r>
              <a:rPr lang="en-US" dirty="0" err="1" smtClean="0"/>
              <a:t>Katze</a:t>
            </a:r>
            <a:r>
              <a:rPr lang="en-US" dirty="0" smtClean="0"/>
              <a:t>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schwarz</a:t>
            </a:r>
            <a:r>
              <a:rPr lang="en-US" dirty="0" smtClean="0"/>
              <a:t> und </a:t>
            </a:r>
            <a:r>
              <a:rPr lang="en-US" dirty="0" err="1" smtClean="0"/>
              <a:t>weiß</a:t>
            </a:r>
            <a:r>
              <a:rPr lang="en-US" dirty="0" smtClean="0"/>
              <a:t>. (</a:t>
            </a:r>
            <a:r>
              <a:rPr lang="en-US" dirty="0" err="1" smtClean="0"/>
              <a:t>wir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7. Das </a:t>
            </a:r>
            <a:r>
              <a:rPr lang="en-US" dirty="0" err="1" smtClean="0"/>
              <a:t>Mädchen</a:t>
            </a:r>
            <a:r>
              <a:rPr lang="en-US" dirty="0" smtClean="0"/>
              <a:t> </a:t>
            </a:r>
            <a:r>
              <a:rPr lang="en-US" dirty="0" err="1" smtClean="0"/>
              <a:t>bringt</a:t>
            </a:r>
            <a:r>
              <a:rPr lang="en-US" dirty="0" smtClean="0"/>
              <a:t> _______ </a:t>
            </a:r>
            <a:r>
              <a:rPr lang="en-US" dirty="0" err="1" smtClean="0"/>
              <a:t>Puppe</a:t>
            </a:r>
            <a:r>
              <a:rPr lang="en-US" dirty="0" smtClean="0"/>
              <a:t> in die </a:t>
            </a:r>
            <a:r>
              <a:rPr lang="en-US" dirty="0" err="1" smtClean="0"/>
              <a:t>Schule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. (das </a:t>
            </a:r>
            <a:r>
              <a:rPr lang="en-US" dirty="0" err="1" smtClean="0"/>
              <a:t>Mädchen</a:t>
            </a:r>
            <a:r>
              <a:rPr lang="en-US" dirty="0" smtClean="0"/>
              <a:t>) </a:t>
            </a:r>
            <a:endParaRPr lang="uk-UA" dirty="0" smtClean="0"/>
          </a:p>
          <a:p>
            <a:r>
              <a:rPr lang="en-US" dirty="0" smtClean="0"/>
              <a:t>8. Die Kinder </a:t>
            </a:r>
            <a:r>
              <a:rPr lang="en-US" dirty="0" err="1" smtClean="0"/>
              <a:t>fahren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_______ </a:t>
            </a:r>
            <a:r>
              <a:rPr lang="en-US" dirty="0" err="1" smtClean="0"/>
              <a:t>Fahrrädern</a:t>
            </a:r>
            <a:r>
              <a:rPr lang="en-US" dirty="0" smtClean="0"/>
              <a:t>. (die Kinder) </a:t>
            </a:r>
            <a:endParaRPr lang="uk-UA" dirty="0" smtClean="0"/>
          </a:p>
          <a:p>
            <a:r>
              <a:rPr lang="en-US" dirty="0" smtClean="0"/>
              <a:t>9. _______ Mutter </a:t>
            </a:r>
            <a:r>
              <a:rPr lang="en-US" dirty="0" err="1" smtClean="0"/>
              <a:t>kocht</a:t>
            </a:r>
            <a:r>
              <a:rPr lang="en-US" dirty="0" smtClean="0"/>
              <a:t> gut. (du) </a:t>
            </a:r>
            <a:endParaRPr lang="uk-UA" dirty="0" smtClean="0"/>
          </a:p>
          <a:p>
            <a:r>
              <a:rPr lang="en-US" dirty="0" smtClean="0"/>
              <a:t>10. Frau Meier, </a:t>
            </a:r>
            <a:r>
              <a:rPr lang="en-US" dirty="0" err="1" smtClean="0"/>
              <a:t>besuchen</a:t>
            </a:r>
            <a:r>
              <a:rPr lang="en-US" dirty="0" smtClean="0"/>
              <a:t> </a:t>
            </a:r>
            <a:r>
              <a:rPr lang="en-US" dirty="0" err="1" smtClean="0"/>
              <a:t>Sie</a:t>
            </a:r>
            <a:r>
              <a:rPr lang="en-US" dirty="0" smtClean="0"/>
              <a:t> _______ </a:t>
            </a:r>
            <a:r>
              <a:rPr lang="en-US" dirty="0" err="1" smtClean="0"/>
              <a:t>Tante</a:t>
            </a:r>
            <a:r>
              <a:rPr lang="en-US" dirty="0" smtClean="0"/>
              <a:t> oft?  (</a:t>
            </a:r>
            <a:r>
              <a:rPr lang="en-US" dirty="0" err="1" smtClean="0"/>
              <a:t>Sie</a:t>
            </a:r>
            <a:r>
              <a:rPr lang="en-US" dirty="0" smtClean="0"/>
              <a:t>) 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4800" b="1" dirty="0" smtClean="0">
                <a:solidFill>
                  <a:schemeClr val="accent2">
                    <a:lumMod val="75000"/>
                  </a:schemeClr>
                </a:solidFill>
              </a:rPr>
              <a:t>Personalpronomen</a:t>
            </a:r>
            <a:endParaRPr lang="uk-UA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014412" y="1485899"/>
            <a:ext cx="5006560" cy="4886765"/>
          </a:xfrm>
          <a:prstGeom prst="rect">
            <a:avLst/>
          </a:prstGeom>
          <a:solidFill>
            <a:srgbClr val="FFFFFF"/>
          </a:solidFill>
          <a:ln w="28575">
            <a:solidFill>
              <a:schemeClr val="accent2">
                <a:lumMod val="75000"/>
              </a:schemeClr>
            </a:solidFill>
            <a:prstDash val="sys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NOM. 		AKK.		DAT.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ich		mich		mir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du		dich		dir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	ih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n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	ih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m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si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	si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	ih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	</a:t>
            </a: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de-DE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	ih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m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wir		uns 		</a:t>
            </a: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uns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ihr		euch		</a:t>
            </a:r>
            <a:r>
              <a:rPr kumimoji="0" lang="de-DE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euch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si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	si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	ihne</a:t>
            </a:r>
            <a:r>
              <a:rPr kumimoji="0" lang="de-DE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n</a:t>
            </a:r>
            <a:endParaRPr kumimoji="0" lang="de-DE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Sie		Sie		Ihnen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7076050" y="2569112"/>
            <a:ext cx="2700996" cy="3100167"/>
          </a:xfrm>
          <a:prstGeom prst="rect">
            <a:avLst/>
          </a:prstGeom>
          <a:ln w="38100">
            <a:prstDash val="sysDash"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uk-UA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NOM. 	AKK. 	DAT.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de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n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de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m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di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di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de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r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pl-PL" sz="2000" dirty="0" smtClean="0">
                <a:solidFill>
                  <a:schemeClr val="tx1"/>
                </a:solidFill>
                <a:cs typeface="Arial" pitchFamily="34" charset="0"/>
              </a:rPr>
              <a:t>d</a:t>
            </a:r>
            <a:r>
              <a:rPr kumimoji="0" lang="de-DE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a</a:t>
            </a:r>
            <a:r>
              <a:rPr kumimoji="0" lang="de-DE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da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s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de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m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di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di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e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	de</a:t>
            </a: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n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uk-UA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6119446" y="3615397"/>
            <a:ext cx="872197" cy="576775"/>
          </a:xfrm>
          <a:prstGeom prst="rightArrow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73722" y="552156"/>
          <a:ext cx="10086536" cy="579120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785068"/>
                <a:gridCol w="1947347"/>
                <a:gridCol w="1947347"/>
                <a:gridCol w="2203387"/>
                <a:gridCol w="2203387"/>
              </a:tblGrid>
              <a:tr h="0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de-DE" sz="2000"/>
                        <a:t>NOMINATIV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DER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DIE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DAS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DIE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der Mann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die Frau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das Kind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die Kinder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ein Mann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eine Frau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ein Kind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--- Kinder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kein Mann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keine Frau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kein Kind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keine Kinder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mein Mann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meine Frau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mein Kind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meine Kinder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ER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SIE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ES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SIE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de-DE" sz="2000"/>
                        <a:t>AKKUSATIV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den Mann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die Frau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das Kind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die Kinder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einen Mann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eine Frau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ein Kind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--- Kinder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keinen Mann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keine Frau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kein Kind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keine Kinder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meinen Mann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meine Frau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mein Kind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meine Kinder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IHN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SIE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ES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SIE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de-DE" sz="2000"/>
                        <a:t>DATIV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dem Mann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der Frau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dem Kind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den Kindern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einem Mann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einer Frau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einem Kind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 Kindern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keinem Mann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keiner Frau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keinem Kind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keinen Kindern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meinem Mann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meiner Frau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meinem Kind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meinen Kindern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IHM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IHR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IHM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000"/>
                        <a:t>IHNEN</a:t>
                      </a:r>
                      <a:endParaRPr lang="uk-UA" sz="200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uk-UA" sz="2000" dirty="0">
                        <a:latin typeface="Times New Roman"/>
                        <a:ea typeface="PMingLiU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I.  ERGÄNZE DIE RICHTIGE FORM!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0318" y="1317625"/>
            <a:ext cx="10777025" cy="3196318"/>
          </a:xfrm>
        </p:spPr>
        <p:txBody>
          <a:bodyPr>
            <a:normAutofit/>
          </a:bodyPr>
          <a:lstStyle/>
          <a:p>
            <a:pPr lvl="0"/>
            <a:r>
              <a:rPr lang="de-DE" dirty="0" smtClean="0"/>
              <a:t>Der Lehrer fragt einen Schüler.         Der Schüler antwortet .................  .                              </a:t>
            </a:r>
            <a:endParaRPr lang="uk-UA" dirty="0" smtClean="0"/>
          </a:p>
          <a:p>
            <a:pPr lvl="0"/>
            <a:r>
              <a:rPr lang="de-DE" dirty="0" smtClean="0"/>
              <a:t>Die Lehrerin fragt eine Schülerin.     Die Schülerin  antwortet  ..............  .</a:t>
            </a:r>
            <a:endParaRPr lang="uk-UA" dirty="0" smtClean="0"/>
          </a:p>
          <a:p>
            <a:pPr lvl="0"/>
            <a:r>
              <a:rPr lang="de-DE" dirty="0" smtClean="0"/>
              <a:t>Der Professor fragt mich.                                    Ich antworte ................. .  </a:t>
            </a:r>
            <a:endParaRPr lang="uk-UA" dirty="0" smtClean="0"/>
          </a:p>
          <a:p>
            <a:pPr lvl="0"/>
            <a:r>
              <a:rPr lang="de-DE" dirty="0" smtClean="0"/>
              <a:t>Herr Müller, ich frage Sie.                                   Antworten Sie ............... ?</a:t>
            </a:r>
            <a:endParaRPr lang="uk-UA" dirty="0" smtClean="0"/>
          </a:p>
          <a:p>
            <a:pPr lvl="0"/>
            <a:r>
              <a:rPr lang="de-DE" dirty="0" smtClean="0"/>
              <a:t>Du fragst mich ?                                                   Ich antworte ................  .</a:t>
            </a:r>
            <a:endParaRPr lang="uk-UA" dirty="0" smtClean="0"/>
          </a:p>
          <a:p>
            <a:pPr lvl="0"/>
            <a:r>
              <a:rPr lang="de-DE" dirty="0" smtClean="0"/>
              <a:t>Das Kind fragt die Mutter.                                   Sie antwortet .................  . </a:t>
            </a:r>
            <a:endParaRPr lang="uk-UA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3771" y="4674325"/>
          <a:ext cx="10464798" cy="146304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1046075"/>
                <a:gridCol w="1046075"/>
                <a:gridCol w="1046075"/>
                <a:gridCol w="1046075"/>
                <a:gridCol w="1046075"/>
                <a:gridCol w="1046075"/>
                <a:gridCol w="1047087"/>
                <a:gridCol w="1047087"/>
                <a:gridCol w="1047087"/>
                <a:gridCol w="1047087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de-DE" sz="24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SINGULAR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PLURAL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NOM.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ich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du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er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sie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es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wir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ihr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sie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Sie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DAT.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mir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dir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ihm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ihr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ihm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uns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euch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ihnen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Ihnen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AKK.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mich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dich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ihn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sie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es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uns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euch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/>
                        <a:t>sie</a:t>
                      </a:r>
                      <a:endParaRPr lang="uk-UA" sz="200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de-DE" sz="2400" dirty="0"/>
                        <a:t>Sie</a:t>
                      </a:r>
                      <a:endParaRPr lang="uk-UA" sz="2000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 smtClean="0"/>
              <a:t>II.  BILDE DIE SÄTZE DEM BEISPIEL NACH!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420837"/>
            <a:ext cx="10515600" cy="4756126"/>
          </a:xfrm>
        </p:spPr>
        <p:txBody>
          <a:bodyPr>
            <a:normAutofit fontScale="85000" lnSpcReduction="20000"/>
          </a:bodyPr>
          <a:lstStyle/>
          <a:p>
            <a:r>
              <a:rPr lang="de-DE" b="1" dirty="0" smtClean="0"/>
              <a:t>Beispiel:</a:t>
            </a:r>
            <a:r>
              <a:rPr lang="de-DE" dirty="0" smtClean="0"/>
              <a:t>    Die Mutter kauft dem Kind ein Buch.</a:t>
            </a:r>
            <a:endParaRPr lang="uk-UA" dirty="0" smtClean="0"/>
          </a:p>
          <a:p>
            <a:r>
              <a:rPr lang="de-DE" dirty="0" smtClean="0"/>
              <a:t>                  Die Mutter kauft </a:t>
            </a:r>
            <a:r>
              <a:rPr lang="de-DE" b="1" i="1" dirty="0" smtClean="0"/>
              <a:t>ihm</a:t>
            </a:r>
            <a:r>
              <a:rPr lang="de-DE" dirty="0" smtClean="0"/>
              <a:t> ein Buch.        Die Mutter kauft </a:t>
            </a:r>
            <a:r>
              <a:rPr lang="de-DE" b="1" i="1" dirty="0" smtClean="0"/>
              <a:t>es</a:t>
            </a:r>
            <a:r>
              <a:rPr lang="de-DE" b="1" dirty="0" smtClean="0"/>
              <a:t> </a:t>
            </a:r>
            <a:r>
              <a:rPr lang="de-DE" dirty="0" smtClean="0"/>
              <a:t>dem Kind.        </a:t>
            </a:r>
            <a:r>
              <a:rPr lang="de-DE" b="1" i="1" dirty="0" smtClean="0"/>
              <a:t>Sie</a:t>
            </a:r>
            <a:r>
              <a:rPr lang="de-DE" dirty="0" smtClean="0"/>
              <a:t> kauft </a:t>
            </a:r>
            <a:r>
              <a:rPr lang="de-DE" b="1" i="1" dirty="0" smtClean="0"/>
              <a:t>es ihm</a:t>
            </a:r>
            <a:r>
              <a:rPr lang="de-DE" dirty="0" smtClean="0"/>
              <a:t>.</a:t>
            </a:r>
            <a:endParaRPr lang="pl-PL" dirty="0" smtClean="0"/>
          </a:p>
          <a:p>
            <a:endParaRPr lang="pl-PL" dirty="0" smtClean="0"/>
          </a:p>
          <a:p>
            <a:pPr lvl="0"/>
            <a:r>
              <a:rPr lang="pl-PL" dirty="0" smtClean="0"/>
              <a:t>1. </a:t>
            </a:r>
            <a:r>
              <a:rPr lang="de-DE" dirty="0" smtClean="0"/>
              <a:t>Der Briefträger bringt meiner Oma ein Telegramm.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2. </a:t>
            </a:r>
            <a:r>
              <a:rPr lang="de-DE" dirty="0" smtClean="0"/>
              <a:t>Martin schreibt seinem Freund einen Brief.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3. </a:t>
            </a:r>
            <a:r>
              <a:rPr lang="de-DE" dirty="0" smtClean="0"/>
              <a:t>Der Lehrer erklärt den Schülern die Grammatik.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4. </a:t>
            </a:r>
            <a:r>
              <a:rPr lang="de-DE" dirty="0" smtClean="0"/>
              <a:t>Das Kind gibt der Verkäuferin das Geld.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.............................................................................................................................</a:t>
            </a: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1069145"/>
            <a:ext cx="10515600" cy="5107818"/>
          </a:xfrm>
        </p:spPr>
        <p:txBody>
          <a:bodyPr>
            <a:normAutofit fontScale="92500"/>
          </a:bodyPr>
          <a:lstStyle/>
          <a:p>
            <a:pPr lvl="0"/>
            <a:r>
              <a:rPr lang="pl-PL" dirty="0" smtClean="0"/>
              <a:t>5. </a:t>
            </a:r>
            <a:r>
              <a:rPr lang="de-DE" dirty="0" smtClean="0"/>
              <a:t>Frau Klein kocht dem Gast Kaffee.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6. </a:t>
            </a:r>
            <a:r>
              <a:rPr lang="de-DE" dirty="0" smtClean="0"/>
              <a:t>Peter zeigt seinen Freunden die Stadt 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7. </a:t>
            </a:r>
            <a:r>
              <a:rPr lang="de-DE" dirty="0" smtClean="0"/>
              <a:t>Die Mutter liest den Kindern ein Märchen vor.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8. </a:t>
            </a:r>
            <a:r>
              <a:rPr lang="de-DE" dirty="0" smtClean="0"/>
              <a:t>Der Schüler stellt dem Lehrer eine Frage.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9. </a:t>
            </a:r>
            <a:r>
              <a:rPr lang="de-DE" dirty="0" smtClean="0"/>
              <a:t>Der Vater kauft dem Kind ein Eis.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....................................................................................................................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590843"/>
            <a:ext cx="10515600" cy="558612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pl-PL" dirty="0" smtClean="0"/>
              <a:t>10. </a:t>
            </a:r>
            <a:r>
              <a:rPr lang="de-DE" dirty="0" smtClean="0"/>
              <a:t>Der Opa schickt der Oma einen Brief.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11. </a:t>
            </a:r>
            <a:r>
              <a:rPr lang="de-DE" dirty="0" smtClean="0"/>
              <a:t>Die Mutter schenkt ihrer Tochter einen Teddy.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12. </a:t>
            </a:r>
            <a:r>
              <a:rPr lang="de-DE" dirty="0" smtClean="0"/>
              <a:t>Der Junge kauft seiner Mutter  die Blumen.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13. </a:t>
            </a:r>
            <a:r>
              <a:rPr lang="de-DE" dirty="0" smtClean="0"/>
              <a:t>Das Mädchen bringt seiner Oma die Brille.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14. </a:t>
            </a:r>
            <a:r>
              <a:rPr lang="de-DE" dirty="0" smtClean="0"/>
              <a:t>Gabi schenkt ihrer Freundin eine Uhr.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15. </a:t>
            </a:r>
            <a:r>
              <a:rPr lang="de-DE" dirty="0" smtClean="0"/>
              <a:t>Eryk gibt seinem Opa das Fotoalbum.</a:t>
            </a:r>
            <a:endParaRPr lang="uk-UA" dirty="0" smtClean="0"/>
          </a:p>
          <a:p>
            <a:r>
              <a:rPr lang="pl-PL" dirty="0" smtClean="0"/>
              <a:t>..............................................................................................................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829994"/>
            <a:ext cx="10515600" cy="5346969"/>
          </a:xfrm>
        </p:spPr>
        <p:txBody>
          <a:bodyPr>
            <a:normAutofit/>
          </a:bodyPr>
          <a:lstStyle/>
          <a:p>
            <a:pPr lvl="0"/>
            <a:r>
              <a:rPr lang="pl-PL" dirty="0" smtClean="0"/>
              <a:t>16. </a:t>
            </a:r>
            <a:r>
              <a:rPr lang="de-DE" dirty="0" smtClean="0"/>
              <a:t>Die Mutter bäckt ihrer Tochter eine Torte.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17. </a:t>
            </a:r>
            <a:r>
              <a:rPr lang="de-DE" dirty="0" smtClean="0"/>
              <a:t>Der Junge wirft seinem Hund einen Ball.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18. </a:t>
            </a:r>
            <a:r>
              <a:rPr lang="de-DE" dirty="0" smtClean="0"/>
              <a:t>Der Nikolaus hat den Kindern die Geschenke gegeben.</a:t>
            </a:r>
            <a:endParaRPr lang="uk-UA" dirty="0" smtClean="0"/>
          </a:p>
          <a:p>
            <a:r>
              <a:rPr lang="de-DE" dirty="0" smtClean="0"/>
              <a:t>...................................................................................................</a:t>
            </a:r>
            <a:endParaRPr lang="uk-UA" dirty="0" smtClean="0"/>
          </a:p>
          <a:p>
            <a:pPr lvl="0"/>
            <a:r>
              <a:rPr lang="pl-PL" dirty="0" smtClean="0"/>
              <a:t>19. </a:t>
            </a:r>
            <a:r>
              <a:rPr lang="de-DE" dirty="0" smtClean="0"/>
              <a:t>Der Stadtführer hat den Touristen die Altstadt gezeigt.</a:t>
            </a:r>
            <a:endParaRPr lang="uk-UA" dirty="0" smtClean="0"/>
          </a:p>
          <a:p>
            <a:r>
              <a:rPr lang="pl-PL" dirty="0" smtClean="0"/>
              <a:t>...................................................................................................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1848</Words>
  <Application>Microsoft Macintosh PowerPoint</Application>
  <PresentationFormat>Произвольный</PresentationFormat>
  <Paragraphs>325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PRONOMEN</vt:lpstr>
      <vt:lpstr>Personalpronomen</vt:lpstr>
      <vt:lpstr>Personalpronomen</vt:lpstr>
      <vt:lpstr>Слайд 4</vt:lpstr>
      <vt:lpstr>I.  ERGÄNZE DIE RICHTIGE FORM!</vt:lpstr>
      <vt:lpstr>II.  BILDE DIE SÄTZE DEM BEISPIEL NACH!</vt:lpstr>
      <vt:lpstr>Слайд 7</vt:lpstr>
      <vt:lpstr>Слайд 8</vt:lpstr>
      <vt:lpstr>Слайд 9</vt:lpstr>
      <vt:lpstr>Поставте особові займенники, що стоять у дужках,  у відповідний відмінок.</vt:lpstr>
      <vt:lpstr>Вправа 7. Поставте особові займенники в скобках у відповідний відмінок </vt:lpstr>
      <vt:lpstr>Доповніть речення, замінюючи іменники займенниками і слідкуючи за порядком слів. </vt:lpstr>
      <vt:lpstr>Доповніть речення, спочатку двома іменниками, потім іменником із займенником, потім двома займенниками</vt:lpstr>
      <vt:lpstr>Слайд 14</vt:lpstr>
      <vt:lpstr>Possessivpronomen</vt:lpstr>
      <vt:lpstr>Слайд 16</vt:lpstr>
      <vt:lpstr>Слайд 17</vt:lpstr>
      <vt:lpstr>Слайд 18</vt:lpstr>
      <vt:lpstr>A1. Possessivartikel im Nominativ </vt:lpstr>
      <vt:lpstr>Possessivartikel im Akkusativ </vt:lpstr>
      <vt:lpstr> Possessivartikel im Nominativ oder Akkusativ </vt:lpstr>
      <vt:lpstr>Niveau A2. Possessivartikel іm Dativ</vt:lpstr>
      <vt:lpstr>Im Nominativ, Akkusativ oder Dativ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Марина Маркасьян</dc:creator>
  <cp:lastModifiedBy>User</cp:lastModifiedBy>
  <cp:revision>7</cp:revision>
  <dcterms:created xsi:type="dcterms:W3CDTF">2023-02-03T11:12:37Z</dcterms:created>
  <dcterms:modified xsi:type="dcterms:W3CDTF">2023-03-25T19:02:19Z</dcterms:modified>
</cp:coreProperties>
</file>