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6" r:id="rId9"/>
    <p:sldId id="262" r:id="rId10"/>
    <p:sldId id="268" r:id="rId11"/>
    <p:sldId id="269" r:id="rId12"/>
    <p:sldId id="263" r:id="rId13"/>
    <p:sldId id="264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5" autoAdjust="0"/>
    <p:restoredTop sz="94660"/>
  </p:normalViewPr>
  <p:slideViewPr>
    <p:cSldViewPr>
      <p:cViewPr>
        <p:scale>
          <a:sx n="78" d="100"/>
          <a:sy n="78" d="100"/>
        </p:scale>
        <p:origin x="-600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B1343C6-88F7-4900-A18E-275662F06599}" type="datetimeFigureOut">
              <a:rPr lang="uk-UA" smtClean="0"/>
              <a:t>06.11.2018</a:t>
            </a:fld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E261EA2-4BA0-4327-A382-D63C16D30D76}" type="slidenum">
              <a:rPr lang="uk-UA" smtClean="0"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1" y="4005063"/>
            <a:ext cx="1767530" cy="21750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7992888" cy="165316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agir DP Normal" pitchFamily="2" charset="0"/>
                <a:ea typeface="Tahoma" pitchFamily="34" charset="0"/>
                <a:cs typeface="Calibri" pitchFamily="34" charset="0"/>
              </a:rPr>
              <a:t>Тема: </a:t>
            </a:r>
            <a:r>
              <a:rPr lang="uk-UA" b="1" dirty="0">
                <a:solidFill>
                  <a:srgbClr val="FFFF00"/>
                </a:solidFill>
                <a:effectLst/>
                <a:latin typeface="Tagir DP Normal" pitchFamily="2" charset="0"/>
                <a:cs typeface="Calibri" pitchFamily="34" charset="0"/>
              </a:rPr>
              <a:t>Пошук креативного рішення</a:t>
            </a:r>
            <a:endParaRPr lang="uk-UA" b="1" dirty="0">
              <a:solidFill>
                <a:srgbClr val="FFFF00"/>
              </a:solidFill>
              <a:latin typeface="Tagir DP Normal" pitchFamily="2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996952"/>
            <a:ext cx="8856984" cy="1752600"/>
          </a:xfrm>
        </p:spPr>
        <p:txBody>
          <a:bodyPr>
            <a:noAutofit/>
          </a:bodyPr>
          <a:lstStyle/>
          <a:p>
            <a:pPr algn="l"/>
            <a:r>
              <a:rPr lang="uk-UA" sz="1600" b="1" dirty="0" smtClean="0">
                <a:solidFill>
                  <a:srgbClr val="FFFF00"/>
                </a:solidFill>
                <a:latin typeface="Tagir DP Normal" pitchFamily="2" charset="0"/>
                <a:ea typeface="Tahoma" pitchFamily="34" charset="0"/>
                <a:cs typeface="Tahoma" pitchFamily="34" charset="0"/>
              </a:rPr>
              <a:t>Навчальна мета</a:t>
            </a:r>
            <a:r>
              <a:rPr lang="uk-UA" sz="1600" b="1" dirty="0" smtClean="0">
                <a:solidFill>
                  <a:srgbClr val="FFFF00"/>
                </a:solidFill>
                <a:latin typeface="Tagir DP Normal" pitchFamily="2" charset="0"/>
                <a:ea typeface="Tahoma" pitchFamily="34" charset="0"/>
                <a:cs typeface="Tahoma" pitchFamily="34" charset="0"/>
              </a:rPr>
              <a:t>: </a:t>
            </a:r>
            <a:r>
              <a:rPr lang="uk-UA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uk-UA" sz="1600" dirty="0"/>
              <a:t>вивчити методи активізації творчого пошуку; </a:t>
            </a:r>
            <a:endParaRPr lang="uk-UA" sz="1600" dirty="0" smtClean="0"/>
          </a:p>
          <a:p>
            <a:pPr algn="l"/>
            <a:r>
              <a:rPr lang="uk-UA" sz="1600" dirty="0" smtClean="0"/>
              <a:t>                                             засвоїти </a:t>
            </a:r>
            <a:r>
              <a:rPr lang="uk-UA" sz="1600" dirty="0"/>
              <a:t>роль евристики у роботі над дизайн </a:t>
            </a:r>
            <a:r>
              <a:rPr lang="uk-UA" sz="1600" dirty="0" smtClean="0"/>
              <a:t>проектом</a:t>
            </a:r>
            <a:r>
              <a:rPr lang="uk-UA" sz="1600" dirty="0"/>
              <a:t>;</a:t>
            </a:r>
            <a:endParaRPr lang="uk-UA" sz="1600" dirty="0" smtClean="0"/>
          </a:p>
          <a:p>
            <a:pPr algn="l"/>
            <a:r>
              <a:rPr lang="uk-UA" sz="1600" dirty="0" smtClean="0"/>
              <a:t>                                             зрозуміти </a:t>
            </a:r>
            <a:r>
              <a:rPr lang="uk-UA" sz="1600" dirty="0"/>
              <a:t>яку роль відіграє інтуїція та логіка у дизайн </a:t>
            </a:r>
            <a:r>
              <a:rPr lang="uk-UA" sz="1600" dirty="0" smtClean="0"/>
              <a:t>  розробці;</a:t>
            </a:r>
          </a:p>
          <a:p>
            <a:pPr algn="l"/>
            <a:r>
              <a:rPr lang="uk-UA" sz="1600" dirty="0" smtClean="0"/>
              <a:t>                                             здобути </a:t>
            </a:r>
            <a:r>
              <a:rPr lang="uk-UA" sz="1600" dirty="0"/>
              <a:t>знання та візуальне мислення у дизайні.</a:t>
            </a:r>
            <a:endParaRPr lang="ru-RU" sz="1600" dirty="0"/>
          </a:p>
          <a:p>
            <a:pPr algn="l"/>
            <a:endParaRPr lang="uk-UA" sz="1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5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84784"/>
            <a:ext cx="7520940" cy="3939889"/>
          </a:xfrm>
        </p:spPr>
        <p:txBody>
          <a:bodyPr>
            <a:noAutofit/>
          </a:bodyPr>
          <a:lstStyle/>
          <a:p>
            <a:pPr algn="just"/>
            <a:r>
              <a:rPr lang="uk-UA" sz="2000" dirty="0"/>
              <a:t>Альберт </a:t>
            </a:r>
            <a:r>
              <a:rPr lang="uk-UA" sz="2000" dirty="0" err="1"/>
              <a:t>Айнштейн</a:t>
            </a:r>
            <a:r>
              <a:rPr lang="uk-UA" sz="2000" dirty="0"/>
              <a:t> стверджував, що «Уява є важливішою за знання, бо знання має межі. Тим часом уява охоплює все на світі, стимулює прогрес і є джерелом його еволюції.».</a:t>
            </a:r>
            <a:endParaRPr lang="ru-RU" sz="2000" dirty="0"/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Уява (фантазія) </a:t>
            </a:r>
            <a:r>
              <a:rPr lang="uk-UA" sz="2000" dirty="0"/>
              <a:t>- це психічний процес, що полягає у створенні образів на основі переробки колишніх сприйняттів. </a:t>
            </a:r>
            <a:endParaRPr lang="uk-UA" sz="2000" dirty="0" smtClean="0"/>
          </a:p>
          <a:p>
            <a:pPr algn="just"/>
            <a:r>
              <a:rPr lang="uk-UA" sz="2000" dirty="0" smtClean="0"/>
              <a:t>Розвиток </a:t>
            </a:r>
            <a:r>
              <a:rPr lang="uk-UA" sz="2000" dirty="0"/>
              <a:t>цих якостей у дизайнерів є важливим фактором у подоланні аморфності, </a:t>
            </a:r>
            <a:r>
              <a:rPr lang="uk-UA" sz="2000" dirty="0" smtClean="0"/>
              <a:t>інертності </a:t>
            </a:r>
            <a:r>
              <a:rPr lang="uk-UA" sz="2000" dirty="0"/>
              <a:t>мислення та прискорення пошуку розв'язків поставлених завдань. З цією метою використовують різноманітні евристичні прийоми у вигляді асоціацій, аналогій, контрольних питань, прийомів усунення технічних </a:t>
            </a:r>
            <a:r>
              <a:rPr lang="uk-UA" sz="2000" dirty="0" smtClean="0"/>
              <a:t>суперечностей.</a:t>
            </a:r>
            <a:endParaRPr lang="ru-RU" sz="2000" dirty="0"/>
          </a:p>
        </p:txBody>
      </p:sp>
      <p:pic>
        <p:nvPicPr>
          <p:cNvPr id="8194" name="Picture 2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366" y="5085184"/>
            <a:ext cx="1306082" cy="134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47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992888" cy="3579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/>
              <a:t>Такі </a:t>
            </a:r>
            <a:r>
              <a:rPr lang="uk-UA" sz="2400" dirty="0"/>
              <a:t>методи й прийоми спрямовані на подолання бар'єрів творчості. Головними з них </a:t>
            </a:r>
            <a:r>
              <a:rPr lang="uk-UA" sz="2400" dirty="0" smtClean="0"/>
              <a:t>є:</a:t>
            </a:r>
          </a:p>
          <a:p>
            <a:pPr marL="0" indent="0">
              <a:buNone/>
            </a:pPr>
            <a:endParaRPr lang="uk-UA" sz="2400" dirty="0" smtClean="0"/>
          </a:p>
          <a:p>
            <a:pPr algn="just"/>
            <a:r>
              <a:rPr lang="uk-UA" sz="2400" dirty="0" smtClean="0"/>
              <a:t> </a:t>
            </a:r>
            <a:r>
              <a:rPr lang="uk-UA" sz="2400" b="1" dirty="0">
                <a:solidFill>
                  <a:srgbClr val="FFFF00"/>
                </a:solidFill>
              </a:rPr>
              <a:t>соціальні бар'єри </a:t>
            </a:r>
            <a:r>
              <a:rPr lang="uk-UA" sz="2400" dirty="0"/>
              <a:t>(зневажливе або негативне ставлення до вашої творчості друзів, родини, несумісність членів творчої групи тощо</a:t>
            </a:r>
            <a:r>
              <a:rPr lang="uk-UA" sz="2400" dirty="0" smtClean="0"/>
              <a:t>);</a:t>
            </a:r>
          </a:p>
          <a:p>
            <a:pPr algn="just"/>
            <a:r>
              <a:rPr lang="uk-UA" sz="2400" dirty="0" smtClean="0"/>
              <a:t> </a:t>
            </a:r>
            <a:r>
              <a:rPr lang="uk-UA" sz="2400" b="1" dirty="0">
                <a:solidFill>
                  <a:srgbClr val="FFFF00"/>
                </a:solidFill>
              </a:rPr>
              <a:t>психологічні </a:t>
            </a:r>
            <a:r>
              <a:rPr lang="uk-UA" sz="2400" dirty="0"/>
              <a:t>(віра в авторитети й невіра у власні сили, побоювання ризику, недостатня гнучкість мислення).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455760"/>
            <a:ext cx="8064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rgbClr val="FFFF00"/>
                </a:solidFill>
                <a:latin typeface="Tagir DP Normal" pitchFamily="2" charset="0"/>
              </a:rPr>
              <a:t>3. Методи активізації творчого пошуку</a:t>
            </a:r>
            <a:endParaRPr lang="ru-RU" sz="3200" b="1" dirty="0">
              <a:solidFill>
                <a:srgbClr val="FFFF00"/>
              </a:solidFill>
              <a:latin typeface="Tagir DP Normal" pitchFamily="2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05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400" b="1" dirty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Н</a:t>
            </a:r>
            <a:r>
              <a:rPr lang="uk-UA" sz="2400" b="1" dirty="0" smtClean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айвідоміші </a:t>
            </a:r>
            <a:r>
              <a:rPr lang="uk-UA" sz="2400" b="1" dirty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прийоми та методи активізації творчого пошуку. </a:t>
            </a:r>
            <a:r>
              <a:rPr lang="uk-UA" sz="2400" b="1" dirty="0" smtClean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До </a:t>
            </a:r>
            <a:r>
              <a:rPr lang="uk-UA" sz="2400" b="1" dirty="0">
                <a:solidFill>
                  <a:srgbClr val="FFFF00"/>
                </a:solidFill>
                <a:effectLst/>
                <a:latin typeface="Calibri" pitchFamily="34" charset="0"/>
                <a:cs typeface="Calibri" pitchFamily="34" charset="0"/>
              </a:rPr>
              <a:t>прийомів, які дизайнер може використати в умовах індивідуальної роботи, належать такі:</a:t>
            </a:r>
            <a:endParaRPr lang="ru-RU" sz="2400" b="1" dirty="0">
              <a:solidFill>
                <a:srgbClr val="FFFF00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1800" b="1" dirty="0" smtClean="0">
                <a:solidFill>
                  <a:srgbClr val="FFFF00"/>
                </a:solidFill>
              </a:rPr>
              <a:t>1. АНАЛОГІЯ</a:t>
            </a:r>
            <a:r>
              <a:rPr lang="uk-UA" sz="1800" dirty="0" smtClean="0"/>
              <a:t>.  Розрізняють </a:t>
            </a:r>
            <a:r>
              <a:rPr lang="uk-UA" sz="1800" dirty="0"/>
              <a:t>тривіальні й нетривіальні аналогії. </a:t>
            </a:r>
            <a:endParaRPr lang="uk-UA" sz="1800" dirty="0" smtClean="0"/>
          </a:p>
          <a:p>
            <a:r>
              <a:rPr lang="uk-UA" sz="1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Тривіальні</a:t>
            </a:r>
            <a:r>
              <a:rPr lang="uk-UA" sz="1800" b="1" u="sng" dirty="0" smtClean="0"/>
              <a:t>   </a:t>
            </a:r>
            <a:r>
              <a:rPr lang="uk-UA" sz="1800" dirty="0" err="1" smtClean="0"/>
              <a:t>грунтуються</a:t>
            </a:r>
            <a:r>
              <a:rPr lang="uk-UA" sz="1800" dirty="0" smtClean="0"/>
              <a:t> </a:t>
            </a:r>
            <a:r>
              <a:rPr lang="uk-UA" sz="1800" dirty="0"/>
              <a:t>на подібності предметів чи явищ за досить близькими ознаками. Такі аналогії стосуються близьких предметів. Вони для практики дизайну є відносно безплідними, бо ведуть до повторення вже відомого. </a:t>
            </a:r>
            <a:endParaRPr lang="uk-UA" sz="1800" dirty="0" smtClean="0"/>
          </a:p>
          <a:p>
            <a:r>
              <a:rPr lang="uk-UA" sz="1800" dirty="0" smtClean="0"/>
              <a:t>Створення </a:t>
            </a:r>
            <a:r>
              <a:rPr lang="uk-UA" sz="1800" dirty="0"/>
              <a:t>нової техніко-естетичної якості більш вірогідне на основі </a:t>
            </a:r>
            <a:r>
              <a:rPr lang="uk-UA" sz="18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нетривіальних</a:t>
            </a:r>
            <a:r>
              <a:rPr lang="uk-UA" sz="1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uk-UA" sz="1800" dirty="0"/>
              <a:t>неповних аналогій. Чим менш повною є аналогія, тим більш сильні </a:t>
            </a:r>
            <a:r>
              <a:rPr lang="uk-UA" sz="1800" dirty="0" smtClean="0"/>
              <a:t>ті </a:t>
            </a:r>
            <a:r>
              <a:rPr lang="uk-UA" sz="1800" dirty="0"/>
              <a:t>евристичні властивості. Аналогії беруться з природи, техніки, суспільних </a:t>
            </a:r>
            <a:r>
              <a:rPr lang="uk-UA" sz="1800" dirty="0" smtClean="0"/>
              <a:t>явищ, і</a:t>
            </a:r>
            <a:r>
              <a:rPr lang="uk-UA" sz="1800" dirty="0"/>
              <a:t> </a:t>
            </a:r>
            <a:r>
              <a:rPr lang="uk-UA" sz="1800" dirty="0" smtClean="0"/>
              <a:t>знайдена підказка </a:t>
            </a:r>
            <a:r>
              <a:rPr lang="uk-UA" sz="1800" dirty="0"/>
              <a:t>використовується для вирішення проблеми.</a:t>
            </a:r>
            <a:endParaRPr lang="ru-RU" sz="1800" dirty="0"/>
          </a:p>
          <a:p>
            <a:r>
              <a:rPr lang="uk-UA" sz="1800" dirty="0"/>
              <a:t>До специфічного виду аналогії належить особиста аналогія — </a:t>
            </a:r>
            <a:r>
              <a:rPr lang="uk-UA" sz="1800" b="1" u="sng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емпатія</a:t>
            </a:r>
            <a:r>
              <a:rPr lang="uk-UA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r>
              <a:rPr lang="uk-UA" sz="1800" dirty="0"/>
              <a:t> Це є прийом вживання у роль. Він </a:t>
            </a:r>
            <a:r>
              <a:rPr lang="uk-UA" sz="1800" dirty="0" err="1"/>
              <a:t>грунтується</a:t>
            </a:r>
            <a:r>
              <a:rPr lang="uk-UA" sz="1800" dirty="0"/>
              <a:t> на ідентифікації суб'єкта з об'єктом, що розробляється.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677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62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</a:rPr>
              <a:t>Мета </a:t>
            </a:r>
            <a:r>
              <a:rPr lang="uk-UA" sz="2000" b="1" dirty="0" err="1">
                <a:solidFill>
                  <a:srgbClr val="FFFF00"/>
                </a:solidFill>
              </a:rPr>
              <a:t>емпатії</a:t>
            </a:r>
            <a:r>
              <a:rPr lang="uk-UA" sz="2000" b="1" dirty="0">
                <a:solidFill>
                  <a:srgbClr val="FFFF00"/>
                </a:solidFill>
              </a:rPr>
              <a:t> </a:t>
            </a:r>
            <a:r>
              <a:rPr lang="uk-UA" sz="2000" dirty="0"/>
              <a:t>— досягти кращого розуміння завдання, виявити чинники, пов'язані з її вирішенням, які часто не беруть до уваги. </a:t>
            </a:r>
            <a:r>
              <a:rPr lang="uk-UA" sz="2000" dirty="0" err="1"/>
              <a:t>Емпатію</a:t>
            </a:r>
            <a:r>
              <a:rPr lang="uk-UA" sz="2000" dirty="0"/>
              <a:t> доцільно реалізовувати у три етапи: опис уявного стану об'єкта розробки від першої особи; опис емоцій та почуттів, які приписують об'єкту від першої особи; «ототожнення» себе з елементом проблемної ситуації.</a:t>
            </a:r>
            <a:endParaRPr lang="ru-RU" sz="2000" dirty="0"/>
          </a:p>
          <a:p>
            <a:pPr algn="just"/>
            <a:r>
              <a:rPr lang="uk-UA" sz="2000" b="1" dirty="0">
                <a:solidFill>
                  <a:srgbClr val="FFFF00"/>
                </a:solidFill>
              </a:rPr>
              <a:t>Інверсія</a:t>
            </a:r>
            <a:r>
              <a:rPr lang="uk-UA" sz="2000" b="1" dirty="0"/>
              <a:t> (від лат. «переворот, перестановка»). </a:t>
            </a:r>
            <a:r>
              <a:rPr lang="uk-UA" sz="2000" dirty="0"/>
              <a:t>Вивернути навиворіт, поміняти місцями — ці слова характеризують суть прийому інверсії, що використовується для одержання нових ідей.</a:t>
            </a:r>
            <a:endParaRPr lang="ru-RU" sz="2000" dirty="0"/>
          </a:p>
          <a:p>
            <a:pPr algn="just"/>
            <a:r>
              <a:rPr lang="uk-UA" sz="2000" dirty="0"/>
              <a:t>Зміст інверсії полягає у пошуку рішень проектного завдання за напрямом, який є протилежний традиційному. У процесі розробки об'єкта дизайну може інвертуватися форма, функція, розміщення не лише окремих елементів, а й системи в цілому.</a:t>
            </a:r>
            <a:endParaRPr lang="ru-RU" sz="2000" dirty="0"/>
          </a:p>
          <a:p>
            <a:pPr algn="just"/>
            <a:r>
              <a:rPr lang="uk-UA" sz="2000" dirty="0"/>
              <a:t>Інверсія сприяє всебічному розвитку гнучкості мислення проектувальника, оскільки примушує поглянути на проблему з нової позиції, виробити нову точку зору. Це відносно простий прийом свідомого подолання психологічної інерції.</a:t>
            </a:r>
            <a:endParaRPr lang="ru-RU" sz="2000" dirty="0"/>
          </a:p>
        </p:txBody>
      </p:sp>
      <p:pic>
        <p:nvPicPr>
          <p:cNvPr id="9218" name="Picture 2" descr="C:\Program Files\Microsoft Office\MEDIA\CAGCAT10\j01580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92696"/>
            <a:ext cx="4569257" cy="53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0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6280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solidFill>
                  <a:srgbClr val="FFFF00"/>
                </a:solidFill>
              </a:rPr>
              <a:t>2. ЕВРИСТИЧНЕ КОМБІНУВАННЯ.</a:t>
            </a:r>
            <a:r>
              <a:rPr lang="uk-UA" sz="2000" dirty="0" smtClean="0"/>
              <a:t> </a:t>
            </a:r>
            <a:r>
              <a:rPr lang="uk-UA" sz="2000" dirty="0"/>
              <a:t>Цей прийом </a:t>
            </a:r>
            <a:r>
              <a:rPr lang="uk-UA" sz="2000" dirty="0" err="1"/>
              <a:t>грунтується</a:t>
            </a:r>
            <a:r>
              <a:rPr lang="uk-UA" sz="2000" dirty="0"/>
              <a:t> на комбінуванні об'єктів реального світу у свідомості проектувальника. Він передбачає зміну порядку розташування елементів цілого, з'єднання їх у іншій послідовності тощо. Прийом </a:t>
            </a:r>
            <a:r>
              <a:rPr lang="uk-UA" sz="2000" dirty="0" err="1"/>
              <a:t>грунтується</a:t>
            </a:r>
            <a:r>
              <a:rPr lang="uk-UA" sz="2000" dirty="0"/>
              <a:t> на цілеспрямованому добиранні комбінацій </a:t>
            </a:r>
            <a:r>
              <a:rPr lang="uk-UA" sz="2000" dirty="0" err="1"/>
              <a:t>взаєморозташування</a:t>
            </a:r>
            <a:r>
              <a:rPr lang="uk-UA" sz="2000" dirty="0"/>
              <a:t> елементів об'єкта дизайнерської розробки.</a:t>
            </a:r>
            <a:endParaRPr lang="ru-RU" sz="2000" dirty="0"/>
          </a:p>
          <a:p>
            <a:pPr algn="just"/>
            <a:r>
              <a:rPr lang="uk-UA" sz="2000" b="1" dirty="0" smtClean="0">
                <a:solidFill>
                  <a:srgbClr val="FFFF00"/>
                </a:solidFill>
              </a:rPr>
              <a:t>3. АСОЦІАТИВНИЙ ПІДХІД. </a:t>
            </a:r>
            <a:r>
              <a:rPr lang="uk-UA" sz="2000" dirty="0" smtClean="0"/>
              <a:t>Прийом </a:t>
            </a:r>
            <a:r>
              <a:rPr lang="uk-UA" sz="2000" dirty="0"/>
              <a:t>дає змогу знаходити підказки для нових ідей, адже більшість людей спроможні до утворення асоціацій. Вміння знаходити асоціативні зв'язки потребує постійної практики й може вдосконалюватися шляхом споглядання та пізнання навколишньої природи, навколишніх штучних предметів і повсякденних подій. Використання асоціативних підказок спирається не на свідомий системний підхід, а на випадкові явища.</a:t>
            </a:r>
            <a:endParaRPr lang="ru-RU" sz="2000" dirty="0"/>
          </a:p>
        </p:txBody>
      </p:sp>
      <p:pic>
        <p:nvPicPr>
          <p:cNvPr id="10242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049801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49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280920" cy="3888432"/>
          </a:xfrm>
        </p:spPr>
        <p:txBody>
          <a:bodyPr>
            <a:noAutofit/>
          </a:bodyPr>
          <a:lstStyle/>
          <a:p>
            <a:r>
              <a:rPr lang="uk-UA" sz="1800" b="1" dirty="0" smtClean="0">
                <a:solidFill>
                  <a:srgbClr val="FFFF00"/>
                </a:solidFill>
              </a:rPr>
              <a:t>4. ПЕРЕЛІК НЕДОЛІКІВ. </a:t>
            </a:r>
            <a:r>
              <a:rPr lang="uk-UA" sz="1800" dirty="0" smtClean="0"/>
              <a:t>Прийом </a:t>
            </a:r>
            <a:r>
              <a:rPr lang="uk-UA" sz="1800" dirty="0"/>
              <a:t>полягає у складанні розгорнутого переліку недоліків об'єкта, що розробляється. Після цього складають список варіантів поліпшення ситуації за кожним з недоліків (не треба замислюватися над способом практичної реалізації пропозицій). Це дає проектувальникові більш ясну картину щодо тих характеристик, які насамперед підлягають зміні</a:t>
            </a:r>
            <a:r>
              <a:rPr lang="uk-UA" sz="1800" dirty="0" smtClean="0"/>
              <a:t>.</a:t>
            </a:r>
          </a:p>
          <a:p>
            <a:endParaRPr lang="uk-UA" sz="1800" dirty="0"/>
          </a:p>
          <a:p>
            <a:endParaRPr lang="ru-RU" sz="1800" dirty="0"/>
          </a:p>
          <a:p>
            <a:r>
              <a:rPr lang="uk-UA" sz="1800" b="1" dirty="0" smtClean="0">
                <a:solidFill>
                  <a:srgbClr val="FFFF00"/>
                </a:solidFill>
              </a:rPr>
              <a:t>5. ПЕРЕЛІК КОНТРОЛЬНИХ ПИТАНЬ </a:t>
            </a:r>
            <a:r>
              <a:rPr lang="uk-UA" sz="1800" dirty="0" smtClean="0"/>
              <a:t>допомагає </a:t>
            </a:r>
            <a:r>
              <a:rPr lang="uk-UA" sz="1800" dirty="0"/>
              <a:t>зменшити психологічну інерцію та упорядковує пошук варіантів. Питання стосується нового використання об'єкта, його спрощення, збільшення, зменшення, реформування і т. п. Кожне питання у свою чергу має </a:t>
            </a:r>
            <a:r>
              <a:rPr lang="uk-UA" sz="1800" dirty="0" smtClean="0"/>
              <a:t>підпитання</a:t>
            </a:r>
            <a:r>
              <a:rPr lang="uk-UA" sz="1800" dirty="0"/>
              <a:t>. Наприклад, питання «Що можна зменшити?» містить підпитання: «Чи можна що-небудь ущільнити, відділити, подрібнити</a:t>
            </a:r>
            <a:r>
              <a:rPr lang="uk-UA" sz="1800" dirty="0" smtClean="0"/>
              <a:t>?»</a:t>
            </a:r>
            <a:r>
              <a:rPr lang="uk-UA" sz="1800" dirty="0"/>
              <a:t> Питання</a:t>
            </a:r>
            <a:endParaRPr lang="ru-RU" sz="1800" dirty="0"/>
          </a:p>
          <a:p>
            <a:r>
              <a:rPr lang="uk-UA" sz="1800" i="1" dirty="0"/>
              <a:t>«Що можна замінити?» містить таке:</a:t>
            </a:r>
            <a:r>
              <a:rPr lang="uk-UA" sz="1800" dirty="0"/>
              <a:t> «Якими іншими процесами, принципами, способами можна скористатися?» 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0881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400" b="1" dirty="0" smtClean="0">
                <a:solidFill>
                  <a:srgbClr val="FFFF00"/>
                </a:solidFill>
              </a:rPr>
              <a:t>6. ПЕРЕКЛЮЧЕННЯ. </a:t>
            </a:r>
            <a:r>
              <a:rPr lang="uk-UA" sz="2400" dirty="0" smtClean="0"/>
              <a:t>Це </a:t>
            </a:r>
            <a:r>
              <a:rPr lang="uk-UA" sz="2400" dirty="0"/>
              <a:t>перехід від вирішення однієї сукупності завдань до іншої. Такий евристичний прийом реалізує вимоги фізіології розумової праці. Тривале «довбання» в одну групу нервових клітин головного мозку </a:t>
            </a:r>
            <a:r>
              <a:rPr lang="uk-UA" sz="2400" dirty="0" smtClean="0"/>
              <a:t>не</a:t>
            </a:r>
            <a:r>
              <a:rPr lang="ru-RU" sz="2400" dirty="0"/>
              <a:t> </a:t>
            </a:r>
            <a:r>
              <a:rPr lang="uk-UA" sz="2400" dirty="0" smtClean="0"/>
              <a:t>принесе </a:t>
            </a:r>
            <a:r>
              <a:rPr lang="uk-UA" sz="2400" dirty="0"/>
              <a:t>продуктивної роботи. Необхідно створювати умови для переключення груп клітин, аби забезпечити відпочинок тим з них, які втомилися. Цього й досягають, тимчасово переключившись на вирішення інших завдань.</a:t>
            </a:r>
            <a:endParaRPr lang="ru-RU" sz="2400" dirty="0"/>
          </a:p>
          <a:p>
            <a:pPr marL="0" indent="0" algn="just">
              <a:buNone/>
            </a:pPr>
            <a:endParaRPr lang="uk-UA" sz="24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520940" cy="3579849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rgbClr val="FFFF00"/>
                </a:solidFill>
              </a:rPr>
              <a:t>7. ПРОЕКТУВАННЯ У НАДЗВИЧАЙНИХ УМОВАХ. </a:t>
            </a:r>
            <a:r>
              <a:rPr lang="uk-UA" sz="2000" dirty="0" smtClean="0"/>
              <a:t>Це </a:t>
            </a:r>
            <a:r>
              <a:rPr lang="uk-UA" sz="2000" dirty="0"/>
              <a:t>«тренувальний майданчик» для розвитку вміння долати психологічні бар'єри творчості. Суть прийому полягає в тому, що дизайнер у перервах основної роботи навмисне робить спроби проектувати якийсь об'єкт у надзвичайних, фантастичних умовах. Наприклад, в умовах якоїсь уявної планети.</a:t>
            </a:r>
            <a:endParaRPr lang="ru-RU" sz="2000" dirty="0"/>
          </a:p>
          <a:p>
            <a:r>
              <a:rPr lang="uk-UA" sz="2000" dirty="0"/>
              <a:t>На тій планеті зовсім інший, ніж на Землі, клімат, склад повітря, сила тяжіння, освітленість тощо. Численні спроби проектувати об'єкти різного призначення для такої уявної планети поступово розвивають вміння переборювати інертність мислення.</a:t>
            </a:r>
            <a:endParaRPr lang="ru-RU" sz="2000" dirty="0"/>
          </a:p>
          <a:p>
            <a:pPr marL="0" indent="0" algn="ctr">
              <a:buNone/>
            </a:pPr>
            <a:endParaRPr lang="uk-UA" sz="20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3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628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FFFF00"/>
                </a:solidFill>
              </a:rPr>
              <a:t>8. МЕТОДИ КОЛЕКТИВНОГО ГЕНЕРУВАННЯ ІДЕЙ.</a:t>
            </a:r>
            <a:endParaRPr lang="uk-UA" sz="2400" dirty="0"/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У середині </a:t>
            </a:r>
            <a:r>
              <a:rPr lang="uk-UA" sz="2400" dirty="0"/>
              <a:t>XX ст. з'явилися методи «мозкової атаки», </a:t>
            </a:r>
            <a:r>
              <a:rPr lang="uk-UA" sz="2400" dirty="0" err="1"/>
              <a:t>синектики</a:t>
            </a:r>
            <a:r>
              <a:rPr lang="uk-UA" sz="2400" dirty="0"/>
              <a:t>, метод «наради піратів» і </a:t>
            </a:r>
            <a:r>
              <a:rPr lang="uk-UA" sz="2400" dirty="0" smtClean="0"/>
              <a:t>т.д. </a:t>
            </a:r>
            <a:r>
              <a:rPr lang="uk-UA" sz="2400" dirty="0"/>
              <a:t>Ї</a:t>
            </a:r>
            <a:r>
              <a:rPr lang="uk-UA" sz="2400" dirty="0" smtClean="0"/>
              <a:t>х </a:t>
            </a:r>
            <a:r>
              <a:rPr lang="uk-UA" sz="2400" dirty="0"/>
              <a:t>головний зміст полягає у колективному обговоренні творчої проблеми в таких умовах, коли людина має змогу вільно висловлювати будь-які ідеї.</a:t>
            </a:r>
            <a:endParaRPr lang="ru-RU" sz="2400" dirty="0"/>
          </a:p>
          <a:p>
            <a:r>
              <a:rPr lang="uk-UA" sz="2400" b="1" dirty="0"/>
              <a:t>Мета </a:t>
            </a:r>
            <a:r>
              <a:rPr lang="uk-UA" sz="2400" dirty="0"/>
              <a:t>— створити й зафіксувати ланцюжок ідей. Ці методи було засновано на гіпотезі, що серед великої кількості ідей є принаймні кілька хороших.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6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764" y="1700808"/>
            <a:ext cx="8229600" cy="4526280"/>
          </a:xfrm>
        </p:spPr>
        <p:txBody>
          <a:bodyPr>
            <a:noAutofit/>
          </a:bodyPr>
          <a:lstStyle/>
          <a:p>
            <a:pPr lvl="0"/>
            <a:r>
              <a:rPr lang="uk-UA" sz="1800" dirty="0" smtClean="0"/>
              <a:t>До </a:t>
            </a:r>
            <a:r>
              <a:rPr lang="uk-UA" sz="1800" dirty="0"/>
              <a:t>творчої групи входять фахівці різного профілю.</a:t>
            </a:r>
            <a:endParaRPr lang="ru-RU" sz="1800" dirty="0"/>
          </a:p>
          <a:p>
            <a:pPr lvl="0"/>
            <a:r>
              <a:rPr lang="uk-UA" sz="1800" dirty="0"/>
              <a:t>Заохочується вільне висловлювання будь-яких ідей. Треба брати до уваги</a:t>
            </a:r>
            <a:endParaRPr lang="ru-RU" sz="1800" dirty="0"/>
          </a:p>
          <a:p>
            <a:r>
              <a:rPr lang="uk-UA" sz="1800" dirty="0"/>
              <a:t>будь-які ідеї, оскільки вони, можливо, підкажуть справжнє рішення, або ним виявиться їх протилежність. Усі ідеї фіксуються.</a:t>
            </a:r>
            <a:endParaRPr lang="ru-RU" sz="1800" dirty="0"/>
          </a:p>
          <a:p>
            <a:pPr lvl="0"/>
            <a:r>
              <a:rPr lang="uk-UA" sz="1800" dirty="0"/>
              <a:t>Забороняється критика будь-якої ідеї, якою б «дикою» вона не здавалася.</a:t>
            </a:r>
            <a:endParaRPr lang="ru-RU" sz="1800" dirty="0"/>
          </a:p>
          <a:p>
            <a:pPr lvl="0"/>
            <a:r>
              <a:rPr lang="uk-UA" sz="1800" dirty="0"/>
              <a:t>Учасники повинні намагатися комбінувати або вдосконалювати ідеї, що запропоновані іншими членами групи.</a:t>
            </a:r>
            <a:endParaRPr lang="ru-RU" sz="1800" dirty="0"/>
          </a:p>
          <a:p>
            <a:pPr lvl="0"/>
            <a:r>
              <a:rPr lang="uk-UA" sz="1800" dirty="0"/>
              <a:t>При експертизі оцінюються усі без винятку ідеї.</a:t>
            </a:r>
            <a:endParaRPr lang="ru-RU" sz="1800" dirty="0"/>
          </a:p>
          <a:p>
            <a:pPr lvl="0"/>
            <a:r>
              <a:rPr lang="uk-UA" sz="1800" dirty="0"/>
              <a:t>Необхідною є невимушеність атмосфери.</a:t>
            </a:r>
            <a:endParaRPr lang="ru-RU" sz="1800" dirty="0"/>
          </a:p>
          <a:p>
            <a:r>
              <a:rPr lang="uk-UA" sz="1800" dirty="0"/>
              <a:t>Відомо, що найкращий результат дає група у складі 4—12 чол. Якщо у складі </a:t>
            </a:r>
            <a:r>
              <a:rPr lang="uk-UA" sz="1800" dirty="0" smtClean="0"/>
              <a:t>групи</a:t>
            </a:r>
            <a:r>
              <a:rPr lang="ru-RU" sz="1800" dirty="0"/>
              <a:t> </a:t>
            </a:r>
            <a:r>
              <a:rPr lang="uk-UA" sz="1800" dirty="0" smtClean="0"/>
              <a:t>більше </a:t>
            </a:r>
            <a:r>
              <a:rPr lang="uk-UA" sz="1800" dirty="0"/>
              <a:t>ніж б чол., то доцільним є утворення двох груп, що конкуруватимуть між собою задля отримання якомога більшої кількості ідей, вибирання з них найперспективніших.</a:t>
            </a:r>
            <a:endParaRPr lang="ru-RU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332656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FFFF00"/>
                </a:solidFill>
                <a:latin typeface="Tagir DP Normal" pitchFamily="2" charset="0"/>
              </a:rPr>
              <a:t>Основними правилами колективного генерування ідей є такі:</a:t>
            </a:r>
            <a:endParaRPr lang="ru-RU" sz="3200" b="1" dirty="0">
              <a:solidFill>
                <a:srgbClr val="FFFF00"/>
              </a:solidFill>
              <a:latin typeface="Tagir DP Normal" pitchFamily="2" charset="0"/>
            </a:endParaRPr>
          </a:p>
          <a:p>
            <a:pPr algn="ctr"/>
            <a:endParaRPr lang="uk-UA" sz="3200" dirty="0">
              <a:solidFill>
                <a:srgbClr val="FFFF00"/>
              </a:solidFill>
              <a:latin typeface="Tagir DP Norma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solidFill>
                  <a:srgbClr val="FFFF00"/>
                </a:solidFill>
                <a:latin typeface="Tagir DP Normal" pitchFamily="2" charset="0"/>
                <a:ea typeface="Tahoma" pitchFamily="34" charset="0"/>
                <a:cs typeface="Tahoma" pitchFamily="34" charset="0"/>
              </a:rPr>
              <a:t>План</a:t>
            </a:r>
            <a:endParaRPr lang="uk-UA" sz="6600" b="1" dirty="0">
              <a:solidFill>
                <a:srgbClr val="FFFF00"/>
              </a:solidFill>
              <a:latin typeface="Tagir DP Normal" pitchFamily="2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1976" y="2060848"/>
            <a:ext cx="8712968" cy="3051677"/>
          </a:xfrm>
        </p:spPr>
        <p:txBody>
          <a:bodyPr/>
          <a:lstStyle/>
          <a:p>
            <a:pPr lvl="0"/>
            <a:r>
              <a:rPr lang="uk-UA" sz="2400" dirty="0" smtClean="0">
                <a:solidFill>
                  <a:srgbClr val="FFFF00"/>
                </a:solidFill>
              </a:rPr>
              <a:t>1. </a:t>
            </a:r>
            <a:r>
              <a:rPr lang="uk-UA" sz="2400" dirty="0" smtClean="0"/>
              <a:t>Інтуїція </a:t>
            </a:r>
            <a:r>
              <a:rPr lang="uk-UA" sz="2400" dirty="0"/>
              <a:t>та логіка у творчому процесі.</a:t>
            </a:r>
            <a:endParaRPr lang="ru-RU" sz="2400" dirty="0"/>
          </a:p>
          <a:p>
            <a:pPr lvl="0"/>
            <a:r>
              <a:rPr lang="uk-UA" sz="2400" dirty="0" smtClean="0">
                <a:solidFill>
                  <a:srgbClr val="FFFF00"/>
                </a:solidFill>
              </a:rPr>
              <a:t>2. </a:t>
            </a:r>
            <a:r>
              <a:rPr lang="uk-UA" sz="2400" dirty="0" smtClean="0"/>
              <a:t>Роль </a:t>
            </a:r>
            <a:r>
              <a:rPr lang="uk-UA" sz="2400" dirty="0"/>
              <a:t>евристики у пошуку креативного рішення.</a:t>
            </a:r>
            <a:endParaRPr lang="ru-RU" sz="2400" dirty="0"/>
          </a:p>
          <a:p>
            <a:pPr lvl="0"/>
            <a:r>
              <a:rPr lang="uk-UA" sz="2400" dirty="0" smtClean="0">
                <a:solidFill>
                  <a:srgbClr val="FFFF00"/>
                </a:solidFill>
              </a:rPr>
              <a:t>3. </a:t>
            </a:r>
            <a:r>
              <a:rPr lang="uk-UA" sz="2400" dirty="0" smtClean="0"/>
              <a:t>Методи </a:t>
            </a:r>
            <a:r>
              <a:rPr lang="uk-UA" sz="2400" dirty="0"/>
              <a:t>активізації творчого пошуку.</a:t>
            </a:r>
            <a:endParaRPr lang="ru-RU" sz="2400" dirty="0"/>
          </a:p>
          <a:p>
            <a:pPr lvl="0"/>
            <a:r>
              <a:rPr lang="uk-UA" sz="2400" dirty="0" smtClean="0">
                <a:solidFill>
                  <a:srgbClr val="FFFF00"/>
                </a:solidFill>
              </a:rPr>
              <a:t>4. </a:t>
            </a:r>
            <a:r>
              <a:rPr lang="uk-UA" sz="2400" dirty="0" smtClean="0"/>
              <a:t>Візуальне </a:t>
            </a:r>
            <a:r>
              <a:rPr lang="uk-UA" sz="2400" dirty="0"/>
              <a:t>мислення у дизайні.</a:t>
            </a:r>
            <a:endParaRPr lang="ru-RU" sz="2400" dirty="0"/>
          </a:p>
          <a:p>
            <a:pPr marL="0" indent="0">
              <a:buNone/>
            </a:pPr>
            <a:r>
              <a:rPr lang="uk-UA" sz="2400" b="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dirty="0"/>
          </a:p>
        </p:txBody>
      </p:sp>
      <p:pic>
        <p:nvPicPr>
          <p:cNvPr id="2051" name="Picture 3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710" y="3284985"/>
            <a:ext cx="2239575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9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62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3600" b="1" dirty="0">
                <a:solidFill>
                  <a:srgbClr val="FFFF00"/>
                </a:solidFill>
                <a:latin typeface="Tagir DP Normal" pitchFamily="2" charset="0"/>
              </a:rPr>
              <a:t>4. Візуальне мислення</a:t>
            </a:r>
            <a:endParaRPr lang="ru-RU" sz="3600" b="1" dirty="0">
              <a:solidFill>
                <a:srgbClr val="FFFF00"/>
              </a:solidFill>
              <a:latin typeface="Tagir DP Normal" pitchFamily="2" charset="0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FFFF00"/>
              </a:solidFill>
            </a:endParaRPr>
          </a:p>
          <a:p>
            <a:pPr algn="just"/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Надзвичайно </a:t>
            </a:r>
            <a:r>
              <a:rPr lang="uk-UA" sz="2400" dirty="0"/>
              <a:t>важливим знаряддям творчої діяльності є зорова система, котра має властивості не лише бачити світ таким, яким він є насправді, а й має механізми, що забезпечують породження нового образу. Породження у свідомості зорових образів і оперування ними є сутністю візуального мислення.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674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6280"/>
          </a:xfrm>
        </p:spPr>
        <p:txBody>
          <a:bodyPr>
            <a:noAutofit/>
          </a:bodyPr>
          <a:lstStyle/>
          <a:p>
            <a:pPr algn="just"/>
            <a:r>
              <a:rPr lang="uk-UA" sz="2000" dirty="0"/>
              <a:t>Ще не так давно існували думки про те, що мислення за допомогою зорових образів є чимось нижчим порівняно із мисленням за допомогою слів і числових знаків. Останнє ніби є найвищим проявом людського розуму. Однак це хибна точка зору. Адже оперування словесним мисленням не завжди дає можливість передати тонкі взаємовідношення предметів, зіставити їх у справжніх пропорціях. Словесне мислення завжди послідовне. Воно має початок, середину й кінець. Сила візуального мислення зосереджена у притаманній йому </a:t>
            </a:r>
            <a:r>
              <a:rPr lang="uk-UA" sz="2000" dirty="0" err="1"/>
              <a:t>одномоментності</a:t>
            </a:r>
            <a:r>
              <a:rPr lang="uk-UA" sz="2000" dirty="0"/>
              <a:t> й широті охоплення ситуації, що відображається. Миттєвість проникання у суть проблеми є цінним засобом зорової системи як знаряддя творчої діяльності.</a:t>
            </a:r>
            <a:endParaRPr lang="ru-RU" sz="2000" dirty="0"/>
          </a:p>
        </p:txBody>
      </p:sp>
      <p:pic>
        <p:nvPicPr>
          <p:cNvPr id="11266" name="Picture 2" descr="C:\Program Files\Microsoft Office\MEDIA\CAGCAT10\j021270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2656"/>
            <a:ext cx="672701" cy="9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092380" cy="548640"/>
          </a:xfrm>
        </p:spPr>
        <p:txBody>
          <a:bodyPr>
            <a:noAutofit/>
          </a:bodyPr>
          <a:lstStyle/>
          <a:p>
            <a:pPr lvl="0"/>
            <a:r>
              <a:rPr lang="uk-UA" sz="3200" b="1" dirty="0">
                <a:solidFill>
                  <a:srgbClr val="FFFF00"/>
                </a:solidFill>
                <a:latin typeface="Tagir DP Normal" pitchFamily="2" charset="0"/>
              </a:rPr>
              <a:t>1. Інтуїція та логіка у творчому </a:t>
            </a:r>
            <a:r>
              <a:rPr lang="uk-UA" sz="3200" b="1" dirty="0" smtClean="0">
                <a:solidFill>
                  <a:srgbClr val="FFFF00"/>
                </a:solidFill>
                <a:latin typeface="Tagir DP Normal" pitchFamily="2" charset="0"/>
              </a:rPr>
              <a:t>процесі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/>
              <a:t>Сучасна наука поділяє психіку на свідомість та підсвідомість. Вона трактує </a:t>
            </a:r>
            <a:r>
              <a:rPr lang="uk-UA" sz="2000" b="1" dirty="0" smtClean="0">
                <a:solidFill>
                  <a:srgbClr val="FFFF00"/>
                </a:solidFill>
              </a:rPr>
              <a:t>інтуїцію</a:t>
            </a:r>
            <a:r>
              <a:rPr lang="ru-RU" sz="2000" dirty="0"/>
              <a:t> </a:t>
            </a:r>
            <a:r>
              <a:rPr lang="uk-UA" sz="2000" dirty="0" smtClean="0"/>
              <a:t>як </a:t>
            </a:r>
            <a:r>
              <a:rPr lang="uk-UA" sz="2000" dirty="0"/>
              <a:t>відображення підсвідомої діяльності, що переважає на початкових етапах творчості, як випадкову асоціацію, ефект перетину раніше не пов'язаних подій</a:t>
            </a:r>
            <a:r>
              <a:rPr lang="uk-UA" sz="2000" dirty="0" smtClean="0"/>
              <a:t>.</a:t>
            </a:r>
          </a:p>
          <a:p>
            <a:pPr algn="just"/>
            <a:endParaRPr lang="uk-UA" sz="2000" dirty="0"/>
          </a:p>
          <a:p>
            <a:pPr algn="just"/>
            <a:endParaRPr lang="ru-RU" sz="2000" dirty="0"/>
          </a:p>
          <a:p>
            <a:pPr algn="just"/>
            <a:r>
              <a:rPr lang="uk-UA" sz="2000" dirty="0"/>
              <a:t>У підсвідомості можуть бути вирішені складні завдання. При цьому процес обробки інформації не усвідомлюється, а «входить у свідомість» лише його результат (якщо його отримано). А людині часом здається, що вдала думка блискавично прийшла «невідомо звідкіля».</a:t>
            </a:r>
            <a:endParaRPr lang="ru-RU" sz="2000" dirty="0"/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02625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5"/>
            <a:ext cx="7520940" cy="3024336"/>
          </a:xfrm>
        </p:spPr>
        <p:txBody>
          <a:bodyPr>
            <a:normAutofit/>
          </a:bodyPr>
          <a:lstStyle/>
          <a:p>
            <a:r>
              <a:rPr lang="uk-UA" sz="2000" dirty="0"/>
              <a:t>З</a:t>
            </a:r>
            <a:r>
              <a:rPr lang="uk-UA" sz="2000" dirty="0" smtClean="0"/>
              <a:t> </a:t>
            </a:r>
            <a:r>
              <a:rPr lang="uk-UA" sz="2000" dirty="0"/>
              <a:t>явищем інтуїції фахівці пов'язують роботу нешаблонного мислення</a:t>
            </a:r>
            <a:r>
              <a:rPr lang="uk-UA" sz="2000" dirty="0" smtClean="0"/>
              <a:t>.</a:t>
            </a:r>
          </a:p>
          <a:p>
            <a:endParaRPr lang="ru-RU" sz="2000" dirty="0"/>
          </a:p>
          <a:p>
            <a:r>
              <a:rPr lang="uk-UA" sz="2000" dirty="0"/>
              <a:t>Логіка спрямовує хід думок здебільшого шаблонним шляхом.</a:t>
            </a:r>
            <a:endParaRPr lang="ru-RU" sz="2000" dirty="0"/>
          </a:p>
        </p:txBody>
      </p:sp>
      <p:pic>
        <p:nvPicPr>
          <p:cNvPr id="3074" name="Picture 2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31060"/>
            <a:ext cx="2661795" cy="253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27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Слово </a:t>
            </a:r>
            <a:r>
              <a:rPr lang="ru-RU" sz="2000" b="1" dirty="0">
                <a:solidFill>
                  <a:srgbClr val="FFFF00"/>
                </a:solidFill>
              </a:rPr>
              <a:t>“</a:t>
            </a:r>
            <a:r>
              <a:rPr lang="ru-RU" sz="2000" b="1" dirty="0" err="1">
                <a:solidFill>
                  <a:srgbClr val="FFFF00"/>
                </a:solidFill>
              </a:rPr>
              <a:t>логіка</a:t>
            </a:r>
            <a:r>
              <a:rPr lang="ru-RU" sz="2000" b="1" dirty="0">
                <a:solidFill>
                  <a:srgbClr val="FFFF00"/>
                </a:solidFill>
              </a:rPr>
              <a:t>” </a:t>
            </a:r>
            <a:r>
              <a:rPr lang="ru-RU" sz="2000" dirty="0"/>
              <a:t>походить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давньогрецького</a:t>
            </a:r>
            <a:r>
              <a:rPr lang="ru-RU" sz="2000" dirty="0"/>
              <a:t> слова </a:t>
            </a:r>
            <a:r>
              <a:rPr lang="ru-RU" sz="2000" b="1" dirty="0"/>
              <a:t>“логос”,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означає</a:t>
            </a:r>
            <a:r>
              <a:rPr lang="ru-RU" sz="2000" dirty="0"/>
              <a:t> “слово”, “</a:t>
            </a:r>
            <a:r>
              <a:rPr lang="ru-RU" sz="2000" dirty="0" err="1"/>
              <a:t>смисл</a:t>
            </a:r>
            <a:r>
              <a:rPr lang="ru-RU" sz="2000" dirty="0"/>
              <a:t>”, “думка</a:t>
            </a:r>
            <a:r>
              <a:rPr lang="ru-RU" sz="2000" dirty="0" smtClean="0"/>
              <a:t>”.</a:t>
            </a:r>
          </a:p>
          <a:p>
            <a:pPr algn="just"/>
            <a:r>
              <a:rPr lang="uk-UA" sz="2000" b="1" u="sng" dirty="0"/>
              <a:t>Логіка </a:t>
            </a:r>
            <a:r>
              <a:rPr lang="uk-UA" sz="2000" dirty="0"/>
              <a:t>– наука про мислення як засіб пізнання. Пізнавальна проблематика є однією з найважливіших в філософії. 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Логічний </a:t>
            </a:r>
            <a:r>
              <a:rPr lang="uk-UA" sz="2000" dirty="0"/>
              <a:t>підхід передбачає впевненість у собі на кожному щаблі вирішення пробле­ми. У цьому, власне, й полягає сутність логіки. Нешаблонне мислення, що спирається на інтуїцію, не завжди передбачає таку впевненість</a:t>
            </a:r>
            <a:r>
              <a:rPr lang="uk-UA" sz="2000" dirty="0" smtClean="0"/>
              <a:t>.</a:t>
            </a:r>
          </a:p>
          <a:p>
            <a:pPr marL="0" indent="0" algn="just">
              <a:buNone/>
            </a:pPr>
            <a:endParaRPr lang="ru-RU" sz="2000" dirty="0"/>
          </a:p>
          <a:p>
            <a:pPr algn="just"/>
            <a:r>
              <a:rPr lang="uk-UA" sz="2000" dirty="0"/>
              <a:t>Важливим є лише результат. Необхідність мати рацію на кожній стадії, завжди й у всьому є однією із серйозних перешкод на шляху до нових ідей.</a:t>
            </a:r>
            <a:endParaRPr lang="ru-RU" sz="2000" dirty="0"/>
          </a:p>
          <a:p>
            <a:pPr marL="0" indent="0" algn="just">
              <a:buNone/>
            </a:pPr>
            <a:endParaRPr lang="uk-UA" sz="20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 descr="C:\Program Files\Microsoft Office\MEDIA\CAGCAT10\j008854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20688"/>
            <a:ext cx="4560113" cy="45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25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 smtClean="0">
                <a:solidFill>
                  <a:srgbClr val="FFFF00"/>
                </a:solidFill>
              </a:rPr>
              <a:t>НЕОБХІДНО ЗНАТИ І ПРО ТЕ, ЩО ІНТУЇТИВНІ ВИСНОВКИ МОЖУТЬ БУТИ ІСТИННИМИ Й ХИБНИМИ</a:t>
            </a:r>
          </a:p>
          <a:p>
            <a:pPr algn="ctr"/>
            <a:endParaRPr lang="uk-UA" sz="2000" b="1" dirty="0" smtClean="0">
              <a:solidFill>
                <a:srgbClr val="FFFF00"/>
              </a:solidFill>
            </a:endParaRPr>
          </a:p>
          <a:p>
            <a:pPr algn="just"/>
            <a:r>
              <a:rPr lang="uk-UA" sz="2000" dirty="0" smtClean="0"/>
              <a:t> </a:t>
            </a:r>
            <a:r>
              <a:rPr lang="uk-UA" sz="2000" dirty="0"/>
              <a:t>Коли «спалахи осяяння» виявляються правильними, то це добре запам'ятовується. Про це не забувають розповідати. А от помилкові інтуїтивні здогадки у подібні розповіді не потрапляють. Інтуїція підводить частіше, ніж про це заведено говорити. Однак краще мати багато ідей, не боячись, що частина з них виявиться помилковими, ніж завжди мати рацію й ніяких нових ідей.</a:t>
            </a:r>
            <a:endParaRPr lang="ru-RU" sz="2000" dirty="0"/>
          </a:p>
        </p:txBody>
      </p:sp>
      <p:pic>
        <p:nvPicPr>
          <p:cNvPr id="5122" name="Picture 2" descr="C:\Program Files\Microsoft Office\MEDIA\CAGCAT10\j01580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8680"/>
            <a:ext cx="4569257" cy="53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лыбающееся лицо 3"/>
          <p:cNvSpPr/>
          <p:nvPr/>
        </p:nvSpPr>
        <p:spPr>
          <a:xfrm>
            <a:off x="7394368" y="4941168"/>
            <a:ext cx="1008112" cy="9361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932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6"/>
            <a:ext cx="7520940" cy="3579849"/>
          </a:xfrm>
        </p:spPr>
        <p:txBody>
          <a:bodyPr>
            <a:noAutofit/>
          </a:bodyPr>
          <a:lstStyle/>
          <a:p>
            <a:r>
              <a:rPr lang="uk-UA" sz="2000" dirty="0"/>
              <a:t>У творчості дизайнера </a:t>
            </a:r>
            <a:r>
              <a:rPr lang="uk-UA" sz="2000" dirty="0" smtClean="0"/>
              <a:t> розумові процеси</a:t>
            </a:r>
            <a:r>
              <a:rPr lang="uk-UA" sz="2000" dirty="0"/>
              <a:t>, що пов'язані з комбінаторним формоутворенням, обранням оптимальної ідеї з цілої низки альтернативних ідей, осмисленням функціональних, конструкційних, технологічних властивостей об'єкта проектування, перевіркою доцільності запропонованої ідеї не </a:t>
            </a:r>
            <a:r>
              <a:rPr lang="uk-UA" sz="2000" dirty="0" smtClean="0"/>
              <a:t>є </a:t>
            </a:r>
            <a:r>
              <a:rPr lang="uk-UA" sz="2000" dirty="0"/>
              <a:t>можливими без використання логічних компонентів мислення. </a:t>
            </a:r>
            <a:endParaRPr lang="uk-UA" sz="2000" dirty="0" smtClean="0"/>
          </a:p>
          <a:p>
            <a:r>
              <a:rPr lang="uk-UA" sz="2000" dirty="0" smtClean="0"/>
              <a:t>Таким </a:t>
            </a:r>
            <a:r>
              <a:rPr lang="uk-UA" sz="2000" dirty="0"/>
              <a:t>чином, </a:t>
            </a:r>
            <a:r>
              <a:rPr lang="uk-UA" sz="2000" b="1" dirty="0">
                <a:solidFill>
                  <a:srgbClr val="FFFF00"/>
                </a:solidFill>
              </a:rPr>
              <a:t>у творчості дизайнера обидва типи мислення — інтуїтивне та логічне </a:t>
            </a:r>
            <a:r>
              <a:rPr lang="uk-UA" sz="2000" dirty="0"/>
              <a:t>- не виключають, а доповнюють одне одного.</a:t>
            </a:r>
            <a:endParaRPr lang="ru-RU" sz="2000" dirty="0"/>
          </a:p>
        </p:txBody>
      </p:sp>
      <p:pic>
        <p:nvPicPr>
          <p:cNvPr id="6148" name="Picture 4" descr="C:\Program Files\Microsoft Office\MEDIA\CAGCAT10\j01580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92694"/>
            <a:ext cx="4569257" cy="53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6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02315"/>
            <a:ext cx="8435280" cy="4270201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solidFill>
                  <a:srgbClr val="FFFF00"/>
                </a:solidFill>
              </a:rPr>
              <a:t>Евристика</a:t>
            </a:r>
            <a:r>
              <a:rPr lang="uk-UA" sz="2000" b="1" dirty="0"/>
              <a:t> </a:t>
            </a:r>
            <a:r>
              <a:rPr lang="uk-UA" sz="2000" dirty="0"/>
              <a:t>— наука, що вивчає творчу діяльність , методи, які використовуються у відкритті нового і в навчанні. Згадки про евристику зустрічаються ще в писемних джерелах античності. </a:t>
            </a:r>
            <a:r>
              <a:rPr lang="uk-UA" sz="2000" dirty="0" smtClean="0"/>
              <a:t>  Слово </a:t>
            </a:r>
            <a:r>
              <a:rPr lang="uk-UA" sz="2000" b="1" i="1" dirty="0">
                <a:solidFill>
                  <a:srgbClr val="FFFF00"/>
                </a:solidFill>
              </a:rPr>
              <a:t>«евристика» </a:t>
            </a:r>
            <a:r>
              <a:rPr lang="uk-UA" sz="2000" dirty="0"/>
              <a:t>(від гр. «відшукую», «знаходжу») було вперше використано у працях грецького математика </a:t>
            </a:r>
            <a:r>
              <a:rPr lang="uk-UA" sz="2000" dirty="0" err="1"/>
              <a:t>Паппа</a:t>
            </a:r>
            <a:r>
              <a:rPr lang="uk-UA" sz="2000" dirty="0"/>
              <a:t> Олександрійського. </a:t>
            </a:r>
            <a:endParaRPr lang="uk-UA" sz="2000" dirty="0" smtClean="0"/>
          </a:p>
          <a:p>
            <a:pPr algn="just"/>
            <a:r>
              <a:rPr lang="uk-UA" sz="2000" dirty="0" smtClean="0"/>
              <a:t>Винахідники античної доби</a:t>
            </a:r>
            <a:r>
              <a:rPr lang="ru-RU" sz="2000" dirty="0" smtClean="0"/>
              <a:t> </a:t>
            </a:r>
            <a:r>
              <a:rPr lang="uk-UA" sz="2000" dirty="0" smtClean="0"/>
              <a:t>надавали </a:t>
            </a:r>
            <a:r>
              <a:rPr lang="uk-UA" sz="2000" dirty="0"/>
              <a:t>певного значення прийомам творчості та навчали цього своїх учнів.</a:t>
            </a:r>
            <a:endParaRPr lang="ru-RU" sz="2000" dirty="0"/>
          </a:p>
          <a:p>
            <a:pPr algn="just"/>
            <a:r>
              <a:rPr lang="uk-UA" sz="2000" dirty="0"/>
              <a:t>Протягом наступних епох люди продовжували користуватися подібними прийомами. У добу Відродження, наприклад Леонардо </a:t>
            </a:r>
            <a:r>
              <a:rPr lang="uk-UA" sz="2000" dirty="0" err="1"/>
              <a:t>да</a:t>
            </a:r>
            <a:r>
              <a:rPr lang="uk-UA" sz="2000" dirty="0"/>
              <a:t> </a:t>
            </a:r>
            <a:r>
              <a:rPr lang="uk-UA" sz="2000" dirty="0" smtClean="0"/>
              <a:t>Вінчі, </a:t>
            </a:r>
            <a:r>
              <a:rPr lang="uk-UA" sz="2000" dirty="0"/>
              <a:t>користувався аналогіями з живої природи у процесі розробки технічних об'єктів.</a:t>
            </a:r>
            <a:endParaRPr lang="ru-RU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33288" y="33265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rgbClr val="FFFF00"/>
                </a:solidFill>
                <a:latin typeface="Tagir DP Normal" pitchFamily="2" charset="0"/>
              </a:rPr>
              <a:t>2. Роль евристики у </a:t>
            </a:r>
            <a:r>
              <a:rPr lang="uk-UA" sz="3200" b="1" dirty="0" smtClean="0">
                <a:solidFill>
                  <a:srgbClr val="FFFF00"/>
                </a:solidFill>
                <a:latin typeface="Tagir DP Normal" pitchFamily="2" charset="0"/>
              </a:rPr>
              <a:t>пошуку креативного </a:t>
            </a:r>
            <a:r>
              <a:rPr lang="uk-UA" sz="3200" b="1" dirty="0">
                <a:solidFill>
                  <a:srgbClr val="FFFF00"/>
                </a:solidFill>
                <a:latin typeface="Tagir DP Normal" pitchFamily="2" charset="0"/>
              </a:rPr>
              <a:t>рішення</a:t>
            </a:r>
            <a:endParaRPr lang="ru-RU" sz="3200" b="1" dirty="0">
              <a:solidFill>
                <a:srgbClr val="FFFF00"/>
              </a:solidFill>
              <a:latin typeface="Tagir DP Normal" pitchFamily="2" charset="0"/>
            </a:endParaRPr>
          </a:p>
          <a:p>
            <a:endParaRPr lang="uk-UA" sz="3200" dirty="0">
              <a:solidFill>
                <a:srgbClr val="FFFF00"/>
              </a:solidFill>
              <a:latin typeface="Tagir DP Normal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6280"/>
          </a:xfrm>
        </p:spPr>
        <p:txBody>
          <a:bodyPr>
            <a:normAutofit/>
          </a:bodyPr>
          <a:lstStyle/>
          <a:p>
            <a:pPr algn="just"/>
            <a:r>
              <a:rPr lang="uk-UA" sz="2000" i="1" dirty="0"/>
              <a:t>Слово </a:t>
            </a:r>
            <a:r>
              <a:rPr lang="uk-UA" sz="2000" b="1" i="1" dirty="0">
                <a:solidFill>
                  <a:srgbClr val="FFFF00"/>
                </a:solidFill>
              </a:rPr>
              <a:t>«евристика»</a:t>
            </a:r>
            <a:r>
              <a:rPr lang="uk-UA" sz="2000" i="1" dirty="0"/>
              <a:t>,</a:t>
            </a:r>
            <a:r>
              <a:rPr lang="uk-UA" sz="2000" dirty="0"/>
              <a:t> як іменник, зустрічається рідко й головним чином означає «мистецтво робити відкриття». Прикметник «евристичний» визначається так: той. що слугує для знаходження чогось нового. Саме в цьому значенні його вживають у виразах </a:t>
            </a:r>
            <a:r>
              <a:rPr lang="uk-UA" sz="2000" dirty="0">
                <a:solidFill>
                  <a:srgbClr val="FFFF00"/>
                </a:solidFill>
              </a:rPr>
              <a:t>«евристичний метод», «евристичний прийом». </a:t>
            </a:r>
            <a:r>
              <a:rPr lang="uk-UA" sz="2000" dirty="0"/>
              <a:t>Потреба в ефективних прийомах та методах активізації творчого мислення виникла дуже давно. Хоча до недавнього часу інженерна праця розглядалася як процес, що носить виключно раціональних характер і емоційного забарвлення взагалі позбавлений. Разом з тим, ефективність праці дизайнера, конструктора, дослідника визначається не тільки </a:t>
            </a:r>
            <a:r>
              <a:rPr lang="uk-UA" sz="2000" dirty="0" smtClean="0"/>
              <a:t>рівнем знань</a:t>
            </a:r>
            <a:r>
              <a:rPr lang="ru-RU" sz="2000" dirty="0"/>
              <a:t> </a:t>
            </a:r>
            <a:r>
              <a:rPr lang="uk-UA" sz="2000" dirty="0" smtClean="0"/>
              <a:t>та </a:t>
            </a:r>
            <a:r>
              <a:rPr lang="uk-UA" sz="2000" dirty="0"/>
              <a:t>досвіду, хоч це й необхідно, а й багатством уяви, розвиненістю фантазії, вмінням абстрагуватися та бачити суть речей не тільки через мікроскоп.</a:t>
            </a:r>
            <a:endParaRPr lang="ru-RU" sz="2000" dirty="0"/>
          </a:p>
        </p:txBody>
      </p:sp>
      <p:pic>
        <p:nvPicPr>
          <p:cNvPr id="7170" name="Picture 2" descr="C:\Program Files\Microsoft Office\MEDIA\CAGCAT10\j019980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517232"/>
            <a:ext cx="1143364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76837"/>
            <a:ext cx="1656184" cy="9757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7588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255</TotalTime>
  <Words>1816</Words>
  <Application>Microsoft Office PowerPoint</Application>
  <PresentationFormat>Экран (4:3)</PresentationFormat>
  <Paragraphs>82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Литейная</vt:lpstr>
      <vt:lpstr>Тема: Пошук креативного рішення</vt:lpstr>
      <vt:lpstr>План</vt:lpstr>
      <vt:lpstr>1. Інтуїція та логіка у творчому процесі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Найвідоміші прийоми та методи активізації творчого пошуку. До прийомів, які дизайнер може використати в умовах індивідуальної роботи, належать такі: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Alizeya</cp:lastModifiedBy>
  <cp:revision>33</cp:revision>
  <dcterms:created xsi:type="dcterms:W3CDTF">2018-10-30T15:50:54Z</dcterms:created>
  <dcterms:modified xsi:type="dcterms:W3CDTF">2018-11-06T19:55:18Z</dcterms:modified>
</cp:coreProperties>
</file>