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59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93DA36E-2855-4044-81F3-7312374F801F}" type="datetimeFigureOut">
              <a:rPr lang="uk-UA" smtClean="0"/>
              <a:t>05.04.2020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66FE01-55BA-4DB0-8E5A-CF0D3BD393D7}" type="slidenum">
              <a:rPr lang="uk-UA" smtClean="0"/>
              <a:t>‹#›</a:t>
            </a:fld>
            <a:endParaRPr lang="uk-U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3DA36E-2855-4044-81F3-7312374F801F}" type="datetimeFigureOut">
              <a:rPr lang="uk-UA" smtClean="0"/>
              <a:t>05.04.2020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66FE01-55BA-4DB0-8E5A-CF0D3BD393D7}"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3DA36E-2855-4044-81F3-7312374F801F}" type="datetimeFigureOut">
              <a:rPr lang="uk-UA" smtClean="0"/>
              <a:t>05.04.2020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66FE01-55BA-4DB0-8E5A-CF0D3BD393D7}"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3DA36E-2855-4044-81F3-7312374F801F}" type="datetimeFigureOut">
              <a:rPr lang="uk-UA" smtClean="0"/>
              <a:t>05.04.2020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66FE01-55BA-4DB0-8E5A-CF0D3BD393D7}"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3DA36E-2855-4044-81F3-7312374F801F}" type="datetimeFigureOut">
              <a:rPr lang="uk-UA" smtClean="0"/>
              <a:t>05.04.2020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66FE01-55BA-4DB0-8E5A-CF0D3BD393D7}" type="slidenum">
              <a:rPr lang="uk-UA" smtClean="0"/>
              <a:t>‹#›</a:t>
            </a:fld>
            <a:endParaRPr lang="uk-U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C93DA36E-2855-4044-81F3-7312374F801F}" type="datetimeFigureOut">
              <a:rPr lang="uk-UA" smtClean="0"/>
              <a:t>05.04.2020</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666FE01-55BA-4DB0-8E5A-CF0D3BD393D7}"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C93DA36E-2855-4044-81F3-7312374F801F}" type="datetimeFigureOut">
              <a:rPr lang="uk-UA" smtClean="0"/>
              <a:t>05.04.2020</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666FE01-55BA-4DB0-8E5A-CF0D3BD393D7}" type="slidenum">
              <a:rPr lang="uk-UA" smtClean="0"/>
              <a:t>‹#›</a:t>
            </a:fld>
            <a:endParaRPr lang="uk-U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93DA36E-2855-4044-81F3-7312374F801F}" type="datetimeFigureOut">
              <a:rPr lang="uk-UA" smtClean="0"/>
              <a:t>05.04.2020</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666FE01-55BA-4DB0-8E5A-CF0D3BD393D7}"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DA36E-2855-4044-81F3-7312374F801F}" type="datetimeFigureOut">
              <a:rPr lang="uk-UA" smtClean="0"/>
              <a:t>05.04.2020</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666FE01-55BA-4DB0-8E5A-CF0D3BD393D7}"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3DA36E-2855-4044-81F3-7312374F801F}" type="datetimeFigureOut">
              <a:rPr lang="uk-UA" smtClean="0"/>
              <a:t>05.04.2020</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666FE01-55BA-4DB0-8E5A-CF0D3BD393D7}" type="slidenum">
              <a:rPr lang="uk-UA" smtClean="0"/>
              <a:t>‹#›</a:t>
            </a:fld>
            <a:endParaRPr lang="uk-U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3DA36E-2855-4044-81F3-7312374F801F}" type="datetimeFigureOut">
              <a:rPr lang="uk-UA" smtClean="0"/>
              <a:t>05.04.2020</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666FE01-55BA-4DB0-8E5A-CF0D3BD393D7}"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C93DA36E-2855-4044-81F3-7312374F801F}" type="datetimeFigureOut">
              <a:rPr lang="uk-UA" smtClean="0"/>
              <a:t>05.04.2020</a:t>
            </a:fld>
            <a:endParaRPr lang="uk-U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uk-U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1666FE01-55BA-4DB0-8E5A-CF0D3BD393D7}" type="slidenum">
              <a:rPr lang="uk-UA" smtClean="0"/>
              <a:t>‹#›</a:t>
            </a:fld>
            <a:endParaRPr lang="uk-U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196752"/>
            <a:ext cx="7543800" cy="1524000"/>
          </a:xfrm>
        </p:spPr>
        <p:txBody>
          <a:bodyPr>
            <a:normAutofit fontScale="90000"/>
          </a:bodyPr>
          <a:lstStyle/>
          <a:p>
            <a:r>
              <a:rPr lang="uk-UA" sz="4800" dirty="0" smtClean="0">
                <a:solidFill>
                  <a:schemeClr val="bg1"/>
                </a:solidFill>
              </a:rPr>
              <a:t>Тема:</a:t>
            </a:r>
            <a:r>
              <a:rPr lang="uk-UA" sz="4800" dirty="0" smtClean="0"/>
              <a:t>  </a:t>
            </a:r>
            <a:r>
              <a:rPr lang="uk-UA" sz="4800" dirty="0" smtClean="0">
                <a:solidFill>
                  <a:schemeClr val="tx1"/>
                </a:solidFill>
              </a:rPr>
              <a:t>Види оцінок та критика дизайн-проектів</a:t>
            </a:r>
            <a:endParaRPr lang="uk-UA" sz="4800" dirty="0">
              <a:solidFill>
                <a:schemeClr val="tx1"/>
              </a:solidFill>
            </a:endParaRPr>
          </a:p>
        </p:txBody>
      </p:sp>
      <p:sp>
        <p:nvSpPr>
          <p:cNvPr id="3" name="Подзаголовок 2"/>
          <p:cNvSpPr>
            <a:spLocks noGrp="1"/>
          </p:cNvSpPr>
          <p:nvPr>
            <p:ph type="subTitle" idx="1"/>
          </p:nvPr>
        </p:nvSpPr>
        <p:spPr>
          <a:xfrm>
            <a:off x="762000" y="4724400"/>
            <a:ext cx="7770440" cy="990600"/>
          </a:xfrm>
        </p:spPr>
        <p:txBody>
          <a:bodyPr>
            <a:normAutofit fontScale="85000" lnSpcReduction="10000"/>
          </a:bodyPr>
          <a:lstStyle/>
          <a:p>
            <a:r>
              <a:rPr lang="uk-UA" b="1" dirty="0" smtClean="0">
                <a:latin typeface="Calibri" pitchFamily="34" charset="0"/>
                <a:cs typeface="Calibri" pitchFamily="34" charset="0"/>
              </a:rPr>
              <a:t>Навчальна мета: </a:t>
            </a:r>
            <a:r>
              <a:rPr lang="uk-UA" dirty="0" smtClean="0">
                <a:solidFill>
                  <a:schemeClr val="tx1"/>
                </a:solidFill>
                <a:latin typeface="Calibri" pitchFamily="34" charset="0"/>
                <a:cs typeface="Calibri" pitchFamily="34" charset="0"/>
              </a:rPr>
              <a:t>навчитися розрізняти конструктивну критику; вивчити стадії та методи оцінки дизайн-проекту.</a:t>
            </a:r>
            <a:endParaRPr lang="uk-UA"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31622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uk-UA" sz="2000" b="1" dirty="0" smtClean="0"/>
              <a:t>ВАЖЛИВІ АСПЕКТИ КОНСТРУКТИВНОЇ КРИТИКИ</a:t>
            </a:r>
            <a:endParaRPr lang="uk-UA" sz="2000" b="1" dirty="0"/>
          </a:p>
        </p:txBody>
      </p:sp>
      <p:sp>
        <p:nvSpPr>
          <p:cNvPr id="5" name="Стрелка вправо 4"/>
          <p:cNvSpPr/>
          <p:nvPr/>
        </p:nvSpPr>
        <p:spPr>
          <a:xfrm>
            <a:off x="467544" y="2204864"/>
            <a:ext cx="1152128" cy="936104"/>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uk-UA"/>
          </a:p>
        </p:txBody>
      </p:sp>
      <p:sp>
        <p:nvSpPr>
          <p:cNvPr id="6" name="TextBox 5"/>
          <p:cNvSpPr txBox="1"/>
          <p:nvPr/>
        </p:nvSpPr>
        <p:spPr>
          <a:xfrm>
            <a:off x="1979712" y="2420888"/>
            <a:ext cx="6912768" cy="1938992"/>
          </a:xfrm>
          <a:prstGeom prst="rect">
            <a:avLst/>
          </a:prstGeom>
          <a:noFill/>
        </p:spPr>
        <p:txBody>
          <a:bodyPr wrap="square" rtlCol="0">
            <a:spAutoFit/>
          </a:bodyPr>
          <a:lstStyle/>
          <a:p>
            <a:r>
              <a:rPr lang="uk-UA" sz="2000" b="1" dirty="0" smtClean="0">
                <a:solidFill>
                  <a:srgbClr val="FF0000"/>
                </a:solidFill>
              </a:rPr>
              <a:t>КИНЬТЕ ВИКЛИК СОБІ</a:t>
            </a:r>
          </a:p>
          <a:p>
            <a:endParaRPr lang="uk-UA" sz="2000" b="1" dirty="0">
              <a:solidFill>
                <a:srgbClr val="FF0000"/>
              </a:solidFill>
            </a:endParaRPr>
          </a:p>
          <a:p>
            <a:r>
              <a:rPr lang="uk-UA" sz="2000" dirty="0" smtClean="0"/>
              <a:t>Зауваження підштовхують нас – стати кращим дизайнером. Завдяки критиці ми наближаємось до досконалості в дизайні. Це краще ніж  не маючи потрібного досвіду встановлювати свої стандарти.</a:t>
            </a:r>
            <a:endParaRPr lang="uk-UA" sz="2000" dirty="0"/>
          </a:p>
        </p:txBody>
      </p:sp>
    </p:spTree>
    <p:extLst>
      <p:ext uri="{BB962C8B-B14F-4D97-AF65-F5344CB8AC3E}">
        <p14:creationId xmlns:p14="http://schemas.microsoft.com/office/powerpoint/2010/main" val="494402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uk-UA" sz="2000" b="1" dirty="0" smtClean="0"/>
              <a:t>ВАЖЛИВІ АСПЕКТИ КОНСТРУКТИВНОЇ КРИТИКИ</a:t>
            </a:r>
            <a:endParaRPr lang="uk-UA" sz="2000" b="1" dirty="0"/>
          </a:p>
        </p:txBody>
      </p:sp>
      <p:sp>
        <p:nvSpPr>
          <p:cNvPr id="5" name="Стрелка вправо 4"/>
          <p:cNvSpPr/>
          <p:nvPr/>
        </p:nvSpPr>
        <p:spPr>
          <a:xfrm>
            <a:off x="494025" y="1952836"/>
            <a:ext cx="1152128" cy="936104"/>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uk-UA"/>
          </a:p>
        </p:txBody>
      </p:sp>
      <p:sp>
        <p:nvSpPr>
          <p:cNvPr id="6" name="TextBox 5"/>
          <p:cNvSpPr txBox="1"/>
          <p:nvPr/>
        </p:nvSpPr>
        <p:spPr>
          <a:xfrm>
            <a:off x="1979712" y="2073332"/>
            <a:ext cx="6912768" cy="1631216"/>
          </a:xfrm>
          <a:prstGeom prst="rect">
            <a:avLst/>
          </a:prstGeom>
          <a:noFill/>
        </p:spPr>
        <p:txBody>
          <a:bodyPr wrap="square" rtlCol="0">
            <a:spAutoFit/>
          </a:bodyPr>
          <a:lstStyle/>
          <a:p>
            <a:r>
              <a:rPr lang="uk-UA" sz="2000" b="1" dirty="0" smtClean="0">
                <a:solidFill>
                  <a:srgbClr val="FF0000"/>
                </a:solidFill>
              </a:rPr>
              <a:t>РОЗВИВАЙТЕ НАВИКИ СПІЛКУВАННЯ</a:t>
            </a:r>
          </a:p>
          <a:p>
            <a:endParaRPr lang="uk-UA" sz="2000" b="1" dirty="0">
              <a:solidFill>
                <a:srgbClr val="FF0000"/>
              </a:solidFill>
            </a:endParaRPr>
          </a:p>
          <a:p>
            <a:r>
              <a:rPr lang="uk-UA" sz="2000" dirty="0" smtClean="0"/>
              <a:t>Основним навиком в кар'єрі дизайнера є не що інше як спілкування, яке може змінити драматичний хід подій ( по відношенню до критики)</a:t>
            </a:r>
            <a:endParaRPr lang="uk-UA" sz="2000" dirty="0"/>
          </a:p>
        </p:txBody>
      </p:sp>
      <p:sp>
        <p:nvSpPr>
          <p:cNvPr id="7" name="Стрелка вправо 6"/>
          <p:cNvSpPr/>
          <p:nvPr/>
        </p:nvSpPr>
        <p:spPr>
          <a:xfrm>
            <a:off x="494025" y="3869049"/>
            <a:ext cx="1152128" cy="936104"/>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uk-UA"/>
          </a:p>
        </p:txBody>
      </p:sp>
      <p:sp>
        <p:nvSpPr>
          <p:cNvPr id="8" name="TextBox 7"/>
          <p:cNvSpPr txBox="1"/>
          <p:nvPr/>
        </p:nvSpPr>
        <p:spPr>
          <a:xfrm>
            <a:off x="2002678" y="3928233"/>
            <a:ext cx="6912768" cy="1938992"/>
          </a:xfrm>
          <a:prstGeom prst="rect">
            <a:avLst/>
          </a:prstGeom>
          <a:noFill/>
        </p:spPr>
        <p:txBody>
          <a:bodyPr wrap="square" rtlCol="0">
            <a:spAutoFit/>
          </a:bodyPr>
          <a:lstStyle/>
          <a:p>
            <a:r>
              <a:rPr lang="uk-UA" sz="2000" b="1" dirty="0" smtClean="0">
                <a:solidFill>
                  <a:srgbClr val="FF0000"/>
                </a:solidFill>
              </a:rPr>
              <a:t>МОТИВАЦІЯ ЗЗОВНІ</a:t>
            </a:r>
          </a:p>
          <a:p>
            <a:endParaRPr lang="uk-UA" sz="2000" b="1" dirty="0">
              <a:solidFill>
                <a:srgbClr val="FF0000"/>
              </a:solidFill>
            </a:endParaRPr>
          </a:p>
          <a:p>
            <a:r>
              <a:rPr lang="uk-UA" sz="2000" dirty="0" smtClean="0"/>
              <a:t>Частіше всього конструктивна критика дає поштовх необхідний для засвоєння нового дизайнерських навичок чи техніки. Мотивувати себе самому – чудово, але кожен може час від часу прийняти руку допомоги.</a:t>
            </a:r>
            <a:endParaRPr lang="uk-UA" sz="2000" dirty="0"/>
          </a:p>
        </p:txBody>
      </p:sp>
    </p:spTree>
    <p:extLst>
      <p:ext uri="{BB962C8B-B14F-4D97-AF65-F5344CB8AC3E}">
        <p14:creationId xmlns:p14="http://schemas.microsoft.com/office/powerpoint/2010/main" val="3020171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uk-UA" sz="2000" b="1" dirty="0" smtClean="0"/>
              <a:t>ВАЖЛИВІ АСПЕКТИ КОНСТРУКТИВНОЇ КРИТИКИ</a:t>
            </a:r>
            <a:endParaRPr lang="uk-UA" sz="2000" b="1" dirty="0"/>
          </a:p>
        </p:txBody>
      </p:sp>
      <p:sp>
        <p:nvSpPr>
          <p:cNvPr id="5" name="Стрелка вправо 4"/>
          <p:cNvSpPr/>
          <p:nvPr/>
        </p:nvSpPr>
        <p:spPr>
          <a:xfrm>
            <a:off x="467544" y="2204864"/>
            <a:ext cx="1152128" cy="936104"/>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uk-UA"/>
          </a:p>
        </p:txBody>
      </p:sp>
      <p:sp>
        <p:nvSpPr>
          <p:cNvPr id="6" name="TextBox 5"/>
          <p:cNvSpPr txBox="1"/>
          <p:nvPr/>
        </p:nvSpPr>
        <p:spPr>
          <a:xfrm>
            <a:off x="1979712" y="2420888"/>
            <a:ext cx="6912768" cy="1938992"/>
          </a:xfrm>
          <a:prstGeom prst="rect">
            <a:avLst/>
          </a:prstGeom>
          <a:noFill/>
        </p:spPr>
        <p:txBody>
          <a:bodyPr wrap="square" rtlCol="0">
            <a:spAutoFit/>
          </a:bodyPr>
          <a:lstStyle/>
          <a:p>
            <a:r>
              <a:rPr lang="uk-UA" sz="2000" b="1" dirty="0" smtClean="0">
                <a:solidFill>
                  <a:srgbClr val="FF0000"/>
                </a:solidFill>
              </a:rPr>
              <a:t>УРОК ПОКОРИ</a:t>
            </a:r>
          </a:p>
          <a:p>
            <a:endParaRPr lang="uk-UA" sz="2000" b="1" dirty="0">
              <a:solidFill>
                <a:srgbClr val="FF0000"/>
              </a:solidFill>
            </a:endParaRPr>
          </a:p>
          <a:p>
            <a:r>
              <a:rPr lang="uk-UA" sz="2000" dirty="0" smtClean="0"/>
              <a:t>Ніколи не недооцінюйте важливості смирення та витримки. Критика може ущемити внутрішнє «Я», але вона може і втримати Вас на плаву, спонукаючи відноситися до роботи серйозніше, а також навчатися в інших.</a:t>
            </a:r>
            <a:endParaRPr lang="uk-UA" sz="2000" dirty="0"/>
          </a:p>
        </p:txBody>
      </p:sp>
    </p:spTree>
    <p:extLst>
      <p:ext uri="{BB962C8B-B14F-4D97-AF65-F5344CB8AC3E}">
        <p14:creationId xmlns:p14="http://schemas.microsoft.com/office/powerpoint/2010/main" val="326532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31032" y="19969"/>
            <a:ext cx="8712968" cy="6463308"/>
          </a:xfrm>
          <a:prstGeom prst="rect">
            <a:avLst/>
          </a:prstGeom>
          <a:noFill/>
        </p:spPr>
        <p:txBody>
          <a:bodyPr wrap="square" rtlCol="0">
            <a:spAutoFit/>
          </a:bodyPr>
          <a:lstStyle/>
          <a:p>
            <a:endParaRPr lang="en-US" b="1" dirty="0" smtClean="0">
              <a:solidFill>
                <a:srgbClr val="FF0000"/>
              </a:solidFill>
            </a:endParaRPr>
          </a:p>
          <a:p>
            <a:r>
              <a:rPr lang="uk-UA" dirty="0"/>
              <a:t>Позитивного сприйняття критики не достатньо. Ми повинні знати, як достойно відреагувати на її виникнення. Поради, які Ви уже сьогодні можете використовувати:</a:t>
            </a:r>
            <a:endParaRPr lang="ru-RU" dirty="0"/>
          </a:p>
          <a:p>
            <a:endParaRPr lang="en-US" b="1" dirty="0">
              <a:solidFill>
                <a:srgbClr val="FF0000"/>
              </a:solidFill>
            </a:endParaRPr>
          </a:p>
          <a:p>
            <a:r>
              <a:rPr lang="uk-UA" b="1" u="sng" dirty="0">
                <a:solidFill>
                  <a:srgbClr val="FF0000"/>
                </a:solidFill>
              </a:rPr>
              <a:t>1. Необхідно сформулювати правильне відношення до критики</a:t>
            </a:r>
            <a:endParaRPr lang="ru-RU" i="1" dirty="0">
              <a:solidFill>
                <a:srgbClr val="FF0000"/>
              </a:solidFill>
            </a:endParaRPr>
          </a:p>
          <a:p>
            <a:endParaRPr lang="uk-UA" b="1" dirty="0">
              <a:solidFill>
                <a:srgbClr val="FF0000"/>
              </a:solidFill>
            </a:endParaRPr>
          </a:p>
          <a:p>
            <a:pPr algn="just"/>
            <a:r>
              <a:rPr lang="uk-UA" dirty="0"/>
              <a:t>Дизайн суб’єктивний. Як і будь-яка інша форма мистецтва він не має чіткого набору правил. Ніхто не може сказати що правильно, а що ні в роботі професійного дизайнера, але це не значить, що </a:t>
            </a:r>
            <a:r>
              <a:rPr lang="uk-UA" dirty="0" err="1"/>
              <a:t>можно</a:t>
            </a:r>
            <a:r>
              <a:rPr lang="uk-UA" dirty="0"/>
              <a:t> повністю ігнорувати начальника чи замовника. І все ж, правильно сприймаючи і реагуючи на критику, ми можемо перетворити її в позитив, при цьому насолоджуючись всім процесом </a:t>
            </a:r>
            <a:r>
              <a:rPr lang="uk-UA" dirty="0" err="1"/>
              <a:t>дирайн</a:t>
            </a:r>
            <a:r>
              <a:rPr lang="uk-UA" dirty="0"/>
              <a:t> перетворень.</a:t>
            </a:r>
            <a:endParaRPr lang="ru-RU" dirty="0"/>
          </a:p>
          <a:p>
            <a:pPr algn="just"/>
            <a:r>
              <a:rPr lang="uk-UA" dirty="0"/>
              <a:t>     Кожен дивиться на дизайн крізь призму власного досвіду, при </a:t>
            </a:r>
            <a:r>
              <a:rPr lang="uk-UA" dirty="0" err="1"/>
              <a:t>цьрму</a:t>
            </a:r>
            <a:r>
              <a:rPr lang="uk-UA" dirty="0"/>
              <a:t> кожна інша призма відрізняється від нашої. Не чекайте от інших повної згоди з Вашою точкою зору, навіть якщо ми станемо експертами в області дизайну, (навіть якщо у Вас учена степінь і десять років досвід). Важливіше насамперед сформувати правильне відношення від самого початку. Критика зі сторони інших не повинна бути несподіванкою тоді ми будемо готові до руху</a:t>
            </a:r>
            <a:br>
              <a:rPr lang="uk-UA" dirty="0"/>
            </a:br>
            <a:r>
              <a:rPr lang="uk-UA" dirty="0"/>
              <a:t>вперед і відкриті до нових перспектив та звершень. Потрібно втихомирити свої бажання і зрозуміти що критика являється частиною дизайн-процесу. Груба критика може залишити шрам, але разом з тим вона мотивує, інструктує і формує нашу особистість.</a:t>
            </a:r>
            <a:endParaRPr lang="ru-RU" dirty="0"/>
          </a:p>
          <a:p>
            <a:endParaRPr lang="ru-RU" dirty="0"/>
          </a:p>
        </p:txBody>
      </p:sp>
    </p:spTree>
    <p:extLst>
      <p:ext uri="{BB962C8B-B14F-4D97-AF65-F5344CB8AC3E}">
        <p14:creationId xmlns:p14="http://schemas.microsoft.com/office/powerpoint/2010/main" val="3648092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251520" y="1562248"/>
            <a:ext cx="8712968" cy="3170099"/>
          </a:xfrm>
          <a:prstGeom prst="rect">
            <a:avLst/>
          </a:prstGeom>
          <a:noFill/>
        </p:spPr>
        <p:txBody>
          <a:bodyPr wrap="square" rtlCol="0">
            <a:spAutoFit/>
          </a:bodyPr>
          <a:lstStyle/>
          <a:p>
            <a:pPr algn="just"/>
            <a:endParaRPr lang="en-US" sz="2000" b="1" dirty="0" smtClean="0">
              <a:solidFill>
                <a:srgbClr val="FF0000"/>
              </a:solidFill>
            </a:endParaRPr>
          </a:p>
          <a:p>
            <a:pPr algn="just"/>
            <a:r>
              <a:rPr lang="uk-UA" sz="2000" dirty="0"/>
              <a:t> Але не менш важливим для дизайнера є не сприймати критику близько до серця, тобто не спішити ображатися. Потрібно розглядати її в якості коментарів до своєї роботи, але ні в якому випадку як атаку на нашу особу. Звичайно легше сказати, ніж виконати, але таке розуміння критики - ключ до бажаної поведінки і зрештою до досягнення хороших результатів у дизайн-діяльності. Якщо ми піднімемось над критикою і зможемо дати спокійну і ефективну відповідь, то ми не лише заслужимо </a:t>
            </a:r>
            <a:r>
              <a:rPr lang="uk-UA" sz="2000" dirty="0" err="1"/>
              <a:t>восхищение</a:t>
            </a:r>
            <a:r>
              <a:rPr lang="uk-UA" sz="2000" dirty="0"/>
              <a:t> тих хто нас критикує,але і відчуємо свій професійний ріст. Налаштуйте себе на позитив,і пам’ятайте: щире </a:t>
            </a:r>
            <a:r>
              <a:rPr lang="uk-UA" sz="2000" dirty="0" err="1"/>
              <a:t>відношення-</a:t>
            </a:r>
            <a:r>
              <a:rPr lang="uk-UA" sz="2000" dirty="0"/>
              <a:t> це все.</a:t>
            </a:r>
            <a:endParaRPr lang="ru-RU" sz="2000" dirty="0"/>
          </a:p>
        </p:txBody>
      </p:sp>
    </p:spTree>
    <p:extLst>
      <p:ext uri="{BB962C8B-B14F-4D97-AF65-F5344CB8AC3E}">
        <p14:creationId xmlns:p14="http://schemas.microsoft.com/office/powerpoint/2010/main" val="371463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31032" y="1556793"/>
            <a:ext cx="8712968" cy="3477875"/>
          </a:xfrm>
          <a:prstGeom prst="rect">
            <a:avLst/>
          </a:prstGeom>
          <a:noFill/>
        </p:spPr>
        <p:txBody>
          <a:bodyPr wrap="square" rtlCol="0">
            <a:spAutoFit/>
          </a:bodyPr>
          <a:lstStyle/>
          <a:p>
            <a:endParaRPr lang="en-US" sz="2000" b="1" dirty="0">
              <a:solidFill>
                <a:srgbClr val="FF0000"/>
              </a:solidFill>
            </a:endParaRPr>
          </a:p>
          <a:p>
            <a:r>
              <a:rPr lang="uk-UA" sz="2000" b="1" u="sng" dirty="0">
                <a:solidFill>
                  <a:srgbClr val="FF0000"/>
                </a:solidFill>
              </a:rPr>
              <a:t>2. Зрозуміти ціль</a:t>
            </a:r>
            <a:endParaRPr lang="ru-RU" sz="2000" i="1" dirty="0">
              <a:solidFill>
                <a:srgbClr val="FF0000"/>
              </a:solidFill>
            </a:endParaRPr>
          </a:p>
          <a:p>
            <a:r>
              <a:rPr lang="uk-UA" sz="2000" dirty="0"/>
              <a:t>     Перш ніж ділитися з </a:t>
            </a:r>
            <a:r>
              <a:rPr lang="uk-UA" sz="2000" dirty="0" err="1"/>
              <a:t>іншими-</a:t>
            </a:r>
            <a:r>
              <a:rPr lang="uk-UA" sz="2000" dirty="0"/>
              <a:t> чітко сформулюйте ідею дизайну. Ви хвалитесь перед другом? Чи це клієнт, який намагається викорінити проблему змінивши дизайнера? Очевидно що Ви консультуєтесь з другом, зовсім недосвідченим в даній сфері? В зв’язку з нечіткою чи заплутаною ціллю, ви ризикуєте отримати несхвалення. Тому будьте готові зацікавити замовника . Даючи відсіч критиці, </a:t>
            </a:r>
            <a:r>
              <a:rPr lang="uk-UA" sz="2000" dirty="0" smtClean="0"/>
              <a:t>Ви</a:t>
            </a:r>
            <a:r>
              <a:rPr lang="en-US" sz="2000" dirty="0" smtClean="0"/>
              <a:t> </a:t>
            </a:r>
            <a:r>
              <a:rPr lang="uk-UA" sz="2000" dirty="0" smtClean="0"/>
              <a:t>повинні </a:t>
            </a:r>
            <a:r>
              <a:rPr lang="uk-UA" sz="2000" dirty="0"/>
              <a:t>бути впевнені, що Ваші цілі висвітлені чітко. Представляючи свою роботу зрозумілими та лаконічними термінами. Підготуйтесь отримати оправдану критику.</a:t>
            </a:r>
            <a:endParaRPr lang="ru-RU" sz="2000" dirty="0"/>
          </a:p>
          <a:p>
            <a:r>
              <a:rPr lang="uk-UA" sz="2000" dirty="0"/>
              <a:t> </a:t>
            </a:r>
            <a:endParaRPr lang="ru-RU" sz="2000" i="1" dirty="0"/>
          </a:p>
        </p:txBody>
      </p:sp>
    </p:spTree>
    <p:extLst>
      <p:ext uri="{BB962C8B-B14F-4D97-AF65-F5344CB8AC3E}">
        <p14:creationId xmlns:p14="http://schemas.microsoft.com/office/powerpoint/2010/main" val="1534945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31032" y="1556793"/>
            <a:ext cx="8712968" cy="4093428"/>
          </a:xfrm>
          <a:prstGeom prst="rect">
            <a:avLst/>
          </a:prstGeom>
          <a:noFill/>
        </p:spPr>
        <p:txBody>
          <a:bodyPr wrap="square" rtlCol="0">
            <a:spAutoFit/>
          </a:bodyPr>
          <a:lstStyle/>
          <a:p>
            <a:r>
              <a:rPr lang="uk-UA" sz="2000" b="1" u="sng" dirty="0">
                <a:solidFill>
                  <a:srgbClr val="FF0000"/>
                </a:solidFill>
              </a:rPr>
              <a:t>3. Перевірити свою першу реакцію</a:t>
            </a:r>
            <a:endParaRPr lang="ru-RU" sz="2000" i="1" dirty="0">
              <a:solidFill>
                <a:srgbClr val="FF0000"/>
              </a:solidFill>
            </a:endParaRPr>
          </a:p>
          <a:p>
            <a:r>
              <a:rPr lang="uk-UA" sz="2000" dirty="0"/>
              <a:t>     Для багатьох перша реакція на критику - захисна. Якщо в вас подібна реакція, то перед відповіддю зробіть глибокий вдих и порахуйте до десяти. Цей простий, але тим не менше ефективний спосіб, дає можливість логіці запанувати над емоціями. Менше всього Вам би хотілось роздратуватися і зробити те, про що в майбутньому будете шкодувати. Запам’ятайте: критика в більшості випадків допомагатиме в вашому професійному зростанню.</a:t>
            </a:r>
            <a:endParaRPr lang="ru-RU" sz="2000" dirty="0"/>
          </a:p>
          <a:p>
            <a:r>
              <a:rPr lang="uk-UA" sz="2000" dirty="0"/>
              <a:t>     Не дивлячись на першу болісну реакцію, нам все же необхідна та гірка правда, яка зробить нас хорошим дизайнером. Це особливо необхідно новачкам. Все візуальне мистецтво має внутрішній механізм винагороди: чим більше ми творимо, тим більше відчувається прогрес наших навиків. </a:t>
            </a:r>
            <a:r>
              <a:rPr lang="uk-UA" sz="2000" dirty="0" err="1"/>
              <a:t>Критика-</a:t>
            </a:r>
            <a:r>
              <a:rPr lang="uk-UA" sz="2000" dirty="0"/>
              <a:t> це сила, яка підтримує дизайнерів і сприяє руху вперед.</a:t>
            </a:r>
            <a:endParaRPr lang="ru-RU" sz="2000" dirty="0"/>
          </a:p>
          <a:p>
            <a:endParaRPr lang="ru-RU" sz="2000" i="1" dirty="0"/>
          </a:p>
        </p:txBody>
      </p:sp>
    </p:spTree>
    <p:extLst>
      <p:ext uri="{BB962C8B-B14F-4D97-AF65-F5344CB8AC3E}">
        <p14:creationId xmlns:p14="http://schemas.microsoft.com/office/powerpoint/2010/main" val="803159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31032" y="1556793"/>
            <a:ext cx="8712968" cy="4154984"/>
          </a:xfrm>
          <a:prstGeom prst="rect">
            <a:avLst/>
          </a:prstGeom>
          <a:noFill/>
        </p:spPr>
        <p:txBody>
          <a:bodyPr wrap="square" rtlCol="0">
            <a:spAutoFit/>
          </a:bodyPr>
          <a:lstStyle/>
          <a:p>
            <a:r>
              <a:rPr lang="uk-UA" sz="2400" b="1" i="1" u="sng" dirty="0">
                <a:solidFill>
                  <a:srgbClr val="FF0000"/>
                </a:solidFill>
              </a:rPr>
              <a:t>4. Відділіть зерно від полови</a:t>
            </a:r>
            <a:endParaRPr lang="ru-RU" sz="2400" dirty="0">
              <a:solidFill>
                <a:srgbClr val="FF0000"/>
              </a:solidFill>
            </a:endParaRPr>
          </a:p>
          <a:p>
            <a:r>
              <a:rPr lang="uk-UA" sz="2400" dirty="0"/>
              <a:t>   На жаль, не вся критика конструктивна. Деякі люди з поганим настроєм, неприємні або просто песимісти користуються будь-якою можливістю принизити інших. Деякі люди просто недосвідчені </a:t>
            </a:r>
            <a:r>
              <a:rPr lang="uk-UA" sz="2400" dirty="0" smtClean="0"/>
              <a:t>і</a:t>
            </a:r>
            <a:r>
              <a:rPr lang="en-US" sz="2400" dirty="0" smtClean="0"/>
              <a:t> </a:t>
            </a:r>
            <a:r>
              <a:rPr lang="uk-UA" sz="2400" dirty="0" smtClean="0"/>
              <a:t>недостатньо </a:t>
            </a:r>
            <a:r>
              <a:rPr lang="uk-UA" sz="2400" dirty="0"/>
              <a:t>кваліфіковані, </a:t>
            </a:r>
            <a:r>
              <a:rPr lang="uk-UA" sz="2400" dirty="0" smtClean="0"/>
              <a:t>для</a:t>
            </a:r>
            <a:r>
              <a:rPr lang="en-US" sz="2400" dirty="0" smtClean="0"/>
              <a:t> </a:t>
            </a:r>
            <a:r>
              <a:rPr lang="uk-UA" sz="2400" dirty="0" smtClean="0"/>
              <a:t>того </a:t>
            </a:r>
            <a:r>
              <a:rPr lang="uk-UA" sz="2400" dirty="0"/>
              <a:t>аби висловити змістовну критику. Так як дизайн суб’єктивний, дуже важливо вміти відрізняти корисні </a:t>
            </a:r>
            <a:r>
              <a:rPr lang="ru-RU" sz="2400" dirty="0"/>
              <a:t>аргументы </a:t>
            </a:r>
            <a:r>
              <a:rPr lang="uk-UA" sz="2400" dirty="0"/>
              <a:t>від простих </a:t>
            </a:r>
            <a:r>
              <a:rPr lang="ru-RU" sz="2400" dirty="0"/>
              <a:t>придирок </a:t>
            </a:r>
            <a:r>
              <a:rPr lang="uk-UA" sz="2400" dirty="0"/>
              <a:t>і дезінформації. Хоча, це не привід ігнорувати </a:t>
            </a:r>
            <a:r>
              <a:rPr lang="uk-UA" sz="2400" dirty="0" smtClean="0"/>
              <a:t>коментарів, </a:t>
            </a:r>
            <a:r>
              <a:rPr lang="uk-UA" sz="2400" dirty="0"/>
              <a:t>які Вам просто </a:t>
            </a:r>
            <a:r>
              <a:rPr lang="uk-UA" sz="2400" dirty="0" smtClean="0"/>
              <a:t>не</a:t>
            </a:r>
            <a:r>
              <a:rPr lang="en-US" sz="2400" dirty="0" smtClean="0"/>
              <a:t> </a:t>
            </a:r>
            <a:r>
              <a:rPr lang="uk-UA" sz="2400" dirty="0" smtClean="0"/>
              <a:t>подобаються</a:t>
            </a:r>
            <a:r>
              <a:rPr lang="uk-UA" sz="2400" dirty="0"/>
              <a:t>. Не поспішайте відкидати критику, до тих пір поки не </a:t>
            </a:r>
            <a:r>
              <a:rPr lang="uk-UA" sz="2400" dirty="0" smtClean="0"/>
              <a:t>впевнитесь, </a:t>
            </a:r>
            <a:r>
              <a:rPr lang="uk-UA" sz="2400" dirty="0"/>
              <a:t>що вона була </a:t>
            </a:r>
            <a:r>
              <a:rPr lang="uk-UA" sz="2400" dirty="0" err="1"/>
              <a:t>висказана</a:t>
            </a:r>
            <a:r>
              <a:rPr lang="uk-UA" sz="2400" dirty="0"/>
              <a:t> зі злим задумом.</a:t>
            </a:r>
            <a:endParaRPr lang="ru-RU" sz="2400" dirty="0"/>
          </a:p>
        </p:txBody>
      </p:sp>
    </p:spTree>
    <p:extLst>
      <p:ext uri="{BB962C8B-B14F-4D97-AF65-F5344CB8AC3E}">
        <p14:creationId xmlns:p14="http://schemas.microsoft.com/office/powerpoint/2010/main" val="3572240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02138" y="404664"/>
            <a:ext cx="8712968" cy="4893647"/>
          </a:xfrm>
          <a:prstGeom prst="rect">
            <a:avLst/>
          </a:prstGeom>
          <a:noFill/>
        </p:spPr>
        <p:txBody>
          <a:bodyPr wrap="square" rtlCol="0">
            <a:spAutoFit/>
          </a:bodyPr>
          <a:lstStyle/>
          <a:p>
            <a:pPr algn="ctr"/>
            <a:r>
              <a:rPr lang="uk-UA" sz="2400" b="1" dirty="0">
                <a:solidFill>
                  <a:srgbClr val="FF0000"/>
                </a:solidFill>
              </a:rPr>
              <a:t>Поради, які допоможуть вловити різницю:</a:t>
            </a:r>
            <a:endParaRPr lang="ru-RU" sz="2400" b="1" dirty="0">
              <a:solidFill>
                <a:srgbClr val="FF0000"/>
              </a:solidFill>
            </a:endParaRPr>
          </a:p>
          <a:p>
            <a:pPr lvl="0"/>
            <a:r>
              <a:rPr lang="en-US" sz="2400" b="1" u="sng" dirty="0" smtClean="0"/>
              <a:t>- </a:t>
            </a:r>
            <a:r>
              <a:rPr lang="uk-UA" sz="2400" b="1" u="sng" dirty="0" smtClean="0"/>
              <a:t>Реальна критика</a:t>
            </a:r>
            <a:endParaRPr lang="ru-RU" sz="2400" b="1" u="sng" dirty="0"/>
          </a:p>
          <a:p>
            <a:r>
              <a:rPr lang="uk-UA" sz="2400" dirty="0"/>
              <a:t>Вартісна критика </a:t>
            </a:r>
            <a:r>
              <a:rPr lang="uk-UA" sz="2400" dirty="0" err="1"/>
              <a:t>-завжди</a:t>
            </a:r>
            <a:r>
              <a:rPr lang="uk-UA" sz="2400" dirty="0"/>
              <a:t> по суті. Вона чітка, логічна і конструктивна. </a:t>
            </a:r>
            <a:r>
              <a:rPr lang="uk-UA" sz="2400" dirty="0" smtClean="0"/>
              <a:t>Прикладом</a:t>
            </a:r>
            <a:r>
              <a:rPr lang="en-US" sz="2400" dirty="0" smtClean="0"/>
              <a:t> </a:t>
            </a:r>
            <a:r>
              <a:rPr lang="uk-UA" sz="2400" dirty="0" smtClean="0"/>
              <a:t>беззмістовної </a:t>
            </a:r>
            <a:r>
              <a:rPr lang="uk-UA" sz="2400" dirty="0"/>
              <a:t>критики є- “Цей логотип - жахливий” чи </a:t>
            </a:r>
            <a:r>
              <a:rPr lang="uk-UA" sz="2400" dirty="0" err="1"/>
              <a:t>’’Мені</a:t>
            </a:r>
            <a:r>
              <a:rPr lang="uk-UA" sz="2400" dirty="0"/>
              <a:t> нічого не подобається ”.</a:t>
            </a:r>
            <a:br>
              <a:rPr lang="uk-UA" sz="2400" dirty="0"/>
            </a:br>
            <a:r>
              <a:rPr lang="en-US" sz="2400" b="1" u="sng" dirty="0" smtClean="0"/>
              <a:t>- </a:t>
            </a:r>
            <a:r>
              <a:rPr lang="uk-UA" sz="2400" b="1" u="sng" dirty="0" err="1" smtClean="0"/>
              <a:t>Спонукуюча</a:t>
            </a:r>
            <a:r>
              <a:rPr lang="uk-UA" sz="2400" b="1" u="sng" dirty="0" smtClean="0"/>
              <a:t> </a:t>
            </a:r>
            <a:r>
              <a:rPr lang="uk-UA" sz="2400" b="1" u="sng" dirty="0"/>
              <a:t>до </a:t>
            </a:r>
            <a:r>
              <a:rPr lang="uk-UA" sz="2400" b="1" u="sng" dirty="0" smtClean="0"/>
              <a:t>дій</a:t>
            </a:r>
            <a:endParaRPr lang="ru-RU" sz="2400" u="sng" dirty="0"/>
          </a:p>
          <a:p>
            <a:r>
              <a:rPr lang="uk-UA" sz="2400" dirty="0"/>
              <a:t>     Конструктивні зауваження повинні спонукати дизайнера до рішучих </a:t>
            </a:r>
            <a:r>
              <a:rPr lang="uk-UA" sz="2400" dirty="0" smtClean="0"/>
              <a:t>невідкладних </a:t>
            </a:r>
            <a:r>
              <a:rPr lang="uk-UA" sz="2400" dirty="0"/>
              <a:t>дій. Ми повинні виходити з чіткою ідеєю, як покращити концепцію.</a:t>
            </a:r>
            <a:endParaRPr lang="ru-RU" sz="2400" dirty="0"/>
          </a:p>
          <a:p>
            <a:pPr lvl="0"/>
            <a:r>
              <a:rPr lang="en-US" sz="2400" b="1" u="sng" dirty="0" smtClean="0"/>
              <a:t>- </a:t>
            </a:r>
            <a:r>
              <a:rPr lang="uk-UA" sz="2400" b="1" u="sng" dirty="0" err="1" smtClean="0"/>
              <a:t>Об’ктивна</a:t>
            </a:r>
            <a:endParaRPr lang="ru-RU" sz="2400" b="1" u="sng" dirty="0"/>
          </a:p>
          <a:p>
            <a:r>
              <a:rPr lang="uk-UA" sz="2400" dirty="0"/>
              <a:t>Корисні вказівки безпринципні. Вони дають унікальну перспективу без скритого мотиву.</a:t>
            </a:r>
            <a:endParaRPr lang="ru-RU" sz="2400" dirty="0"/>
          </a:p>
          <a:p>
            <a:endParaRPr lang="ru-RU" sz="2400" dirty="0"/>
          </a:p>
        </p:txBody>
      </p:sp>
    </p:spTree>
    <p:extLst>
      <p:ext uri="{BB962C8B-B14F-4D97-AF65-F5344CB8AC3E}">
        <p14:creationId xmlns:p14="http://schemas.microsoft.com/office/powerpoint/2010/main" val="23403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43586" y="1615142"/>
            <a:ext cx="8712968" cy="3785652"/>
          </a:xfrm>
          <a:prstGeom prst="rect">
            <a:avLst/>
          </a:prstGeom>
          <a:noFill/>
        </p:spPr>
        <p:txBody>
          <a:bodyPr wrap="square" rtlCol="0">
            <a:spAutoFit/>
          </a:bodyPr>
          <a:lstStyle/>
          <a:p>
            <a:pPr lvl="0"/>
            <a:r>
              <a:rPr lang="en-US" sz="2400" b="1" u="sng" dirty="0" smtClean="0">
                <a:solidFill>
                  <a:srgbClr val="FF0000"/>
                </a:solidFill>
              </a:rPr>
              <a:t>5</a:t>
            </a:r>
            <a:r>
              <a:rPr lang="uk-UA" sz="2400" b="1" u="sng" dirty="0" smtClean="0">
                <a:solidFill>
                  <a:srgbClr val="FF0000"/>
                </a:solidFill>
              </a:rPr>
              <a:t>. Попробуйте </a:t>
            </a:r>
            <a:r>
              <a:rPr lang="uk-UA" sz="2400" b="1" u="sng" dirty="0">
                <a:solidFill>
                  <a:srgbClr val="FF0000"/>
                </a:solidFill>
              </a:rPr>
              <a:t>взяти для себе </a:t>
            </a:r>
            <a:r>
              <a:rPr lang="uk-UA" sz="2400" b="1" u="sng" dirty="0">
                <a:solidFill>
                  <a:srgbClr val="FF0000"/>
                </a:solidFill>
              </a:rPr>
              <a:t>щ</a:t>
            </a:r>
            <a:r>
              <a:rPr lang="uk-UA" sz="2400" b="1" u="sng" dirty="0" smtClean="0">
                <a:solidFill>
                  <a:srgbClr val="FF0000"/>
                </a:solidFill>
              </a:rPr>
              <a:t>о-небудь </a:t>
            </a:r>
            <a:r>
              <a:rPr lang="uk-UA" sz="2400" b="1" u="sng" dirty="0">
                <a:solidFill>
                  <a:srgbClr val="FF0000"/>
                </a:solidFill>
              </a:rPr>
              <a:t>корисне</a:t>
            </a:r>
            <a:endParaRPr lang="ru-RU" sz="2400" i="1" u="sng" dirty="0">
              <a:solidFill>
                <a:srgbClr val="FF0000"/>
              </a:solidFill>
            </a:endParaRPr>
          </a:p>
          <a:p>
            <a:r>
              <a:rPr lang="uk-UA" sz="2400" dirty="0"/>
              <a:t>     Для здобуття досвіду, можливо, цей крок являється </a:t>
            </a:r>
            <a:r>
              <a:rPr lang="ru-RU" sz="2400" dirty="0"/>
              <a:t>самым </a:t>
            </a:r>
            <a:r>
              <a:rPr lang="uk-UA" sz="2400" dirty="0"/>
              <a:t>складним,проте не менш важливим. Головна послуга критики - заставити діяти. Реальним плюсом є вказівка на так звані пробіли, недоліки, які можуть помітити лише інші (ми їх не помічаємо). Тобто пересікаючись з критикою, не втрачаймо чудової </a:t>
            </a:r>
            <a:r>
              <a:rPr lang="uk-UA" sz="2400" dirty="0" err="1"/>
              <a:t>можливості-</a:t>
            </a:r>
            <a:r>
              <a:rPr lang="uk-UA" sz="2400" dirty="0"/>
              <a:t> записати і виправити все на краще. Переважно саме маленькі перемоги швидше приводять до успіху.</a:t>
            </a:r>
            <a:endParaRPr lang="ru-RU" sz="2400" dirty="0"/>
          </a:p>
          <a:p>
            <a:endParaRPr lang="ru-RU" sz="2400" dirty="0"/>
          </a:p>
        </p:txBody>
      </p:sp>
    </p:spTree>
    <p:extLst>
      <p:ext uri="{BB962C8B-B14F-4D97-AF65-F5344CB8AC3E}">
        <p14:creationId xmlns:p14="http://schemas.microsoft.com/office/powerpoint/2010/main" val="368252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18253" y="404664"/>
            <a:ext cx="6552728" cy="523220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uk-UA" sz="3200" b="1" dirty="0" smtClean="0">
                <a:solidFill>
                  <a:schemeClr val="tx1"/>
                </a:solidFill>
                <a:latin typeface="Calibri" pitchFamily="34" charset="0"/>
                <a:cs typeface="Calibri" pitchFamily="34" charset="0"/>
              </a:rPr>
              <a:t>ПЛАН</a:t>
            </a:r>
          </a:p>
          <a:p>
            <a:pPr algn="ctr"/>
            <a:endParaRPr lang="uk-UA" sz="3200" b="1" dirty="0" smtClean="0">
              <a:solidFill>
                <a:schemeClr val="bg2">
                  <a:lumMod val="50000"/>
                </a:schemeClr>
              </a:solidFill>
              <a:latin typeface="Calibri" pitchFamily="34" charset="0"/>
              <a:cs typeface="Calibri" pitchFamily="34" charset="0"/>
            </a:endParaRPr>
          </a:p>
          <a:p>
            <a:pPr marL="342900" indent="-342900">
              <a:lnSpc>
                <a:spcPct val="150000"/>
              </a:lnSpc>
              <a:buFont typeface="+mj-lt"/>
              <a:buAutoNum type="arabicPeriod"/>
            </a:pPr>
            <a:r>
              <a:rPr lang="uk-UA" sz="2000" b="1" dirty="0" smtClean="0">
                <a:latin typeface="Calibri" pitchFamily="34" charset="0"/>
                <a:cs typeface="Calibri" pitchFamily="34" charset="0"/>
              </a:rPr>
              <a:t>Форми та цілі критичної дії.</a:t>
            </a:r>
          </a:p>
          <a:p>
            <a:pPr marL="342900" indent="-342900">
              <a:lnSpc>
                <a:spcPct val="150000"/>
              </a:lnSpc>
              <a:buFont typeface="+mj-lt"/>
              <a:buAutoNum type="arabicPeriod"/>
            </a:pPr>
            <a:endParaRPr lang="uk-UA" sz="2000" b="1" dirty="0" smtClean="0">
              <a:latin typeface="Calibri" pitchFamily="34" charset="0"/>
              <a:cs typeface="Calibri" pitchFamily="34" charset="0"/>
            </a:endParaRPr>
          </a:p>
          <a:p>
            <a:pPr marL="342900" indent="-342900">
              <a:lnSpc>
                <a:spcPct val="150000"/>
              </a:lnSpc>
              <a:buFont typeface="+mj-lt"/>
              <a:buAutoNum type="arabicPeriod"/>
            </a:pPr>
            <a:r>
              <a:rPr lang="uk-UA" sz="2000" b="1" dirty="0" smtClean="0">
                <a:latin typeface="Calibri" pitchFamily="34" charset="0"/>
                <a:cs typeface="Calibri" pitchFamily="34" charset="0"/>
              </a:rPr>
              <a:t>Стадії оцінки дизайн-проекту.</a:t>
            </a:r>
          </a:p>
          <a:p>
            <a:pPr marL="342900" indent="-342900">
              <a:lnSpc>
                <a:spcPct val="150000"/>
              </a:lnSpc>
              <a:buAutoNum type="arabicPeriod"/>
            </a:pPr>
            <a:endParaRPr lang="uk-UA" sz="2000" b="1" dirty="0">
              <a:latin typeface="Calibri" pitchFamily="34" charset="0"/>
              <a:cs typeface="Calibri" pitchFamily="34" charset="0"/>
            </a:endParaRPr>
          </a:p>
          <a:p>
            <a:pPr marL="342900" indent="-342900">
              <a:lnSpc>
                <a:spcPct val="150000"/>
              </a:lnSpc>
              <a:buFont typeface="+mj-lt"/>
              <a:buAutoNum type="arabicPeriod"/>
            </a:pPr>
            <a:r>
              <a:rPr lang="uk-UA" sz="2000" b="1" dirty="0" smtClean="0">
                <a:latin typeface="Calibri" pitchFamily="34" charset="0"/>
                <a:cs typeface="Calibri" pitchFamily="34" charset="0"/>
              </a:rPr>
              <a:t>Важливі аспекти конструктивної критики.</a:t>
            </a:r>
          </a:p>
          <a:p>
            <a:pPr>
              <a:lnSpc>
                <a:spcPct val="150000"/>
              </a:lnSpc>
            </a:pPr>
            <a:endParaRPr lang="uk-UA" sz="2000" b="1" dirty="0">
              <a:latin typeface="Calibri" pitchFamily="34" charset="0"/>
              <a:cs typeface="Calibri" pitchFamily="34" charset="0"/>
            </a:endParaRPr>
          </a:p>
          <a:p>
            <a:endParaRPr lang="uk-UA" b="1" dirty="0">
              <a:latin typeface="Calibri" pitchFamily="34" charset="0"/>
              <a:cs typeface="Calibri" pitchFamily="34" charset="0"/>
            </a:endParaRPr>
          </a:p>
          <a:p>
            <a:endParaRPr lang="uk-UA" b="1" dirty="0" smtClean="0">
              <a:latin typeface="Calibri" pitchFamily="34" charset="0"/>
              <a:cs typeface="Calibri" pitchFamily="34" charset="0"/>
            </a:endParaRPr>
          </a:p>
          <a:p>
            <a:endParaRPr lang="uk-UA" b="1" dirty="0">
              <a:latin typeface="Calibri" pitchFamily="34" charset="0"/>
              <a:cs typeface="Calibri" pitchFamily="34" charset="0"/>
            </a:endParaRPr>
          </a:p>
          <a:p>
            <a:endParaRPr lang="uk-UA" b="1" dirty="0" smtClean="0">
              <a:latin typeface="Calibri" pitchFamily="34" charset="0"/>
              <a:cs typeface="Calibri" pitchFamily="34" charset="0"/>
            </a:endParaRPr>
          </a:p>
          <a:p>
            <a:endParaRPr lang="uk-UA" b="1" dirty="0">
              <a:latin typeface="Calibri" pitchFamily="34" charset="0"/>
              <a:cs typeface="Calibri" pitchFamily="34" charset="0"/>
            </a:endParaRPr>
          </a:p>
        </p:txBody>
      </p:sp>
    </p:spTree>
    <p:extLst>
      <p:ext uri="{BB962C8B-B14F-4D97-AF65-F5344CB8AC3E}">
        <p14:creationId xmlns:p14="http://schemas.microsoft.com/office/powerpoint/2010/main" val="7365759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43586" y="1615142"/>
            <a:ext cx="8712968" cy="5016758"/>
          </a:xfrm>
          <a:prstGeom prst="rect">
            <a:avLst/>
          </a:prstGeom>
          <a:noFill/>
        </p:spPr>
        <p:txBody>
          <a:bodyPr wrap="square" rtlCol="0">
            <a:spAutoFit/>
          </a:bodyPr>
          <a:lstStyle/>
          <a:p>
            <a:pPr lvl="0"/>
            <a:r>
              <a:rPr lang="uk-UA" sz="2000" b="1" u="sng" dirty="0" smtClean="0">
                <a:solidFill>
                  <a:srgbClr val="FF0000"/>
                </a:solidFill>
              </a:rPr>
              <a:t>6. Підшукайте </a:t>
            </a:r>
            <a:r>
              <a:rPr lang="uk-UA" sz="2000" b="1" u="sng" dirty="0">
                <a:solidFill>
                  <a:srgbClr val="FF0000"/>
                </a:solidFill>
              </a:rPr>
              <a:t>ідею</a:t>
            </a:r>
            <a:endParaRPr lang="ru-RU" sz="2000" i="1" u="sng" dirty="0">
              <a:solidFill>
                <a:srgbClr val="FF0000"/>
              </a:solidFill>
            </a:endParaRPr>
          </a:p>
          <a:p>
            <a:r>
              <a:rPr lang="uk-UA" sz="2000" dirty="0"/>
              <a:t>     Якщо ви не в змозі навчитися чогось нового, підшукайте нову ідею. Різні перспективи дають можливість поглянути на Вашу роботу з тієї точки зору,яка ніколи не приходила вам на думку. Натхнення для нової ідеї можна отримати або від відвідання галереї чи споглядаючи доробки іншого талановитого дизайнера, або від конструктивної критики (що можна </a:t>
            </a:r>
            <a:r>
              <a:rPr lang="uk-UA" sz="2000" dirty="0" err="1"/>
              <a:t>побачити-</a:t>
            </a:r>
            <a:r>
              <a:rPr lang="uk-UA" sz="2000" dirty="0"/>
              <a:t> лише </a:t>
            </a:r>
            <a:r>
              <a:rPr lang="uk-UA" sz="2000" dirty="0" smtClean="0"/>
              <a:t>відступивши </a:t>
            </a:r>
            <a:r>
              <a:rPr lang="uk-UA" sz="2000" dirty="0"/>
              <a:t>назад). Будьте відкритими для знань в мистецькій сфері </a:t>
            </a:r>
            <a:r>
              <a:rPr lang="uk-UA" sz="2000" dirty="0" smtClean="0"/>
              <a:t>і підходьте </a:t>
            </a:r>
            <a:r>
              <a:rPr lang="uk-UA" sz="2000" dirty="0"/>
              <a:t>до </a:t>
            </a:r>
            <a:r>
              <a:rPr lang="ru-RU" sz="2000" dirty="0"/>
              <a:t>критике </a:t>
            </a:r>
            <a:r>
              <a:rPr lang="uk-UA" sz="2000" dirty="0" smtClean="0"/>
              <a:t>об'єктивно </a:t>
            </a:r>
            <a:r>
              <a:rPr lang="uk-UA" sz="2000" dirty="0"/>
              <a:t>(вона може бути дуже корисною).</a:t>
            </a:r>
            <a:endParaRPr lang="ru-RU" sz="2000" dirty="0"/>
          </a:p>
          <a:p>
            <a:r>
              <a:rPr lang="uk-UA" sz="2000" dirty="0"/>
              <a:t>     </a:t>
            </a:r>
            <a:r>
              <a:rPr lang="uk-UA" sz="2000" dirty="0" smtClean="0"/>
              <a:t>Зауважте </a:t>
            </a:r>
            <a:r>
              <a:rPr lang="uk-UA" sz="2000" dirty="0"/>
              <a:t>- холодний душ, який </a:t>
            </a:r>
            <a:r>
              <a:rPr lang="uk-UA" sz="2000" dirty="0" smtClean="0"/>
              <a:t>допомагає </a:t>
            </a:r>
            <a:r>
              <a:rPr lang="uk-UA" sz="2000" dirty="0"/>
              <a:t>проснутися </a:t>
            </a:r>
            <a:r>
              <a:rPr lang="uk-UA" sz="2000" dirty="0" smtClean="0"/>
              <a:t>і </a:t>
            </a:r>
            <a:r>
              <a:rPr lang="uk-UA" sz="2000" dirty="0" err="1" smtClean="0"/>
              <a:t>переналаштуватися</a:t>
            </a:r>
            <a:r>
              <a:rPr lang="uk-UA" sz="2000" dirty="0" smtClean="0"/>
              <a:t> </a:t>
            </a:r>
            <a:r>
              <a:rPr lang="uk-UA" sz="2000" dirty="0"/>
              <a:t>в потрібне професійне русло. Пам’ятайте, що робота дизайнера основана </a:t>
            </a:r>
            <a:r>
              <a:rPr lang="uk-UA" sz="2000" dirty="0" smtClean="0"/>
              <a:t>на ваших </a:t>
            </a:r>
            <a:r>
              <a:rPr lang="uk-UA" sz="2000" dirty="0"/>
              <a:t>ідеях, котрі великою мірою враховують побажання замовника. Якщо ж Вам необхідно почати роботу з </a:t>
            </a:r>
            <a:r>
              <a:rPr lang="uk-UA" sz="2000" dirty="0" smtClean="0"/>
              <a:t>самого початку</a:t>
            </a:r>
            <a:r>
              <a:rPr lang="uk-UA" sz="2000" dirty="0"/>
              <a:t>, постарайтесь </a:t>
            </a:r>
            <a:r>
              <a:rPr lang="uk-UA" sz="2000" dirty="0" smtClean="0"/>
              <a:t>обсудити всі бажання </a:t>
            </a:r>
            <a:r>
              <a:rPr lang="uk-UA" sz="2000" dirty="0"/>
              <a:t>і очікування,які можуть виникнути. Вияснення цієї </a:t>
            </a:r>
            <a:r>
              <a:rPr lang="uk-UA" sz="2000" dirty="0" smtClean="0"/>
              <a:t>інформації </a:t>
            </a:r>
            <a:r>
              <a:rPr lang="uk-UA" sz="2000" dirty="0"/>
              <a:t>допоможе </a:t>
            </a:r>
            <a:r>
              <a:rPr lang="uk-UA" sz="2000" dirty="0" smtClean="0"/>
              <a:t>в </a:t>
            </a:r>
            <a:r>
              <a:rPr lang="uk-UA" sz="2000" dirty="0"/>
              <a:t>майбутньому викорінити виникаючі непорозуміння.</a:t>
            </a:r>
            <a:endParaRPr lang="ru-RU" sz="2000" dirty="0"/>
          </a:p>
          <a:p>
            <a:endParaRPr lang="ru-RU" sz="2000" dirty="0"/>
          </a:p>
        </p:txBody>
      </p:sp>
    </p:spTree>
    <p:extLst>
      <p:ext uri="{BB962C8B-B14F-4D97-AF65-F5344CB8AC3E}">
        <p14:creationId xmlns:p14="http://schemas.microsoft.com/office/powerpoint/2010/main" val="3897153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43586" y="1615142"/>
            <a:ext cx="8712968" cy="4708981"/>
          </a:xfrm>
          <a:prstGeom prst="rect">
            <a:avLst/>
          </a:prstGeom>
          <a:noFill/>
        </p:spPr>
        <p:txBody>
          <a:bodyPr wrap="square" rtlCol="0">
            <a:spAutoFit/>
          </a:bodyPr>
          <a:lstStyle/>
          <a:p>
            <a:pPr lvl="0"/>
            <a:r>
              <a:rPr lang="uk-UA" sz="2000" b="1" u="sng" dirty="0" smtClean="0">
                <a:solidFill>
                  <a:srgbClr val="FF0000"/>
                </a:solidFill>
              </a:rPr>
              <a:t>7. Якщо </a:t>
            </a:r>
            <a:r>
              <a:rPr lang="uk-UA" sz="2000" b="1" u="sng" dirty="0">
                <a:solidFill>
                  <a:srgbClr val="FF0000"/>
                </a:solidFill>
              </a:rPr>
              <a:t>необхідно - копайте глибше</a:t>
            </a:r>
            <a:endParaRPr lang="ru-RU" sz="2000" i="1" u="sng" dirty="0">
              <a:solidFill>
                <a:srgbClr val="FF0000"/>
              </a:solidFill>
            </a:endParaRPr>
          </a:p>
          <a:p>
            <a:r>
              <a:rPr lang="uk-UA" sz="2000" dirty="0"/>
              <a:t>      Якщо ви отримуєте від замовника незрозумілі для вас зауваження, то важливо вияснити суть у замовника, проте головне цікавитися щиро та довірливо. Це допоможе зняти напругу в спілкуванні і дозволить отримати практичну і конкретну пораду. Якщо Вам незручно розпитувати замовника (критиків) детально, або вони не бажають відкрити їх, зверніться до того, кому ви довіряєте і попросіть озвучити їх думку. Ви повинні рухатися далі до вдосконалення у професійні діяльності</a:t>
            </a:r>
            <a:endParaRPr lang="ru-RU" sz="2000" dirty="0"/>
          </a:p>
          <a:p>
            <a:r>
              <a:rPr lang="uk-UA" sz="2000" b="1" i="1" u="sng" dirty="0">
                <a:solidFill>
                  <a:srgbClr val="FF0000"/>
                </a:solidFill>
              </a:rPr>
              <a:t>8. Подякуйте за критику</a:t>
            </a:r>
            <a:endParaRPr lang="ru-RU" sz="2000" dirty="0">
              <a:solidFill>
                <a:srgbClr val="FF0000"/>
              </a:solidFill>
            </a:endParaRPr>
          </a:p>
          <a:p>
            <a:r>
              <a:rPr lang="uk-UA" sz="2000" dirty="0"/>
              <a:t>     Будь-це критика геніальна, чиже навпаки груба, не забудьте сказати “Дякую ”. Ви залишаєте враження відкритої до критики та позитивної людини, якщо зумієте подякувати за найважчі для вас зауваження. Це не лише допоможе нам залишатися на плаву, але і поступово вдосконалить нас як дизайнерів.</a:t>
            </a:r>
            <a:endParaRPr lang="ru-RU" sz="2000" dirty="0"/>
          </a:p>
          <a:p>
            <a:endParaRPr lang="ru-RU" sz="2000" dirty="0"/>
          </a:p>
        </p:txBody>
      </p:sp>
    </p:spTree>
    <p:extLst>
      <p:ext uri="{BB962C8B-B14F-4D97-AF65-F5344CB8AC3E}">
        <p14:creationId xmlns:p14="http://schemas.microsoft.com/office/powerpoint/2010/main" val="3769881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sz="2000" b="1" dirty="0"/>
          </a:p>
        </p:txBody>
      </p:sp>
      <p:sp>
        <p:nvSpPr>
          <p:cNvPr id="6" name="TextBox 5"/>
          <p:cNvSpPr txBox="1"/>
          <p:nvPr/>
        </p:nvSpPr>
        <p:spPr>
          <a:xfrm>
            <a:off x="443586" y="1615142"/>
            <a:ext cx="8712968" cy="3477875"/>
          </a:xfrm>
          <a:prstGeom prst="rect">
            <a:avLst/>
          </a:prstGeom>
          <a:noFill/>
        </p:spPr>
        <p:txBody>
          <a:bodyPr wrap="square" rtlCol="0">
            <a:spAutoFit/>
          </a:bodyPr>
          <a:lstStyle/>
          <a:p>
            <a:pPr algn="ctr"/>
            <a:r>
              <a:rPr lang="uk-UA" sz="2000" b="1" dirty="0">
                <a:solidFill>
                  <a:srgbClr val="FF0000"/>
                </a:solidFill>
              </a:rPr>
              <a:t>Контрольні запитання </a:t>
            </a:r>
            <a:endParaRPr lang="ru-RU" sz="2000" dirty="0">
              <a:solidFill>
                <a:srgbClr val="FF0000"/>
              </a:solidFill>
            </a:endParaRPr>
          </a:p>
          <a:p>
            <a:pPr marL="457200" lvl="0" indent="-457200">
              <a:buFont typeface="+mj-lt"/>
              <a:buAutoNum type="arabicPeriod"/>
            </a:pPr>
            <a:r>
              <a:rPr lang="uk-UA" sz="2000" dirty="0"/>
              <a:t> </a:t>
            </a:r>
            <a:r>
              <a:rPr lang="uk-UA" sz="2000" dirty="0" smtClean="0"/>
              <a:t>Що </a:t>
            </a:r>
            <a:r>
              <a:rPr lang="uk-UA" sz="2000" dirty="0"/>
              <a:t>таке критика ?</a:t>
            </a:r>
            <a:endParaRPr lang="ru-RU" sz="2000" dirty="0"/>
          </a:p>
          <a:p>
            <a:pPr marL="457200" lvl="0" indent="-457200">
              <a:buFont typeface="+mj-lt"/>
              <a:buAutoNum type="arabicPeriod"/>
            </a:pPr>
            <a:r>
              <a:rPr lang="uk-UA" sz="2000" dirty="0" smtClean="0"/>
              <a:t>Форми </a:t>
            </a:r>
            <a:r>
              <a:rPr lang="uk-UA" sz="2000" dirty="0"/>
              <a:t>критичної діяльності ?</a:t>
            </a:r>
            <a:endParaRPr lang="ru-RU" sz="2000" dirty="0"/>
          </a:p>
          <a:p>
            <a:pPr marL="457200" lvl="0" indent="-457200">
              <a:buFont typeface="+mj-lt"/>
              <a:buAutoNum type="arabicPeriod"/>
            </a:pPr>
            <a:r>
              <a:rPr lang="uk-UA" sz="2000" dirty="0"/>
              <a:t>Які є основні функції критики ?</a:t>
            </a:r>
            <a:endParaRPr lang="ru-RU" sz="2000" dirty="0"/>
          </a:p>
          <a:p>
            <a:pPr marL="457200" lvl="0" indent="-457200">
              <a:buFont typeface="+mj-lt"/>
              <a:buAutoNum type="arabicPeriod"/>
            </a:pPr>
            <a:r>
              <a:rPr lang="uk-UA" sz="2000" dirty="0"/>
              <a:t>Які є стадії оцінки дизайн – проекту ?</a:t>
            </a:r>
            <a:endParaRPr lang="ru-RU" sz="2000" dirty="0"/>
          </a:p>
          <a:p>
            <a:pPr marL="457200" lvl="0" indent="-457200">
              <a:buFont typeface="+mj-lt"/>
              <a:buAutoNum type="arabicPeriod"/>
            </a:pPr>
            <a:r>
              <a:rPr lang="uk-UA" sz="2000" dirty="0"/>
              <a:t>Які є методи оцінки ?</a:t>
            </a:r>
            <a:endParaRPr lang="ru-RU" sz="2000" dirty="0"/>
          </a:p>
          <a:p>
            <a:pPr marL="457200" lvl="0" indent="-457200">
              <a:buFont typeface="+mj-lt"/>
              <a:buAutoNum type="arabicPeriod"/>
            </a:pPr>
            <a:r>
              <a:rPr lang="uk-UA" sz="2000" dirty="0"/>
              <a:t>На які поради потрібно звернути увагу пр. критиці ?</a:t>
            </a:r>
            <a:endParaRPr lang="ru-RU" sz="2000" dirty="0"/>
          </a:p>
          <a:p>
            <a:pPr marL="457200" lvl="0" indent="-457200">
              <a:buFont typeface="+mj-lt"/>
              <a:buAutoNum type="arabicPeriod"/>
            </a:pPr>
            <a:r>
              <a:rPr lang="uk-UA" sz="2000" dirty="0"/>
              <a:t>Що є  характерним для поради ( перевірити свою першу реакцію )?</a:t>
            </a:r>
            <a:endParaRPr lang="ru-RU" sz="2000" dirty="0"/>
          </a:p>
          <a:p>
            <a:pPr marL="457200" lvl="0" indent="-457200">
              <a:buFont typeface="+mj-lt"/>
              <a:buAutoNum type="arabicPeriod"/>
            </a:pPr>
            <a:r>
              <a:rPr lang="uk-UA" sz="2000" dirty="0"/>
              <a:t>Що таке реальна критика ?</a:t>
            </a:r>
            <a:endParaRPr lang="ru-RU" sz="2000" dirty="0"/>
          </a:p>
          <a:p>
            <a:pPr marL="457200" lvl="0" indent="-457200">
              <a:buFont typeface="+mj-lt"/>
              <a:buAutoNum type="arabicPeriod"/>
            </a:pPr>
            <a:r>
              <a:rPr lang="uk-UA" sz="2000" dirty="0"/>
              <a:t>Що таке оцінка ?</a:t>
            </a:r>
            <a:endParaRPr lang="ru-RU" sz="2000" dirty="0"/>
          </a:p>
          <a:p>
            <a:pPr marL="457200" lvl="0" indent="-457200">
              <a:buFont typeface="+mj-lt"/>
              <a:buAutoNum type="arabicPeriod"/>
            </a:pPr>
            <a:r>
              <a:rPr lang="uk-UA" sz="2000" dirty="0"/>
              <a:t>Чим відрізняється критика від оцінки ? </a:t>
            </a:r>
            <a:endParaRPr lang="ru-RU" sz="2000" dirty="0"/>
          </a:p>
        </p:txBody>
      </p:sp>
    </p:spTree>
    <p:extLst>
      <p:ext uri="{BB962C8B-B14F-4D97-AF65-F5344CB8AC3E}">
        <p14:creationId xmlns:p14="http://schemas.microsoft.com/office/powerpoint/2010/main" val="303690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87624" y="764704"/>
            <a:ext cx="7056784" cy="470898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sz="2000" b="1" dirty="0" smtClean="0"/>
              <a:t>Критика  (від лат.) </a:t>
            </a:r>
            <a:r>
              <a:rPr lang="uk-UA" sz="2000" dirty="0" smtClean="0"/>
              <a:t>– що в перекладі означає мистецтво розуміння, майстерність розрізняти правильність.  </a:t>
            </a:r>
          </a:p>
          <a:p>
            <a:endParaRPr lang="uk-UA" sz="2000" dirty="0"/>
          </a:p>
          <a:p>
            <a:r>
              <a:rPr lang="uk-UA" sz="2000" b="1" dirty="0" smtClean="0"/>
              <a:t>Критика</a:t>
            </a:r>
            <a:r>
              <a:rPr lang="uk-UA" sz="2000" dirty="0" smtClean="0"/>
              <a:t> – це розгляд якогось явища предмета, особи, його аналіз та оцінка згідно з існуючими нормами, масштабами, емоціями.</a:t>
            </a:r>
          </a:p>
          <a:p>
            <a:endParaRPr lang="uk-UA" sz="2000" dirty="0"/>
          </a:p>
          <a:p>
            <a:r>
              <a:rPr lang="uk-UA" sz="2000" dirty="0" smtClean="0"/>
              <a:t>Критика відіграє життєво важливу роль у дизайн-проекті, а також допомагає представнику або автору проекту розвиватися і шукати рішення.</a:t>
            </a:r>
          </a:p>
          <a:p>
            <a:endParaRPr lang="uk-UA" sz="2000" dirty="0"/>
          </a:p>
          <a:p>
            <a:r>
              <a:rPr lang="uk-UA" sz="2000" dirty="0" smtClean="0"/>
              <a:t>Робота критика полягає в тому, щоб привернути увагу на мистецтво незалежно від того чи є в проекті якась фінансова вигода. Критик зобов'язаний справедливо ставитися до області критики.</a:t>
            </a:r>
            <a:endParaRPr lang="uk-UA" sz="2000" dirty="0"/>
          </a:p>
        </p:txBody>
      </p:sp>
      <p:sp>
        <p:nvSpPr>
          <p:cNvPr id="6" name="Блок-схема: узел 5"/>
          <p:cNvSpPr/>
          <p:nvPr/>
        </p:nvSpPr>
        <p:spPr>
          <a:xfrm>
            <a:off x="770922" y="3055005"/>
            <a:ext cx="272685" cy="30198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Блок-схема: узел 6"/>
          <p:cNvSpPr/>
          <p:nvPr/>
        </p:nvSpPr>
        <p:spPr>
          <a:xfrm>
            <a:off x="770921" y="4221088"/>
            <a:ext cx="272685" cy="30198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Блок-схема: узел 7"/>
          <p:cNvSpPr/>
          <p:nvPr/>
        </p:nvSpPr>
        <p:spPr>
          <a:xfrm>
            <a:off x="778299" y="908720"/>
            <a:ext cx="272685" cy="30198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Блок-схема: узел 8"/>
          <p:cNvSpPr/>
          <p:nvPr/>
        </p:nvSpPr>
        <p:spPr>
          <a:xfrm>
            <a:off x="770920" y="1772816"/>
            <a:ext cx="272685" cy="30198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818196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противолежащими углами 1"/>
          <p:cNvSpPr/>
          <p:nvPr/>
        </p:nvSpPr>
        <p:spPr>
          <a:xfrm>
            <a:off x="1259632" y="764704"/>
            <a:ext cx="6912768" cy="1152128"/>
          </a:xfrm>
          <a:prstGeom prst="round2Diag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uk-UA" sz="4400" b="1" dirty="0" smtClean="0">
                <a:solidFill>
                  <a:schemeClr val="tx1"/>
                </a:solidFill>
              </a:rPr>
              <a:t>КРИТИКА</a:t>
            </a:r>
            <a:endParaRPr lang="uk-UA" sz="4400" b="1" dirty="0">
              <a:solidFill>
                <a:schemeClr val="tx1"/>
              </a:solidFill>
            </a:endParaRPr>
          </a:p>
        </p:txBody>
      </p:sp>
      <p:sp>
        <p:nvSpPr>
          <p:cNvPr id="3" name="Стрелка вниз 2"/>
          <p:cNvSpPr/>
          <p:nvPr/>
        </p:nvSpPr>
        <p:spPr>
          <a:xfrm>
            <a:off x="1475656" y="2276872"/>
            <a:ext cx="1080120"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4" name="Стрелка вниз 3"/>
          <p:cNvSpPr/>
          <p:nvPr/>
        </p:nvSpPr>
        <p:spPr>
          <a:xfrm>
            <a:off x="6444208" y="2276872"/>
            <a:ext cx="1080120"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TextBox 4"/>
          <p:cNvSpPr txBox="1"/>
          <p:nvPr/>
        </p:nvSpPr>
        <p:spPr>
          <a:xfrm>
            <a:off x="611560" y="3877017"/>
            <a:ext cx="3024336" cy="2554545"/>
          </a:xfrm>
          <a:prstGeom prst="rect">
            <a:avLst/>
          </a:prstGeom>
          <a:noFill/>
        </p:spPr>
        <p:txBody>
          <a:bodyPr wrap="square" rtlCol="0">
            <a:spAutoFit/>
          </a:bodyPr>
          <a:lstStyle/>
          <a:p>
            <a:pPr algn="ctr"/>
            <a:r>
              <a:rPr lang="uk-UA" sz="2000" b="1" dirty="0" smtClean="0">
                <a:solidFill>
                  <a:srgbClr val="FF0000"/>
                </a:solidFill>
              </a:rPr>
              <a:t>ПОЗИТИВНА</a:t>
            </a:r>
          </a:p>
          <a:p>
            <a:pPr algn="ctr"/>
            <a:endParaRPr lang="uk-UA" sz="2000" b="1" dirty="0" smtClean="0">
              <a:solidFill>
                <a:srgbClr val="FF0000"/>
              </a:solidFill>
            </a:endParaRPr>
          </a:p>
          <a:p>
            <a:pPr algn="ctr"/>
            <a:r>
              <a:rPr lang="uk-UA" sz="2000" b="1" dirty="0" smtClean="0"/>
              <a:t>характеризується правильністю, естетичністю,  </a:t>
            </a:r>
            <a:r>
              <a:rPr lang="uk-UA" sz="2000" b="1" dirty="0" err="1" smtClean="0"/>
              <a:t>локанічністю</a:t>
            </a:r>
            <a:endParaRPr lang="uk-UA" sz="2000" b="1" dirty="0"/>
          </a:p>
          <a:p>
            <a:endParaRPr lang="uk-UA" sz="2000" b="1" dirty="0" smtClean="0"/>
          </a:p>
          <a:p>
            <a:endParaRPr lang="uk-UA" sz="2000" b="1" dirty="0"/>
          </a:p>
        </p:txBody>
      </p:sp>
      <p:sp>
        <p:nvSpPr>
          <p:cNvPr id="6" name="TextBox 5"/>
          <p:cNvSpPr txBox="1"/>
          <p:nvPr/>
        </p:nvSpPr>
        <p:spPr>
          <a:xfrm>
            <a:off x="5724128" y="3877017"/>
            <a:ext cx="3024336" cy="2400657"/>
          </a:xfrm>
          <a:prstGeom prst="rect">
            <a:avLst/>
          </a:prstGeom>
          <a:noFill/>
        </p:spPr>
        <p:txBody>
          <a:bodyPr wrap="square" rtlCol="0">
            <a:spAutoFit/>
          </a:bodyPr>
          <a:lstStyle/>
          <a:p>
            <a:pPr algn="ctr"/>
            <a:r>
              <a:rPr lang="uk-UA" sz="2000" b="1" dirty="0" smtClean="0">
                <a:solidFill>
                  <a:srgbClr val="FF0000"/>
                </a:solidFill>
              </a:rPr>
              <a:t>НЕГАТИВНА</a:t>
            </a:r>
          </a:p>
          <a:p>
            <a:pPr algn="ctr"/>
            <a:endParaRPr lang="uk-UA" sz="2000" b="1" dirty="0">
              <a:solidFill>
                <a:srgbClr val="FF0000"/>
              </a:solidFill>
            </a:endParaRPr>
          </a:p>
          <a:p>
            <a:pPr algn="ctr"/>
            <a:r>
              <a:rPr lang="uk-UA" b="1" dirty="0"/>
              <a:t>х</a:t>
            </a:r>
            <a:r>
              <a:rPr lang="uk-UA" b="1" dirty="0" smtClean="0"/>
              <a:t>арактеризується недоліками,</a:t>
            </a:r>
          </a:p>
          <a:p>
            <a:pPr algn="ctr"/>
            <a:r>
              <a:rPr lang="uk-UA" b="1" dirty="0"/>
              <a:t>п</a:t>
            </a:r>
            <a:r>
              <a:rPr lang="uk-UA" b="1" dirty="0" smtClean="0"/>
              <a:t>омилками, неправильністю виконання завдання</a:t>
            </a:r>
          </a:p>
          <a:p>
            <a:endParaRPr lang="uk-UA" sz="2000" b="1" dirty="0">
              <a:solidFill>
                <a:srgbClr val="FF0000"/>
              </a:solidFill>
            </a:endParaRPr>
          </a:p>
        </p:txBody>
      </p:sp>
    </p:spTree>
    <p:extLst>
      <p:ext uri="{BB962C8B-B14F-4D97-AF65-F5344CB8AC3E}">
        <p14:creationId xmlns:p14="http://schemas.microsoft.com/office/powerpoint/2010/main" val="22698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ятиугольник 6"/>
          <p:cNvSpPr/>
          <p:nvPr/>
        </p:nvSpPr>
        <p:spPr>
          <a:xfrm>
            <a:off x="827584" y="548680"/>
            <a:ext cx="7632848" cy="864096"/>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uk-UA" sz="2800" b="1" dirty="0" smtClean="0">
                <a:solidFill>
                  <a:schemeClr val="tx1"/>
                </a:solidFill>
              </a:rPr>
              <a:t>ФОРМИ  І ЦІЛІ КРИТИЧНОЇ ДІЇ</a:t>
            </a:r>
            <a:endParaRPr lang="uk-UA" sz="2800" b="1" dirty="0">
              <a:solidFill>
                <a:schemeClr val="tx1"/>
              </a:solidFill>
            </a:endParaRPr>
          </a:p>
        </p:txBody>
      </p:sp>
      <p:sp>
        <p:nvSpPr>
          <p:cNvPr id="8" name="Стрелка вниз 7"/>
          <p:cNvSpPr/>
          <p:nvPr/>
        </p:nvSpPr>
        <p:spPr>
          <a:xfrm>
            <a:off x="4391980" y="1628800"/>
            <a:ext cx="50405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Прямоугольник 8"/>
          <p:cNvSpPr/>
          <p:nvPr/>
        </p:nvSpPr>
        <p:spPr>
          <a:xfrm>
            <a:off x="827584" y="2439031"/>
            <a:ext cx="763284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solidFill>
                  <a:schemeClr val="tx1"/>
                </a:solidFill>
              </a:rPr>
              <a:t>Критична діяльність може відображатись в трьох формах:</a:t>
            </a:r>
            <a:endParaRPr lang="uk-UA" sz="2400" b="1" dirty="0">
              <a:solidFill>
                <a:schemeClr val="tx1"/>
              </a:solidFill>
            </a:endParaRPr>
          </a:p>
        </p:txBody>
      </p:sp>
      <p:sp>
        <p:nvSpPr>
          <p:cNvPr id="11" name="Стрелка вправо 10"/>
          <p:cNvSpPr/>
          <p:nvPr/>
        </p:nvSpPr>
        <p:spPr>
          <a:xfrm>
            <a:off x="852375" y="3429000"/>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Стрелка вправо 11"/>
          <p:cNvSpPr/>
          <p:nvPr/>
        </p:nvSpPr>
        <p:spPr>
          <a:xfrm>
            <a:off x="827584" y="4185546"/>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Стрелка вправо 12"/>
          <p:cNvSpPr/>
          <p:nvPr/>
        </p:nvSpPr>
        <p:spPr>
          <a:xfrm>
            <a:off x="823346" y="4971437"/>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4" name="TextBox 13"/>
          <p:cNvSpPr txBox="1"/>
          <p:nvPr/>
        </p:nvSpPr>
        <p:spPr>
          <a:xfrm>
            <a:off x="1810826" y="3321858"/>
            <a:ext cx="6552728" cy="646331"/>
          </a:xfrm>
          <a:prstGeom prst="rect">
            <a:avLst/>
          </a:prstGeom>
          <a:noFill/>
        </p:spPr>
        <p:txBody>
          <a:bodyPr wrap="square" rtlCol="0">
            <a:spAutoFit/>
          </a:bodyPr>
          <a:lstStyle/>
          <a:p>
            <a:r>
              <a:rPr lang="uk-UA" dirty="0" smtClean="0"/>
              <a:t>1. Критика дизайнером існуючого стану предметного середовища в процесі проектної діяльності.</a:t>
            </a:r>
            <a:endParaRPr lang="uk-UA" dirty="0"/>
          </a:p>
        </p:txBody>
      </p:sp>
      <p:sp>
        <p:nvSpPr>
          <p:cNvPr id="15" name="TextBox 14"/>
          <p:cNvSpPr txBox="1"/>
          <p:nvPr/>
        </p:nvSpPr>
        <p:spPr>
          <a:xfrm>
            <a:off x="1907704" y="4078404"/>
            <a:ext cx="6552728" cy="646331"/>
          </a:xfrm>
          <a:prstGeom prst="rect">
            <a:avLst/>
          </a:prstGeom>
          <a:noFill/>
        </p:spPr>
        <p:txBody>
          <a:bodyPr wrap="square" rtlCol="0">
            <a:spAutoFit/>
          </a:bodyPr>
          <a:lstStyle/>
          <a:p>
            <a:r>
              <a:rPr lang="uk-UA" dirty="0" smtClean="0"/>
              <a:t>2. Критика дизайнером власної проектної діяльності і її результатів.</a:t>
            </a:r>
            <a:endParaRPr lang="uk-UA" dirty="0"/>
          </a:p>
        </p:txBody>
      </p:sp>
      <p:sp>
        <p:nvSpPr>
          <p:cNvPr id="16" name="TextBox 15"/>
          <p:cNvSpPr txBox="1"/>
          <p:nvPr/>
        </p:nvSpPr>
        <p:spPr>
          <a:xfrm>
            <a:off x="1905102" y="4864295"/>
            <a:ext cx="6552728" cy="923330"/>
          </a:xfrm>
          <a:prstGeom prst="rect">
            <a:avLst/>
          </a:prstGeom>
          <a:noFill/>
        </p:spPr>
        <p:txBody>
          <a:bodyPr wrap="square" rtlCol="0">
            <a:spAutoFit/>
          </a:bodyPr>
          <a:lstStyle/>
          <a:p>
            <a:r>
              <a:rPr lang="uk-UA" dirty="0" smtClean="0"/>
              <a:t>3. Обумовлена від проектної процедури, критика результатів дизайнерської діяльності зі своїми засобами і цілями ( подібно до художньої практики у сфері мистецтва.</a:t>
            </a:r>
            <a:endParaRPr lang="uk-UA" dirty="0"/>
          </a:p>
        </p:txBody>
      </p:sp>
    </p:spTree>
    <p:extLst>
      <p:ext uri="{BB962C8B-B14F-4D97-AF65-F5344CB8AC3E}">
        <p14:creationId xmlns:p14="http://schemas.microsoft.com/office/powerpoint/2010/main" val="3054885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документ 1"/>
          <p:cNvSpPr/>
          <p:nvPr/>
        </p:nvSpPr>
        <p:spPr>
          <a:xfrm>
            <a:off x="971600" y="615222"/>
            <a:ext cx="7344816" cy="2376264"/>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uk-UA" sz="3600" b="1" dirty="0" smtClean="0"/>
              <a:t>ФУНКЦІЇ КРИТИКИ</a:t>
            </a:r>
            <a:endParaRPr lang="uk-UA" sz="3600" b="1" dirty="0"/>
          </a:p>
        </p:txBody>
      </p:sp>
      <p:sp>
        <p:nvSpPr>
          <p:cNvPr id="4" name="Нашивка 3"/>
          <p:cNvSpPr/>
          <p:nvPr/>
        </p:nvSpPr>
        <p:spPr>
          <a:xfrm>
            <a:off x="971600" y="3501008"/>
            <a:ext cx="504056" cy="576064"/>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solidFill>
                <a:schemeClr val="tx1"/>
              </a:solidFill>
            </a:endParaRPr>
          </a:p>
        </p:txBody>
      </p:sp>
      <p:sp>
        <p:nvSpPr>
          <p:cNvPr id="5" name="Нашивка 4"/>
          <p:cNvSpPr/>
          <p:nvPr/>
        </p:nvSpPr>
        <p:spPr>
          <a:xfrm>
            <a:off x="981313" y="4869160"/>
            <a:ext cx="504056" cy="576064"/>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uk-UA">
              <a:solidFill>
                <a:schemeClr val="tx1"/>
              </a:solidFill>
            </a:endParaRPr>
          </a:p>
        </p:txBody>
      </p:sp>
      <p:sp>
        <p:nvSpPr>
          <p:cNvPr id="6" name="TextBox 5"/>
          <p:cNvSpPr txBox="1"/>
          <p:nvPr/>
        </p:nvSpPr>
        <p:spPr>
          <a:xfrm>
            <a:off x="1670597" y="3604374"/>
            <a:ext cx="6645819" cy="707886"/>
          </a:xfrm>
          <a:prstGeom prst="rect">
            <a:avLst/>
          </a:prstGeom>
          <a:noFill/>
        </p:spPr>
        <p:txBody>
          <a:bodyPr wrap="square" rtlCol="0">
            <a:spAutoFit/>
          </a:bodyPr>
          <a:lstStyle/>
          <a:p>
            <a:r>
              <a:rPr lang="uk-UA" sz="2000" b="1" dirty="0" smtClean="0"/>
              <a:t>Осмислення речі з точки зору цінностей, що встановилися.</a:t>
            </a:r>
            <a:endParaRPr lang="uk-UA" sz="2000" b="1" dirty="0"/>
          </a:p>
        </p:txBody>
      </p:sp>
      <p:sp>
        <p:nvSpPr>
          <p:cNvPr id="7" name="TextBox 6"/>
          <p:cNvSpPr txBox="1"/>
          <p:nvPr/>
        </p:nvSpPr>
        <p:spPr>
          <a:xfrm>
            <a:off x="1748867" y="4869160"/>
            <a:ext cx="6567549" cy="707886"/>
          </a:xfrm>
          <a:prstGeom prst="rect">
            <a:avLst/>
          </a:prstGeom>
          <a:noFill/>
        </p:spPr>
        <p:txBody>
          <a:bodyPr wrap="square" rtlCol="0">
            <a:spAutoFit/>
          </a:bodyPr>
          <a:lstStyle/>
          <a:p>
            <a:r>
              <a:rPr lang="uk-UA" sz="2000" b="1" dirty="0" smtClean="0"/>
              <a:t>Виявлення нових цінностей і закріплення їх в системі культури.</a:t>
            </a:r>
            <a:endParaRPr lang="uk-UA" sz="2000" b="1" dirty="0"/>
          </a:p>
        </p:txBody>
      </p:sp>
    </p:spTree>
    <p:extLst>
      <p:ext uri="{BB962C8B-B14F-4D97-AF65-F5344CB8AC3E}">
        <p14:creationId xmlns:p14="http://schemas.microsoft.com/office/powerpoint/2010/main" val="3720301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830071" y="188640"/>
            <a:ext cx="7488832" cy="9361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2000" b="1" dirty="0" smtClean="0"/>
              <a:t>СТАДІЇ ОЦІНКИ ДИЗАЙН-ПРОЕКТУ</a:t>
            </a:r>
            <a:endParaRPr lang="uk-UA" sz="2000" b="1" dirty="0"/>
          </a:p>
        </p:txBody>
      </p:sp>
      <p:sp>
        <p:nvSpPr>
          <p:cNvPr id="6" name="TextBox 5"/>
          <p:cNvSpPr txBox="1"/>
          <p:nvPr/>
        </p:nvSpPr>
        <p:spPr>
          <a:xfrm>
            <a:off x="1060046" y="1340768"/>
            <a:ext cx="7056784" cy="923330"/>
          </a:xfrm>
          <a:prstGeom prst="rect">
            <a:avLst/>
          </a:prstGeom>
          <a:noFill/>
        </p:spPr>
        <p:txBody>
          <a:bodyPr wrap="square" rtlCol="0">
            <a:spAutoFit/>
          </a:bodyPr>
          <a:lstStyle/>
          <a:p>
            <a:pPr algn="ctr"/>
            <a:r>
              <a:rPr lang="uk-UA" dirty="0" smtClean="0"/>
              <a:t>В ході самого процесу проектування можна виділити три основні стадії, на кожній з яких застосовуються особливі методи оцінки якості проекту.</a:t>
            </a:r>
            <a:endParaRPr lang="uk-UA" dirty="0"/>
          </a:p>
        </p:txBody>
      </p:sp>
      <p:sp>
        <p:nvSpPr>
          <p:cNvPr id="7" name="Стрелка вниз 6"/>
          <p:cNvSpPr/>
          <p:nvPr/>
        </p:nvSpPr>
        <p:spPr>
          <a:xfrm>
            <a:off x="1327966" y="2272679"/>
            <a:ext cx="435722" cy="467639"/>
          </a:xfrm>
          <a:prstGeom prst="down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uk-UA"/>
          </a:p>
        </p:txBody>
      </p:sp>
      <p:sp>
        <p:nvSpPr>
          <p:cNvPr id="10" name="TextBox 9"/>
          <p:cNvSpPr txBox="1"/>
          <p:nvPr/>
        </p:nvSpPr>
        <p:spPr>
          <a:xfrm>
            <a:off x="179512" y="3055439"/>
            <a:ext cx="3168352" cy="2800767"/>
          </a:xfrm>
          <a:prstGeom prst="rect">
            <a:avLst/>
          </a:prstGeom>
          <a:noFill/>
        </p:spPr>
        <p:txBody>
          <a:bodyPr wrap="square" rtlCol="0">
            <a:spAutoFit/>
          </a:bodyPr>
          <a:lstStyle/>
          <a:p>
            <a:r>
              <a:rPr lang="uk-UA" sz="1600" b="1" dirty="0" smtClean="0"/>
              <a:t>Перша стадія </a:t>
            </a:r>
            <a:r>
              <a:rPr lang="uk-UA" sz="1600" dirty="0" smtClean="0"/>
              <a:t>– охоплює співставлення і узгодження  технічного завдання і етап </a:t>
            </a:r>
            <a:r>
              <a:rPr lang="uk-UA" sz="1600" dirty="0" err="1" smtClean="0"/>
              <a:t>передпроектних</a:t>
            </a:r>
            <a:r>
              <a:rPr lang="uk-UA" sz="1600" dirty="0" smtClean="0"/>
              <a:t> досліджень, на яких виробляється, виявляється і деталізується комплекс вимог, умов, обмежень і інших нормативних показників проекту, тобто плануються і визначаються основні властивості і якості майбутнього виробу.</a:t>
            </a:r>
            <a:endParaRPr lang="uk-UA" sz="1600" dirty="0"/>
          </a:p>
        </p:txBody>
      </p:sp>
      <p:sp>
        <p:nvSpPr>
          <p:cNvPr id="12" name="TextBox 11"/>
          <p:cNvSpPr txBox="1"/>
          <p:nvPr/>
        </p:nvSpPr>
        <p:spPr>
          <a:xfrm>
            <a:off x="3264791" y="3096121"/>
            <a:ext cx="3227867" cy="2800767"/>
          </a:xfrm>
          <a:prstGeom prst="rect">
            <a:avLst/>
          </a:prstGeom>
          <a:noFill/>
        </p:spPr>
        <p:txBody>
          <a:bodyPr wrap="square" rtlCol="0">
            <a:spAutoFit/>
          </a:bodyPr>
          <a:lstStyle/>
          <a:p>
            <a:r>
              <a:rPr lang="uk-UA" sz="1600" b="1" dirty="0" smtClean="0"/>
              <a:t>Друга стадія </a:t>
            </a:r>
            <a:r>
              <a:rPr lang="uk-UA" sz="1600" dirty="0" smtClean="0"/>
              <a:t>– охоплює всі етапи розробки художньо-конструкторських пропозицій – від перших ідей і ескізних начерків до складання завершеного проекту, що відповідає всім пунктам технічного завдання. Над проектом </a:t>
            </a:r>
            <a:r>
              <a:rPr lang="uk-UA" sz="1600" dirty="0" err="1" smtClean="0"/>
              <a:t>співставляться</a:t>
            </a:r>
            <a:r>
              <a:rPr lang="uk-UA" sz="1600" dirty="0" smtClean="0"/>
              <a:t> самооцінка і контрольна(експертна) оцінка.</a:t>
            </a:r>
            <a:endParaRPr lang="uk-UA" sz="1600" dirty="0"/>
          </a:p>
        </p:txBody>
      </p:sp>
      <p:sp>
        <p:nvSpPr>
          <p:cNvPr id="13" name="Прямоугольник 12"/>
          <p:cNvSpPr/>
          <p:nvPr/>
        </p:nvSpPr>
        <p:spPr>
          <a:xfrm>
            <a:off x="3203848" y="2768154"/>
            <a:ext cx="45719" cy="33753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4" name="Прямоугольник 13"/>
          <p:cNvSpPr/>
          <p:nvPr/>
        </p:nvSpPr>
        <p:spPr>
          <a:xfrm>
            <a:off x="6492658" y="2768153"/>
            <a:ext cx="45719" cy="33753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5" name="TextBox 14"/>
          <p:cNvSpPr txBox="1"/>
          <p:nvPr/>
        </p:nvSpPr>
        <p:spPr>
          <a:xfrm>
            <a:off x="6605403" y="3096121"/>
            <a:ext cx="2560729" cy="2800767"/>
          </a:xfrm>
          <a:prstGeom prst="rect">
            <a:avLst/>
          </a:prstGeom>
          <a:noFill/>
        </p:spPr>
        <p:txBody>
          <a:bodyPr wrap="square" rtlCol="0">
            <a:spAutoFit/>
          </a:bodyPr>
          <a:lstStyle/>
          <a:p>
            <a:r>
              <a:rPr lang="uk-UA" sz="1600" b="1" dirty="0" smtClean="0"/>
              <a:t>Третя стадія </a:t>
            </a:r>
            <a:r>
              <a:rPr lang="uk-UA" sz="1600" dirty="0" smtClean="0"/>
              <a:t>– включає етапи розгляду, узгодження і затвердження готового проекту, який представляють цілим, по частинах чи в декількох варіантах. Проводиться контрольна оцінка готових результатів роботи чи окремих закінчених її частин експертами.</a:t>
            </a:r>
            <a:endParaRPr lang="uk-UA" sz="1600" dirty="0"/>
          </a:p>
        </p:txBody>
      </p:sp>
      <p:sp>
        <p:nvSpPr>
          <p:cNvPr id="16" name="Стрелка вниз 15"/>
          <p:cNvSpPr/>
          <p:nvPr/>
        </p:nvSpPr>
        <p:spPr>
          <a:xfrm>
            <a:off x="4356626" y="2400126"/>
            <a:ext cx="435722" cy="467639"/>
          </a:xfrm>
          <a:prstGeom prst="down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uk-UA"/>
          </a:p>
        </p:txBody>
      </p:sp>
      <p:sp>
        <p:nvSpPr>
          <p:cNvPr id="17" name="Стрелка вниз 16"/>
          <p:cNvSpPr/>
          <p:nvPr/>
        </p:nvSpPr>
        <p:spPr>
          <a:xfrm>
            <a:off x="7427912" y="2379547"/>
            <a:ext cx="435722" cy="467639"/>
          </a:xfrm>
          <a:prstGeom prst="down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720301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 двумя вырезанными противолежащими углами 2"/>
          <p:cNvSpPr/>
          <p:nvPr/>
        </p:nvSpPr>
        <p:spPr>
          <a:xfrm>
            <a:off x="899592" y="548680"/>
            <a:ext cx="7416824" cy="1224136"/>
          </a:xfrm>
          <a:prstGeom prst="snip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uk-UA" sz="3200" b="1" dirty="0" smtClean="0">
                <a:solidFill>
                  <a:schemeClr val="tx1"/>
                </a:solidFill>
              </a:rPr>
              <a:t>МЕТОДИ ОЦІНКИ</a:t>
            </a:r>
            <a:endParaRPr lang="uk-UA" sz="3200" b="1" dirty="0">
              <a:solidFill>
                <a:schemeClr val="tx1"/>
              </a:solidFill>
            </a:endParaRPr>
          </a:p>
        </p:txBody>
      </p:sp>
      <p:sp>
        <p:nvSpPr>
          <p:cNvPr id="5" name="TextBox 4"/>
          <p:cNvSpPr txBox="1"/>
          <p:nvPr/>
        </p:nvSpPr>
        <p:spPr>
          <a:xfrm>
            <a:off x="723167" y="2132856"/>
            <a:ext cx="7560840" cy="4154984"/>
          </a:xfrm>
          <a:prstGeom prst="rect">
            <a:avLst/>
          </a:prstGeom>
          <a:noFill/>
        </p:spPr>
        <p:txBody>
          <a:bodyPr wrap="square" rtlCol="0">
            <a:spAutoFit/>
          </a:bodyPr>
          <a:lstStyle/>
          <a:p>
            <a:r>
              <a:rPr lang="uk-UA" sz="2400" b="1" dirty="0" smtClean="0"/>
              <a:t>Існують різні методи оцінки проектних рішень: </a:t>
            </a:r>
            <a:r>
              <a:rPr lang="uk-UA" sz="2400" dirty="0" smtClean="0"/>
              <a:t>складання контрольних  переліків і шкал оцінок, вибір критеріїв, аранжування і зважування, експериментальні досліди і ін.</a:t>
            </a:r>
          </a:p>
          <a:p>
            <a:endParaRPr lang="uk-UA" sz="2400" dirty="0"/>
          </a:p>
          <a:p>
            <a:r>
              <a:rPr lang="uk-UA" sz="2400" dirty="0" smtClean="0"/>
              <a:t>Найбільш простим і розповсюдженим рахується </a:t>
            </a:r>
            <a:r>
              <a:rPr lang="uk-UA" sz="2400" b="1" i="1" u="sng" dirty="0" smtClean="0"/>
              <a:t>метод складання контрольних переліків</a:t>
            </a:r>
            <a:r>
              <a:rPr lang="uk-UA" sz="2400" dirty="0" smtClean="0"/>
              <a:t>. Суть цього методу в тому, що проектувальник складає перелік питань, які були визначені важливими в подібних ситуаціях, а тоді оцінює свою проектну ситуацію з точки зору цих питань.</a:t>
            </a:r>
            <a:endParaRPr lang="uk-UA" sz="2400" dirty="0"/>
          </a:p>
        </p:txBody>
      </p:sp>
    </p:spTree>
    <p:extLst>
      <p:ext uri="{BB962C8B-B14F-4D97-AF65-F5344CB8AC3E}">
        <p14:creationId xmlns:p14="http://schemas.microsoft.com/office/powerpoint/2010/main" val="3720301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Блок-схема: документ 2"/>
          <p:cNvSpPr/>
          <p:nvPr/>
        </p:nvSpPr>
        <p:spPr>
          <a:xfrm>
            <a:off x="467544" y="1"/>
            <a:ext cx="8280920" cy="1556792"/>
          </a:xfrm>
          <a:prstGeom prst="flowChartDocumen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uk-UA" sz="2000" b="1" dirty="0" smtClean="0"/>
              <a:t>ВАЖЛИВІ АСПЕКТИ КОНСТРУКТИВНОЇ КРИТИКИ</a:t>
            </a:r>
            <a:endParaRPr lang="uk-UA" sz="2000" b="1" dirty="0"/>
          </a:p>
        </p:txBody>
      </p:sp>
      <p:sp>
        <p:nvSpPr>
          <p:cNvPr id="5" name="Стрелка вправо 4"/>
          <p:cNvSpPr/>
          <p:nvPr/>
        </p:nvSpPr>
        <p:spPr>
          <a:xfrm>
            <a:off x="467544" y="2204864"/>
            <a:ext cx="1152128" cy="936104"/>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uk-UA"/>
          </a:p>
        </p:txBody>
      </p:sp>
      <p:sp>
        <p:nvSpPr>
          <p:cNvPr id="6" name="TextBox 5"/>
          <p:cNvSpPr txBox="1"/>
          <p:nvPr/>
        </p:nvSpPr>
        <p:spPr>
          <a:xfrm>
            <a:off x="2411760" y="2420888"/>
            <a:ext cx="6480720" cy="2246769"/>
          </a:xfrm>
          <a:prstGeom prst="rect">
            <a:avLst/>
          </a:prstGeom>
          <a:noFill/>
        </p:spPr>
        <p:txBody>
          <a:bodyPr wrap="square" rtlCol="0">
            <a:spAutoFit/>
          </a:bodyPr>
          <a:lstStyle/>
          <a:p>
            <a:r>
              <a:rPr lang="uk-UA" sz="2000" b="1" dirty="0" smtClean="0">
                <a:solidFill>
                  <a:srgbClr val="FF0000"/>
                </a:solidFill>
              </a:rPr>
              <a:t>БУДЬТЕ ВІДКРИТИМИ</a:t>
            </a:r>
          </a:p>
          <a:p>
            <a:endParaRPr lang="uk-UA" sz="2000" b="1" dirty="0">
              <a:solidFill>
                <a:srgbClr val="FF0000"/>
              </a:solidFill>
            </a:endParaRPr>
          </a:p>
          <a:p>
            <a:r>
              <a:rPr lang="uk-UA" sz="2000" dirty="0" smtClean="0"/>
              <a:t>Робити щось по-своєму -  легко, але в результаті наші звички глибоко вкоріняються і їх буде складно зламати. Критика ж дає життєву необхідну перспективу, розкриваючи потенційні зони для самовдосконалення, які ми не здатні побачити своїми очима.</a:t>
            </a:r>
            <a:endParaRPr lang="uk-UA" sz="2000" dirty="0"/>
          </a:p>
        </p:txBody>
      </p:sp>
    </p:spTree>
    <p:extLst>
      <p:ext uri="{BB962C8B-B14F-4D97-AF65-F5344CB8AC3E}">
        <p14:creationId xmlns:p14="http://schemas.microsoft.com/office/powerpoint/2010/main" val="37203016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320</TotalTime>
  <Words>1712</Words>
  <Application>Microsoft Office PowerPoint</Application>
  <PresentationFormat>Экран (4:3)</PresentationFormat>
  <Paragraphs>108</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NewsPrint</vt:lpstr>
      <vt:lpstr>Тема:  Види оцінок та критика дизайн-проектів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Alizeya</dc:creator>
  <cp:lastModifiedBy>юля</cp:lastModifiedBy>
  <cp:revision>30</cp:revision>
  <dcterms:created xsi:type="dcterms:W3CDTF">2018-10-29T19:14:32Z</dcterms:created>
  <dcterms:modified xsi:type="dcterms:W3CDTF">2020-04-05T21:11:15Z</dcterms:modified>
</cp:coreProperties>
</file>