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03.02.2020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03.02.2020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03.02.2020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03.02.2020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03.02.2020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03.02.2020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03.02.2020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03.02.2020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03026" y="908720"/>
            <a:ext cx="8640960" cy="1512168"/>
          </a:xfrm>
          <a:solidFill>
            <a:srgbClr val="FFFF00"/>
          </a:solidFill>
        </p:spPr>
        <p:txBody>
          <a:bodyPr>
            <a:noAutofit/>
          </a:bodyPr>
          <a:lstStyle/>
          <a:p>
            <a:pPr algn="ctr"/>
            <a:r>
              <a:rPr lang="uk-UA" sz="4800" b="1" dirty="0" smtClean="0">
                <a:solidFill>
                  <a:schemeClr val="accent6"/>
                </a:solidFill>
                <a:effectLst>
                  <a:outerShdw blurRad="38100" dist="38100" dir="2700000" algn="tl">
                    <a:srgbClr val="000000">
                      <a:alpha val="43137"/>
                    </a:srgbClr>
                  </a:outerShdw>
                </a:effectLst>
                <a:latin typeface="Segoe Print" pitchFamily="2" charset="0"/>
              </a:rPr>
              <a:t>ТЕМА:  </a:t>
            </a:r>
            <a:r>
              <a:rPr lang="uk-UA" sz="4000" b="1" dirty="0">
                <a:solidFill>
                  <a:schemeClr val="tx1"/>
                </a:solidFill>
                <a:effectLst>
                  <a:outerShdw blurRad="38100" dist="38100" dir="2700000" algn="tl">
                    <a:srgbClr val="000000">
                      <a:alpha val="43137"/>
                    </a:srgbClr>
                  </a:outerShdw>
                </a:effectLst>
                <a:latin typeface="Segoe Print" pitchFamily="2" charset="0"/>
              </a:rPr>
              <a:t>Головна мета дизайн-проекту </a:t>
            </a:r>
            <a:endParaRPr lang="ru-RU" sz="4000" b="1" dirty="0">
              <a:solidFill>
                <a:schemeClr val="tx1"/>
              </a:solidFill>
              <a:effectLst>
                <a:outerShdw blurRad="38100" dist="38100" dir="2700000" algn="tl">
                  <a:srgbClr val="000000">
                    <a:alpha val="43137"/>
                  </a:srgbClr>
                </a:outerShdw>
              </a:effectLst>
              <a:latin typeface="Segoe Print" pitchFamily="2" charset="0"/>
            </a:endParaRPr>
          </a:p>
        </p:txBody>
      </p:sp>
      <p:sp>
        <p:nvSpPr>
          <p:cNvPr id="2" name="Заголовок 1"/>
          <p:cNvSpPr>
            <a:spLocks noGrp="1"/>
          </p:cNvSpPr>
          <p:nvPr>
            <p:ph type="ctrTitle"/>
          </p:nvPr>
        </p:nvSpPr>
        <p:spPr>
          <a:xfrm>
            <a:off x="1475656" y="141921"/>
            <a:ext cx="6172199" cy="1086876"/>
          </a:xfrm>
        </p:spPr>
        <p:txBody>
          <a:bodyPr/>
          <a:lstStyle/>
          <a:p>
            <a:pPr marL="182880" indent="0" algn="ctr">
              <a:buNone/>
            </a:pPr>
            <a:r>
              <a:rPr lang="uk-UA" sz="3200" dirty="0" smtClean="0">
                <a:solidFill>
                  <a:schemeClr val="bg2">
                    <a:lumMod val="50000"/>
                  </a:schemeClr>
                </a:solidFill>
                <a:effectLst>
                  <a:outerShdw blurRad="38100" dist="38100" dir="2700000" algn="tl">
                    <a:srgbClr val="000000">
                      <a:alpha val="43137"/>
                    </a:srgbClr>
                  </a:outerShdw>
                  <a:reflection blurRad="6350" stA="55000" endA="300" endPos="45500" dir="5400000" sy="-100000" algn="bl" rotWithShape="0"/>
                </a:effectLst>
              </a:rPr>
              <a:t>Лекція 1</a:t>
            </a:r>
            <a:endParaRPr lang="ru-RU" sz="3200" dirty="0">
              <a:solidFill>
                <a:schemeClr val="bg2">
                  <a:lumMod val="50000"/>
                </a:schemeClr>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4" name="AutoShape 2" descr="Результат пошуку зображень за запитом &quot;дизайн&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924944"/>
            <a:ext cx="6643582" cy="359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787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568952" cy="4031873"/>
          </a:xfrm>
          <a:prstGeom prst="rect">
            <a:avLst/>
          </a:prstGeom>
          <a:noFill/>
        </p:spPr>
        <p:txBody>
          <a:bodyPr wrap="square" rtlCol="0">
            <a:spAutoFit/>
          </a:bodyPr>
          <a:lstStyle/>
          <a:p>
            <a:r>
              <a:rPr lang="ru-RU" sz="2400" b="1" dirty="0">
                <a:solidFill>
                  <a:srgbClr val="FF0000"/>
                </a:solidFill>
              </a:rPr>
              <a:t>3. </a:t>
            </a:r>
            <a:r>
              <a:rPr lang="ru-RU" sz="2400" b="1" dirty="0" err="1">
                <a:solidFill>
                  <a:srgbClr val="FF0000"/>
                </a:solidFill>
              </a:rPr>
              <a:t>Етап</a:t>
            </a:r>
            <a:r>
              <a:rPr lang="ru-RU" sz="2400" b="1" dirty="0">
                <a:solidFill>
                  <a:srgbClr val="FF0000"/>
                </a:solidFill>
              </a:rPr>
              <a:t> </a:t>
            </a:r>
            <a:r>
              <a:rPr lang="ru-RU" sz="2400" b="1" dirty="0" err="1">
                <a:solidFill>
                  <a:srgbClr val="FF0000"/>
                </a:solidFill>
              </a:rPr>
              <a:t>розвитку</a:t>
            </a:r>
            <a:r>
              <a:rPr lang="ru-RU" sz="2400" b="1" dirty="0">
                <a:solidFill>
                  <a:srgbClr val="FF0000"/>
                </a:solidFill>
              </a:rPr>
              <a:t> дизайну - початок </a:t>
            </a:r>
            <a:r>
              <a:rPr lang="en-US" sz="2400" b="1" dirty="0">
                <a:solidFill>
                  <a:srgbClr val="FF0000"/>
                </a:solidFill>
              </a:rPr>
              <a:t>XX </a:t>
            </a:r>
            <a:r>
              <a:rPr lang="ru-RU" sz="2400" b="1" dirty="0" err="1">
                <a:solidFill>
                  <a:srgbClr val="FF0000"/>
                </a:solidFill>
              </a:rPr>
              <a:t>століття</a:t>
            </a:r>
            <a:r>
              <a:rPr lang="ru-RU" sz="2400" b="1" dirty="0">
                <a:solidFill>
                  <a:srgbClr val="FF0000"/>
                </a:solidFill>
              </a:rPr>
              <a:t> - наш час.</a:t>
            </a:r>
          </a:p>
          <a:p>
            <a:endParaRPr lang="uk-UA" sz="2400" b="1" dirty="0" smtClean="0">
              <a:solidFill>
                <a:srgbClr val="FF0000"/>
              </a:solidFill>
            </a:endParaRPr>
          </a:p>
          <a:p>
            <a:pPr algn="just"/>
            <a:r>
              <a:rPr lang="uk-UA" sz="2000" dirty="0"/>
              <a:t>Етап сучасного розвитку дизайну з'єднав досягнення попередніх двох </a:t>
            </a:r>
            <a:r>
              <a:rPr lang="uk-UA" sz="2000" dirty="0" smtClean="0"/>
              <a:t>етапів. </a:t>
            </a:r>
            <a:r>
              <a:rPr lang="uk-UA" sz="2000" dirty="0"/>
              <a:t>Дизайнер працює на промисловому виробництві, використовує різні матеріали й технології. Дизайнер пов'язаний з масовим виробництвом і з його рівнем і можливостями</a:t>
            </a:r>
            <a:r>
              <a:rPr lang="uk-UA" sz="2000" dirty="0" smtClean="0"/>
              <a:t>.</a:t>
            </a:r>
          </a:p>
          <a:p>
            <a:pPr algn="just"/>
            <a:r>
              <a:rPr lang="uk-UA" sz="2400" b="1" u="sng" dirty="0">
                <a:solidFill>
                  <a:schemeClr val="bg2">
                    <a:lumMod val="50000"/>
                  </a:schemeClr>
                </a:solidFill>
              </a:rPr>
              <a:t>Функціоналізм в дизайні </a:t>
            </a:r>
            <a:r>
              <a:rPr lang="uk-UA" sz="2000" dirty="0"/>
              <a:t>- один із основних методологічних підходів до дизайну, сутність якого полягає у виокремленні елементів соціальної взаємодії, визначенні їх функцій, що має місце в усіх соціальних концепціях дизайну, що розглядається в контексті системного підходу та аналізу. </a:t>
            </a:r>
            <a:endParaRPr lang="ru-RU" sz="2000" b="1" dirty="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016" y="4339213"/>
            <a:ext cx="47625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00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Результат пошуку зображень за запитом &quot;дизайн креатив&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Результат пошуку зображень за запитом &quot;дизайн креатив&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155575" y="170637"/>
            <a:ext cx="8736905" cy="954107"/>
          </a:xfrm>
          <a:prstGeom prst="rect">
            <a:avLst/>
          </a:prstGeom>
          <a:solidFill>
            <a:srgbClr val="FFFF00"/>
          </a:solidFill>
        </p:spPr>
        <p:txBody>
          <a:bodyPr wrap="square">
            <a:spAutoFit/>
          </a:bodyPr>
          <a:lstStyle/>
          <a:p>
            <a:pPr lvl="0" algn="ctr"/>
            <a:r>
              <a:rPr lang="uk-UA" sz="2800" dirty="0">
                <a:solidFill>
                  <a:srgbClr val="FF0000"/>
                </a:solidFill>
              </a:rPr>
              <a:t>2. Передумови виникнення дизайну в Україні.</a:t>
            </a:r>
            <a:endParaRPr lang="ru-RU" sz="2800" dirty="0">
              <a:solidFill>
                <a:srgbClr val="FF0000"/>
              </a:solidFill>
            </a:endParaRPr>
          </a:p>
          <a:p>
            <a:pPr algn="ctr"/>
            <a:endParaRPr lang="ru-RU" sz="2800" b="1" dirty="0">
              <a:solidFill>
                <a:srgbClr val="FF0000"/>
              </a:solidFill>
            </a:endParaRPr>
          </a:p>
        </p:txBody>
      </p:sp>
      <p:sp>
        <p:nvSpPr>
          <p:cNvPr id="5" name="TextBox 4"/>
          <p:cNvSpPr txBox="1"/>
          <p:nvPr/>
        </p:nvSpPr>
        <p:spPr>
          <a:xfrm>
            <a:off x="469736" y="1124744"/>
            <a:ext cx="8288089" cy="5570756"/>
          </a:xfrm>
          <a:prstGeom prst="rect">
            <a:avLst/>
          </a:prstGeom>
          <a:noFill/>
        </p:spPr>
        <p:txBody>
          <a:bodyPr wrap="square" rtlCol="0">
            <a:spAutoFit/>
          </a:bodyPr>
          <a:lstStyle/>
          <a:p>
            <a:pPr algn="ctr"/>
            <a:r>
              <a:rPr lang="uk-UA" sz="2400" b="1" dirty="0"/>
              <a:t>Ремесла на українських землях у давні часи і в </a:t>
            </a:r>
            <a:r>
              <a:rPr lang="uk-UA" sz="2400" b="1" dirty="0" smtClean="0"/>
              <a:t>Середньовіччя</a:t>
            </a:r>
          </a:p>
          <a:p>
            <a:pPr algn="ctr"/>
            <a:endParaRPr lang="ru-RU" sz="2400" b="1" dirty="0"/>
          </a:p>
          <a:p>
            <a:pPr algn="just"/>
            <a:r>
              <a:rPr lang="uk-UA" sz="2400" dirty="0"/>
              <a:t>Ремесло було високо розвинуте в античних містах Північного Причорномор'я. У ранню добу, починаючи з 1-го тисячоліття почалося відокремлення ремесла від сільського господарства; тоді ж можна говорити про дві основні галузі ремесел:</a:t>
            </a:r>
            <a:r>
              <a:rPr lang="uk-UA" sz="2400" i="1" dirty="0"/>
              <a:t> залізоробне</a:t>
            </a:r>
            <a:r>
              <a:rPr lang="uk-UA" sz="2400" dirty="0"/>
              <a:t> і</a:t>
            </a:r>
            <a:r>
              <a:rPr lang="uk-UA" sz="2400" i="1" dirty="0"/>
              <a:t> гончарське</a:t>
            </a:r>
            <a:r>
              <a:rPr lang="uk-UA" sz="2400" dirty="0"/>
              <a:t> виробництво.</a:t>
            </a:r>
            <a:endParaRPr lang="ru-RU" sz="2400" dirty="0"/>
          </a:p>
          <a:p>
            <a:pPr algn="just"/>
            <a:r>
              <a:rPr lang="uk-UA" sz="2400" b="1" dirty="0"/>
              <a:t>Античні міста Північного </a:t>
            </a:r>
            <a:r>
              <a:rPr lang="uk-UA" sz="2400" b="1" dirty="0" err="1"/>
              <a:t>Причорномор'я</a:t>
            </a:r>
            <a:r>
              <a:rPr lang="uk-UA" sz="2400" dirty="0" err="1"/>
              <a:t>—</a:t>
            </a:r>
            <a:r>
              <a:rPr lang="uk-UA" sz="2400" dirty="0"/>
              <a:t> міста-держави, засновані греками в 7 — 5 століттях до н. е. на узбережжі Чорного моря в межах сучасної території України. Найбільшими з них були </a:t>
            </a:r>
            <a:r>
              <a:rPr lang="uk-UA" sz="2400" dirty="0" err="1"/>
              <a:t>Тіра</a:t>
            </a:r>
            <a:r>
              <a:rPr lang="uk-UA" sz="2400" dirty="0"/>
              <a:t> </a:t>
            </a:r>
            <a:r>
              <a:rPr lang="uk-UA" sz="2400" dirty="0" smtClean="0"/>
              <a:t>,Ольвія ,</a:t>
            </a:r>
            <a:r>
              <a:rPr lang="uk-UA" sz="2400" dirty="0" err="1" smtClean="0"/>
              <a:t>Керкінітіда</a:t>
            </a:r>
            <a:r>
              <a:rPr lang="uk-UA" sz="2400" dirty="0" smtClean="0"/>
              <a:t>, Херсонес, </a:t>
            </a:r>
            <a:r>
              <a:rPr lang="uk-UA" sz="2400" dirty="0"/>
              <a:t>Феодосія, </a:t>
            </a:r>
            <a:r>
              <a:rPr lang="uk-UA" sz="2400" dirty="0" smtClean="0"/>
              <a:t>Пантікапей.</a:t>
            </a:r>
            <a:endParaRPr lang="ru-RU" sz="2400" dirty="0"/>
          </a:p>
          <a:p>
            <a:pPr algn="just"/>
            <a:endParaRPr lang="ru-RU" sz="2000" dirty="0"/>
          </a:p>
        </p:txBody>
      </p:sp>
    </p:spTree>
    <p:extLst>
      <p:ext uri="{BB962C8B-B14F-4D97-AF65-F5344CB8AC3E}">
        <p14:creationId xmlns:p14="http://schemas.microsoft.com/office/powerpoint/2010/main" val="172700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8424936" cy="6186309"/>
          </a:xfrm>
          <a:prstGeom prst="rect">
            <a:avLst/>
          </a:prstGeom>
          <a:noFill/>
        </p:spPr>
        <p:txBody>
          <a:bodyPr wrap="square" rtlCol="0">
            <a:spAutoFit/>
          </a:bodyPr>
          <a:lstStyle/>
          <a:p>
            <a:r>
              <a:rPr lang="uk-UA" dirty="0"/>
              <a:t>За княжої доби міські ремесла відрізнялися від сільських складнішим характером виробництва і вищою якістю виробів. У великих містах існувало вже </a:t>
            </a:r>
            <a:r>
              <a:rPr lang="uk-UA" dirty="0" smtClean="0"/>
              <a:t>близько </a:t>
            </a:r>
            <a:r>
              <a:rPr lang="uk-UA" dirty="0"/>
              <a:t>60 ремісничих фахів: спеціалізовані галузі</a:t>
            </a:r>
            <a:r>
              <a:rPr lang="uk-UA" i="1" dirty="0"/>
              <a:t> металургії, ковальство, виробництво зброї, гончарство, теслярство, ткацтво</a:t>
            </a:r>
            <a:r>
              <a:rPr lang="uk-UA" dirty="0"/>
              <a:t> й</a:t>
            </a:r>
            <a:r>
              <a:rPr lang="uk-UA" i="1" dirty="0"/>
              <a:t> кравецтво</a:t>
            </a:r>
            <a:r>
              <a:rPr lang="uk-UA" dirty="0"/>
              <a:t>, обробка хутра,</a:t>
            </a:r>
            <a:r>
              <a:rPr lang="uk-UA" i="1" dirty="0"/>
              <a:t> шкіри</a:t>
            </a:r>
            <a:r>
              <a:rPr lang="uk-UA" dirty="0"/>
              <a:t>, льону і вовни, кістки і каменю, виробництво скла, додатків до харчування (напої) та ін. Зокрема, високо були розвинені вироби прикрас: одягу, оздоблення храмів, палаців та ін. будов; славилися іконописці й золотарі</a:t>
            </a:r>
            <a:r>
              <a:rPr lang="uk-UA" dirty="0" smtClean="0"/>
              <a:t>.</a:t>
            </a:r>
          </a:p>
          <a:p>
            <a:r>
              <a:rPr lang="uk-UA" dirty="0"/>
              <a:t>Найбільшим ремісничим осередком був Львів, у якому вже у 2-й пол. XV </a:t>
            </a:r>
            <a:r>
              <a:rPr lang="uk-UA" dirty="0" err="1"/>
              <a:t>ст„</a:t>
            </a:r>
            <a:r>
              <a:rPr lang="uk-UA" dirty="0"/>
              <a:t> було понад 50 ремісничих професій, а у 1-й пол. XVII </a:t>
            </a:r>
            <a:r>
              <a:rPr lang="uk-UA" dirty="0" err="1"/>
              <a:t>ст.—</a:t>
            </a:r>
            <a:r>
              <a:rPr lang="uk-UA" dirty="0"/>
              <a:t> 133 ремісничі фахи; цехів </a:t>
            </a:r>
            <a:r>
              <a:rPr lang="uk-UA" dirty="0" smtClean="0"/>
              <a:t>наприкінці</a:t>
            </a:r>
            <a:r>
              <a:rPr lang="ru-RU" dirty="0"/>
              <a:t> </a:t>
            </a:r>
            <a:r>
              <a:rPr lang="uk-UA" dirty="0" smtClean="0"/>
              <a:t>XVI </a:t>
            </a:r>
            <a:r>
              <a:rPr lang="uk-UA" dirty="0"/>
              <a:t>ст. було 27, у 1-й пол. XVII ст. — 33, у яких працювало </a:t>
            </a:r>
            <a:r>
              <a:rPr lang="uk-UA" dirty="0" err="1"/>
              <a:t>бл</a:t>
            </a:r>
            <a:r>
              <a:rPr lang="uk-UA" dirty="0"/>
              <a:t>. 2 000 цехових ремісників, пересічно 4 на одну майстерню (майстер, 2 </a:t>
            </a:r>
            <a:r>
              <a:rPr lang="uk-UA" dirty="0" err="1"/>
              <a:t>підмайстрі</a:t>
            </a:r>
            <a:r>
              <a:rPr lang="uk-UA" dirty="0"/>
              <a:t>, 1 учень). На другому місці був Київ (у XVI </a:t>
            </a:r>
            <a:r>
              <a:rPr lang="uk-UA" dirty="0" err="1"/>
              <a:t>ст.—</a:t>
            </a:r>
            <a:r>
              <a:rPr lang="uk-UA" dirty="0"/>
              <a:t> 20 ремісничих цехів); менші осередки: </a:t>
            </a:r>
            <a:r>
              <a:rPr lang="uk-UA" dirty="0" smtClean="0"/>
              <a:t>Луцьк, </a:t>
            </a:r>
            <a:r>
              <a:rPr lang="uk-UA" dirty="0"/>
              <a:t>Кам'янець Подільський, Перемишль, Ярослав.</a:t>
            </a:r>
            <a:endParaRPr lang="ru-RU" dirty="0"/>
          </a:p>
          <a:p>
            <a:r>
              <a:rPr lang="uk-UA" dirty="0"/>
              <a:t>За соціальною структурою ремісники належали до середньої групи міщанства (</a:t>
            </a:r>
            <a:r>
              <a:rPr lang="uk-UA" dirty="0" err="1"/>
              <a:t>майстрі</a:t>
            </a:r>
            <a:r>
              <a:rPr lang="uk-UA" dirty="0"/>
              <a:t> і заможніші позацехові ремісники) або до бідних людей (підмайстри, учні та більша частина позацехових ремісників). Більшість заможних майстрів були поляки, німці або вірмени. Українців серед цехових ремісників на Західній Україні було мало, бо деякі цехи їх не приймали або не давали їм звання майстрів і забороняли учням стати підмайстрами. </a:t>
            </a:r>
            <a:endParaRPr lang="ru-RU" dirty="0"/>
          </a:p>
          <a:p>
            <a:endParaRPr lang="ru-RU" dirty="0"/>
          </a:p>
        </p:txBody>
      </p:sp>
    </p:spTree>
    <p:extLst>
      <p:ext uri="{BB962C8B-B14F-4D97-AF65-F5344CB8AC3E}">
        <p14:creationId xmlns:p14="http://schemas.microsoft.com/office/powerpoint/2010/main" val="172700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568952" cy="1200329"/>
          </a:xfrm>
          <a:prstGeom prst="rect">
            <a:avLst/>
          </a:prstGeom>
          <a:solidFill>
            <a:srgbClr val="FFFF00"/>
          </a:solidFill>
        </p:spPr>
        <p:txBody>
          <a:bodyPr wrap="square">
            <a:spAutoFit/>
          </a:bodyPr>
          <a:lstStyle/>
          <a:p>
            <a:r>
              <a:rPr lang="uk-UA" sz="2400" b="1" dirty="0">
                <a:solidFill>
                  <a:srgbClr val="FF0000"/>
                </a:solidFill>
              </a:rPr>
              <a:t>3. Мета дизайнерських </a:t>
            </a:r>
            <a:r>
              <a:rPr lang="uk-UA" sz="2400" b="1" dirty="0" err="1">
                <a:solidFill>
                  <a:srgbClr val="FF0000"/>
                </a:solidFill>
              </a:rPr>
              <a:t>проектів.Вплив</a:t>
            </a:r>
            <a:r>
              <a:rPr lang="uk-UA" sz="2400" b="1" dirty="0">
                <a:solidFill>
                  <a:srgbClr val="FF0000"/>
                </a:solidFill>
              </a:rPr>
              <a:t> ергономічних показників на характер дизайнерських рішень.</a:t>
            </a:r>
            <a:endParaRPr lang="ru-RU" sz="2400" b="1" dirty="0">
              <a:solidFill>
                <a:srgbClr val="FF0000"/>
              </a:solidFill>
            </a:endParaRPr>
          </a:p>
          <a:p>
            <a:pPr algn="ctr"/>
            <a:endParaRPr lang="ru-RU" sz="2400" b="1" dirty="0">
              <a:solidFill>
                <a:srgbClr val="FF0000"/>
              </a:solidFill>
            </a:endParaRPr>
          </a:p>
        </p:txBody>
      </p:sp>
      <p:sp>
        <p:nvSpPr>
          <p:cNvPr id="3" name="TextBox 2"/>
          <p:cNvSpPr txBox="1"/>
          <p:nvPr/>
        </p:nvSpPr>
        <p:spPr>
          <a:xfrm>
            <a:off x="395536" y="1700808"/>
            <a:ext cx="5040560" cy="5355312"/>
          </a:xfrm>
          <a:prstGeom prst="rect">
            <a:avLst/>
          </a:prstGeom>
          <a:noFill/>
        </p:spPr>
        <p:txBody>
          <a:bodyPr wrap="square" rtlCol="0">
            <a:spAutoFit/>
          </a:bodyPr>
          <a:lstStyle/>
          <a:p>
            <a:r>
              <a:rPr lang="uk-UA" dirty="0"/>
              <a:t>Поняття «дизайн» нерозривно пов'язане з поняттям </a:t>
            </a:r>
            <a:r>
              <a:rPr lang="uk-UA" b="1" dirty="0" smtClean="0">
                <a:solidFill>
                  <a:srgbClr val="FF0000"/>
                </a:solidFill>
              </a:rPr>
              <a:t>«ДИЗАЙН-ПРОЕКТ». </a:t>
            </a:r>
            <a:r>
              <a:rPr lang="uk-UA" b="1" dirty="0" smtClean="0"/>
              <a:t>Це </a:t>
            </a:r>
            <a:r>
              <a:rPr lang="uk-UA" b="1" dirty="0"/>
              <a:t>комплект документів, які необхідні для проведення ремонтно-оздоблювальних робіт. </a:t>
            </a:r>
            <a:r>
              <a:rPr lang="uk-UA" dirty="0"/>
              <a:t>Також він включає робочі креслення, планувальні рішення й ескізні роботи. </a:t>
            </a:r>
            <a:r>
              <a:rPr lang="uk-UA" dirty="0" smtClean="0"/>
              <a:t>Їх </a:t>
            </a:r>
            <a:r>
              <a:rPr lang="uk-UA" dirty="0"/>
              <a:t>кількість визначається виходячи з побажань клієнта. Реалізація того або іншого дизайнерського задуму </a:t>
            </a:r>
            <a:r>
              <a:rPr lang="uk-UA"/>
              <a:t>завжди </a:t>
            </a:r>
            <a:r>
              <a:rPr lang="uk-UA" smtClean="0"/>
              <a:t>ґрунтується </a:t>
            </a:r>
            <a:r>
              <a:rPr lang="uk-UA" dirty="0"/>
              <a:t>на дизайн-проекті.</a:t>
            </a:r>
            <a:endParaRPr lang="ru-RU" dirty="0"/>
          </a:p>
          <a:p>
            <a:r>
              <a:rPr lang="uk-UA" dirty="0"/>
              <a:t>Людину, яка займається художньо-технічною діяльністю, називають </a:t>
            </a:r>
            <a:r>
              <a:rPr lang="uk-UA" b="1" dirty="0" smtClean="0">
                <a:solidFill>
                  <a:srgbClr val="FF0000"/>
                </a:solidFill>
              </a:rPr>
              <a:t>ДИЗАЙНЕРОМ</a:t>
            </a:r>
            <a:r>
              <a:rPr lang="uk-UA" dirty="0" smtClean="0"/>
              <a:t>, </a:t>
            </a:r>
            <a:r>
              <a:rPr lang="uk-UA" dirty="0"/>
              <a:t>але це в широкому сенсі. А якщо взяти вужчі спеціалізації, певну галузь дизайну, то назва професії залежатиме від сфери діяльності: архітектор, ілюстратор, дизайнер плакатної та іншої рекламної графіки, </a:t>
            </a:r>
            <a:r>
              <a:rPr lang="uk-UA" dirty="0" err="1"/>
              <a:t>веб-дизайнер</a:t>
            </a:r>
            <a:r>
              <a:rPr lang="uk-UA" b="1" dirty="0"/>
              <a:t> і</a:t>
            </a:r>
            <a:r>
              <a:rPr lang="uk-UA" dirty="0"/>
              <a:t> т.д.</a:t>
            </a:r>
            <a:endParaRPr lang="ru-RU" dirty="0"/>
          </a:p>
          <a:p>
            <a:endParaRPr lang="ru-RU"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1891"/>
          <a:stretch/>
        </p:blipFill>
        <p:spPr bwMode="auto">
          <a:xfrm flipH="1">
            <a:off x="5591545" y="1700057"/>
            <a:ext cx="3168351" cy="492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00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76672"/>
            <a:ext cx="8640960" cy="5078313"/>
          </a:xfrm>
          <a:prstGeom prst="rect">
            <a:avLst/>
          </a:prstGeom>
          <a:solidFill>
            <a:schemeClr val="accent4">
              <a:lumMod val="60000"/>
              <a:lumOff val="40000"/>
            </a:schemeClr>
          </a:solidFill>
        </p:spPr>
        <p:txBody>
          <a:bodyPr wrap="square" rtlCol="0">
            <a:spAutoFit/>
          </a:bodyPr>
          <a:lstStyle/>
          <a:p>
            <a:pPr algn="just"/>
            <a:r>
              <a:rPr lang="uk-UA" sz="2400" b="1" dirty="0" smtClean="0">
                <a:solidFill>
                  <a:srgbClr val="FFFF00"/>
                </a:solidFill>
                <a:effectLst>
                  <a:outerShdw blurRad="38100" dist="38100" dir="2700000" algn="tl">
                    <a:srgbClr val="000000">
                      <a:alpha val="43137"/>
                    </a:srgbClr>
                  </a:outerShdw>
                </a:effectLst>
              </a:rPr>
              <a:t>ОСНОВНИЙ МЕТОД ДИЗАЙНУ </a:t>
            </a:r>
            <a:r>
              <a:rPr lang="uk-UA" sz="2000" dirty="0" smtClean="0"/>
              <a:t>- </a:t>
            </a:r>
            <a:r>
              <a:rPr lang="uk-UA" sz="2000" dirty="0"/>
              <a:t>художньо-образне моделювання об'єкту </a:t>
            </a:r>
            <a:r>
              <a:rPr lang="uk-UA" sz="2000" dirty="0" smtClean="0"/>
              <a:t>дизайн-проектування </a:t>
            </a:r>
            <a:r>
              <a:rPr lang="uk-UA" sz="2000" dirty="0"/>
              <a:t>за допомогою композиційного формоутворення. </a:t>
            </a:r>
            <a:endParaRPr lang="uk-UA" sz="2000" dirty="0" smtClean="0"/>
          </a:p>
          <a:p>
            <a:pPr algn="just"/>
            <a:r>
              <a:rPr lang="uk-UA" sz="2000" dirty="0" smtClean="0"/>
              <a:t>Воно </a:t>
            </a:r>
            <a:r>
              <a:rPr lang="uk-UA" sz="2000" dirty="0"/>
              <a:t>базується на результатах аналізу і естетичних запитів</a:t>
            </a:r>
            <a:r>
              <a:rPr lang="uk-UA" sz="2000" b="1" dirty="0"/>
              <a:t> і</a:t>
            </a:r>
            <a:r>
              <a:rPr lang="uk-UA" sz="2000" dirty="0"/>
              <a:t> переваг певних груп споживачів, з урахуванням ситуації і середовища використовування і сприйняття об'єкту, а також аналізу функції об'єкту (як засоби наочного забезпечення відповідних потреб), конструкційних і обробних матеріалів і технології виготовлення виробів, обумовленої можливостями конкретного підприємства</a:t>
            </a:r>
            <a:r>
              <a:rPr lang="uk-UA" sz="2000" dirty="0" smtClean="0"/>
              <a:t>.</a:t>
            </a:r>
          </a:p>
          <a:p>
            <a:pPr algn="just"/>
            <a:endParaRPr lang="ru-RU" sz="2000" dirty="0"/>
          </a:p>
          <a:p>
            <a:pPr algn="just"/>
            <a:r>
              <a:rPr lang="uk-UA" sz="2000" dirty="0"/>
              <a:t>Доцільно виділити головні специфічні особливості дизайну як різновиду естетичної діяльності. Дизайн має власний предмет. </a:t>
            </a:r>
            <a:r>
              <a:rPr lang="uk-UA" sz="2000" b="1" dirty="0"/>
              <a:t>Об'єктом дизайнерської діяльності </a:t>
            </a:r>
            <a:r>
              <a:rPr lang="uk-UA" sz="2000" dirty="0"/>
              <a:t>є світ речей, які створюються людиною за допомогою засобів індустріальної техніки за законами краси та функціонування.</a:t>
            </a:r>
            <a:endParaRPr lang="ru-RU" sz="2000" dirty="0"/>
          </a:p>
          <a:p>
            <a:pPr algn="just"/>
            <a:endParaRPr lang="ru-RU" sz="2000"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896580"/>
            <a:ext cx="3030910" cy="196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00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7848872" cy="3447098"/>
          </a:xfrm>
          <a:prstGeom prst="rect">
            <a:avLst/>
          </a:prstGeom>
          <a:solidFill>
            <a:srgbClr val="FFFF00"/>
          </a:solidFill>
        </p:spPr>
        <p:txBody>
          <a:bodyPr wrap="square" rtlCol="0">
            <a:spAutoFit/>
          </a:bodyPr>
          <a:lstStyle/>
          <a:p>
            <a:pPr algn="just"/>
            <a:r>
              <a:rPr lang="uk-UA" sz="2000" b="1" dirty="0">
                <a:solidFill>
                  <a:srgbClr val="FF0000"/>
                </a:solidFill>
              </a:rPr>
              <a:t>Мета дизайну</a:t>
            </a:r>
            <a:r>
              <a:rPr lang="uk-UA" sz="2000" dirty="0">
                <a:solidFill>
                  <a:srgbClr val="FF0000"/>
                </a:solidFill>
              </a:rPr>
              <a:t> </a:t>
            </a:r>
            <a:r>
              <a:rPr lang="uk-UA" dirty="0"/>
              <a:t>(художнього конструювання) полягає у формуванні гармонійного предметного середовища, яке найбільш повно задовольняє матеріальні та духовні потреби людини. </a:t>
            </a:r>
            <a:endParaRPr lang="uk-UA" dirty="0" smtClean="0"/>
          </a:p>
          <a:p>
            <a:pPr algn="just"/>
            <a:r>
              <a:rPr lang="uk-UA" dirty="0" smtClean="0"/>
              <a:t>Дизайн </a:t>
            </a:r>
            <a:r>
              <a:rPr lang="uk-UA" dirty="0"/>
              <a:t>охоплює і діяльність дизайнера, і результати його праці — предмети, що пройшли художньо-конструкторську розробку, і особливий метод проектування — художнє конструювання, і власну теорію — технічну естетику — науку, яка досліджує проблеми створення гармонійного предметного середовища. Художнє конструювання як метод дизайну передбачає висунення нової художньо-проектної ідеї та розробку нової функціональної структури, раціональне втілення цієї ідеї та гармонійне, виразне стилістичне оформлення предмета. </a:t>
            </a:r>
            <a:endParaRPr lang="ru-RU" dirty="0"/>
          </a:p>
        </p:txBody>
      </p:sp>
      <p:sp>
        <p:nvSpPr>
          <p:cNvPr id="3" name="AutoShape 2" descr="Результат пошуку зображень за запитом &quot;дизайнер&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3901759"/>
            <a:ext cx="5121535"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00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3711" y="117693"/>
            <a:ext cx="4536504" cy="6740307"/>
          </a:xfrm>
          <a:prstGeom prst="rect">
            <a:avLst/>
          </a:prstGeom>
          <a:solidFill>
            <a:schemeClr val="accent1">
              <a:lumMod val="60000"/>
              <a:lumOff val="40000"/>
            </a:schemeClr>
          </a:solidFill>
        </p:spPr>
        <p:txBody>
          <a:bodyPr wrap="square" rtlCol="0">
            <a:spAutoFit/>
          </a:bodyPr>
          <a:lstStyle/>
          <a:p>
            <a:r>
              <a:rPr lang="uk-UA" dirty="0">
                <a:solidFill>
                  <a:srgbClr val="FFFF00"/>
                </a:solidFill>
              </a:rPr>
              <a:t>Предмети, які є результатом діяльності дизайнера, повинні бути функціональними, а саме: досконало виконувати своє практичне призначення; бути зручними та безпечними під час експлуатації, тобто задовольняти вимоги ергономіки; бути естетично виразними, тобто мати інформаційно-виражальну форму і бути цілісними композиційно. </a:t>
            </a:r>
            <a:r>
              <a:rPr lang="uk-UA" dirty="0"/>
              <a:t>Наприклад, історія розвитку автомобілебудування — це пошук форми, яка б найліпшим способом втілювала ідею руху, швидкості, динаміки. Найбільше відповідає цій ідеї форма «витягнутої краплі», яку має сьогодні більшість автомобілів. Для досягнення композиційної цілісності дизайнер використовує можливості ритму, кольору, масштабу, співвідношення світла та тіні, пустоти та об'єму у поєднанні з особливостями звукового оформлення, освітлення тощо.</a:t>
            </a:r>
            <a:endParaRPr lang="ru-RU" dirty="0"/>
          </a:p>
          <a:p>
            <a:endParaRPr lang="ru-RU" dirty="0"/>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858"/>
          <a:stretch/>
        </p:blipFill>
        <p:spPr bwMode="auto">
          <a:xfrm>
            <a:off x="5076056" y="116632"/>
            <a:ext cx="404665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00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424936" cy="3477875"/>
          </a:xfrm>
          <a:prstGeom prst="rect">
            <a:avLst/>
          </a:prstGeom>
          <a:solidFill>
            <a:srgbClr val="FFFF00"/>
          </a:solidFill>
        </p:spPr>
        <p:txBody>
          <a:bodyPr wrap="square" rtlCol="0">
            <a:spAutoFit/>
          </a:bodyPr>
          <a:lstStyle/>
          <a:p>
            <a:pPr algn="just"/>
            <a:r>
              <a:rPr lang="uk-UA" sz="2000" b="1" dirty="0" smtClean="0">
                <a:solidFill>
                  <a:srgbClr val="FF0000"/>
                </a:solidFill>
              </a:rPr>
              <a:t>КОНЦЕПЦІЯ</a:t>
            </a:r>
            <a:r>
              <a:rPr lang="uk-UA" sz="2000" dirty="0" smtClean="0"/>
              <a:t> </a:t>
            </a:r>
            <a:r>
              <a:rPr lang="uk-UA" sz="2000" b="1" dirty="0"/>
              <a:t>(лат,</a:t>
            </a:r>
            <a:r>
              <a:rPr lang="uk-UA" sz="2000" b="1" i="1" dirty="0"/>
              <a:t> </a:t>
            </a:r>
            <a:r>
              <a:rPr lang="uk-UA" sz="2000" b="1" i="1" dirty="0" err="1"/>
              <a:t>сопсерііо</a:t>
            </a:r>
            <a:r>
              <a:rPr lang="uk-UA" sz="2000" b="1" dirty="0"/>
              <a:t> - розуміння) - система поглядів на ті чи інші явища, процеси; спосіб розуміння, трактування певних явищ, подій; ідея певної теорії. </a:t>
            </a:r>
            <a:r>
              <a:rPr lang="uk-UA" sz="2000" dirty="0"/>
              <a:t>Термін вживають також для позначення головного задуму в науковій, художній, політичній та інших видах діяльності людини.</a:t>
            </a:r>
            <a:endParaRPr lang="ru-RU" sz="2000" dirty="0"/>
          </a:p>
          <a:p>
            <a:pPr algn="just"/>
            <a:r>
              <a:rPr lang="uk-UA" sz="2000" dirty="0"/>
              <a:t>Це сукупність взаємозв'язаних і взаємообумовлених ознак майбутнього (дизайнерського твору), яка складається в ході редакторського аналізу початкової інформації, вимог до майбутнього твору, що висуваються, і </a:t>
            </a:r>
            <a:r>
              <a:rPr lang="uk-UA" sz="2000" dirty="0" err="1"/>
              <a:t>обгрунтування</a:t>
            </a:r>
            <a:r>
              <a:rPr lang="uk-UA" sz="2000" dirty="0"/>
              <a:t> його характеристик. Початкова інформація включає різноманітні відомості, з урахуванням яких </a:t>
            </a:r>
            <a:r>
              <a:rPr lang="uk-UA" sz="2000" dirty="0" err="1"/>
              <a:t>створюєтьсятой</a:t>
            </a:r>
            <a:r>
              <a:rPr lang="uk-UA" sz="2000" dirty="0"/>
              <a:t> чи інший твір</a:t>
            </a:r>
            <a:endParaRPr lang="ru-RU" sz="20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823428"/>
            <a:ext cx="8320808" cy="277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00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7920880" cy="4216539"/>
          </a:xfrm>
          <a:prstGeom prst="rect">
            <a:avLst/>
          </a:prstGeom>
          <a:solidFill>
            <a:schemeClr val="accent2">
              <a:lumMod val="75000"/>
            </a:schemeClr>
          </a:solidFill>
        </p:spPr>
        <p:txBody>
          <a:bodyPr wrap="square" rtlCol="0">
            <a:spAutoFit/>
          </a:bodyPr>
          <a:lstStyle/>
          <a:p>
            <a:pPr algn="ctr"/>
            <a:r>
              <a:rPr lang="uk-UA" sz="2800" b="1" dirty="0" smtClean="0">
                <a:solidFill>
                  <a:srgbClr val="FFFF00"/>
                </a:solidFill>
                <a:effectLst>
                  <a:outerShdw blurRad="38100" dist="38100" dir="2700000" algn="tl">
                    <a:srgbClr val="000000">
                      <a:alpha val="43137"/>
                    </a:srgbClr>
                  </a:outerShdw>
                </a:effectLst>
              </a:rPr>
              <a:t>РЕКОМЕНДОВАНІ РЕФЕРАТИ/ПРЕЗЕНТАЦІЇ:</a:t>
            </a:r>
            <a:endParaRPr lang="ru-RU" sz="2800" b="1" dirty="0" smtClean="0">
              <a:solidFill>
                <a:srgbClr val="FFFF00"/>
              </a:solidFill>
              <a:effectLst>
                <a:outerShdw blurRad="38100" dist="38100" dir="2700000" algn="tl">
                  <a:srgbClr val="000000">
                    <a:alpha val="43137"/>
                  </a:srgbClr>
                </a:outerShdw>
              </a:effectLst>
            </a:endParaRPr>
          </a:p>
          <a:p>
            <a:pPr lvl="0"/>
            <a:r>
              <a:rPr lang="uk-UA" sz="2400" dirty="0" smtClean="0">
                <a:solidFill>
                  <a:srgbClr val="FFFF00"/>
                </a:solidFill>
              </a:rPr>
              <a:t>1. </a:t>
            </a:r>
            <a:r>
              <a:rPr lang="uk-UA" sz="2400" dirty="0" smtClean="0"/>
              <a:t>Використання </a:t>
            </a:r>
            <a:r>
              <a:rPr lang="uk-UA" sz="2400" dirty="0"/>
              <a:t>дизайну в інтер’єрах та екстер’єрах в Епоху Відродження .</a:t>
            </a:r>
            <a:endParaRPr lang="ru-RU" sz="2400" dirty="0"/>
          </a:p>
          <a:p>
            <a:pPr lvl="0"/>
            <a:r>
              <a:rPr lang="uk-UA" sz="2400" dirty="0" smtClean="0">
                <a:solidFill>
                  <a:srgbClr val="FFFF00"/>
                </a:solidFill>
              </a:rPr>
              <a:t>2. </a:t>
            </a:r>
            <a:r>
              <a:rPr lang="uk-UA" sz="2400" dirty="0" smtClean="0"/>
              <a:t>Ремісниче </a:t>
            </a:r>
            <a:r>
              <a:rPr lang="uk-UA" sz="2400" dirty="0"/>
              <a:t>виробництво на історичному етапі формування дизайну.</a:t>
            </a:r>
            <a:endParaRPr lang="ru-RU" sz="2400" dirty="0"/>
          </a:p>
          <a:p>
            <a:pPr lvl="0"/>
            <a:r>
              <a:rPr lang="uk-UA" sz="2400" dirty="0" smtClean="0">
                <a:solidFill>
                  <a:srgbClr val="FFFF00"/>
                </a:solidFill>
              </a:rPr>
              <a:t>3. </a:t>
            </a:r>
            <a:r>
              <a:rPr lang="uk-UA" sz="2400" dirty="0" smtClean="0"/>
              <a:t>Ранній </a:t>
            </a:r>
            <a:r>
              <a:rPr lang="uk-UA" sz="2400" dirty="0"/>
              <a:t>етап виникнення дизайну та території усієї Європи.</a:t>
            </a:r>
            <a:endParaRPr lang="ru-RU" sz="2400" dirty="0"/>
          </a:p>
          <a:p>
            <a:pPr lvl="0"/>
            <a:r>
              <a:rPr lang="uk-UA" sz="2400" dirty="0" smtClean="0">
                <a:solidFill>
                  <a:srgbClr val="FFFF00"/>
                </a:solidFill>
              </a:rPr>
              <a:t>4. </a:t>
            </a:r>
            <a:r>
              <a:rPr lang="uk-UA" sz="2400" dirty="0" smtClean="0"/>
              <a:t>Сучасний </a:t>
            </a:r>
            <a:r>
              <a:rPr lang="uk-UA" sz="2400" dirty="0"/>
              <a:t>розвиток дизайну на території України та Європи.</a:t>
            </a:r>
            <a:endParaRPr lang="ru-RU" sz="2400" dirty="0"/>
          </a:p>
          <a:p>
            <a:r>
              <a:rPr lang="uk-UA" sz="2400" dirty="0"/>
              <a:t> </a:t>
            </a:r>
            <a:endParaRPr lang="ru-RU" sz="2400" dirty="0"/>
          </a:p>
          <a:p>
            <a:endParaRPr lang="ru-RU" sz="24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221088"/>
            <a:ext cx="7920880" cy="246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00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00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772081" y="404664"/>
            <a:ext cx="7704855" cy="1086876"/>
          </a:xfrm>
          <a:prstGeom prst="rect">
            <a:avLst/>
          </a:prstGeom>
          <a:solidFill>
            <a:srgbClr val="FFFF00"/>
          </a:solidFill>
        </p:spPr>
        <p:txBody>
          <a:bodyPr vert="horz" lIns="0" tIns="45720" rIns="0" bIns="45720" rtlCol="0" anchor="t">
            <a:noAutofit/>
          </a:bodyPr>
          <a:lstStyle>
            <a:lvl1pPr algn="l" defTabSz="914400" rtl="0" eaLnBrk="1" latinLnBrk="0" hangingPunct="1">
              <a:spcBef>
                <a:spcPct val="0"/>
              </a:spcBef>
              <a:buNone/>
              <a:defRPr sz="6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4000" b="1" dirty="0" smtClean="0">
                <a:solidFill>
                  <a:schemeClr val="accent6"/>
                </a:solidFill>
                <a:effectLst>
                  <a:outerShdw blurRad="38100" dist="38100" dir="2700000" algn="tl">
                    <a:srgbClr val="000000">
                      <a:alpha val="43137"/>
                    </a:srgbClr>
                  </a:outerShdw>
                </a:effectLst>
              </a:rPr>
              <a:t>ПЛАН</a:t>
            </a:r>
            <a:endParaRPr lang="ru-RU" sz="4000" b="1" dirty="0">
              <a:solidFill>
                <a:schemeClr val="accent6"/>
              </a:solidFill>
              <a:effectLst>
                <a:outerShdw blurRad="38100" dist="38100" dir="2700000" algn="tl">
                  <a:srgbClr val="000000">
                    <a:alpha val="43137"/>
                  </a:srgbClr>
                </a:outerShdw>
              </a:effectLst>
            </a:endParaRPr>
          </a:p>
        </p:txBody>
      </p:sp>
      <p:sp>
        <p:nvSpPr>
          <p:cNvPr id="5" name="Заголовок 1"/>
          <p:cNvSpPr txBox="1">
            <a:spLocks/>
          </p:cNvSpPr>
          <p:nvPr/>
        </p:nvSpPr>
        <p:spPr>
          <a:xfrm>
            <a:off x="772081" y="1772816"/>
            <a:ext cx="7704856" cy="2376264"/>
          </a:xfrm>
          <a:prstGeom prst="rect">
            <a:avLst/>
          </a:prstGeom>
          <a:solidFill>
            <a:srgbClr val="FFFF00"/>
          </a:solidFill>
        </p:spPr>
        <p:txBody>
          <a:bodyPr vert="horz" lIns="0" tIns="45720" rIns="0" bIns="45720" rtlCol="0" anchor="t">
            <a:noAutofit/>
          </a:bodyPr>
          <a:lstStyle>
            <a:lvl1pPr algn="l" defTabSz="914400" rtl="0" eaLnBrk="1" latinLnBrk="0" hangingPunct="1">
              <a:spcBef>
                <a:spcPct val="0"/>
              </a:spcBef>
              <a:buNone/>
              <a:defRPr sz="6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000" cap="none" dirty="0" smtClean="0">
                <a:solidFill>
                  <a:schemeClr val="accent6"/>
                </a:solidFill>
              </a:rPr>
              <a:t>1. </a:t>
            </a:r>
            <a:r>
              <a:rPr lang="uk-UA" sz="2000" cap="none" dirty="0" smtClean="0"/>
              <a:t>Історичні етапи формування дизайнерської діяльності.</a:t>
            </a:r>
          </a:p>
          <a:p>
            <a:endParaRPr lang="ru-RU" sz="2000" cap="none" dirty="0" smtClean="0"/>
          </a:p>
          <a:p>
            <a:pPr lvl="0"/>
            <a:r>
              <a:rPr lang="uk-UA" sz="2000" cap="none" dirty="0" smtClean="0">
                <a:solidFill>
                  <a:schemeClr val="accent6"/>
                </a:solidFill>
              </a:rPr>
              <a:t>2. </a:t>
            </a:r>
            <a:r>
              <a:rPr lang="uk-UA" sz="2000" cap="none" dirty="0" smtClean="0"/>
              <a:t>Передумови виникнення дизайну в Україні.</a:t>
            </a:r>
            <a:endParaRPr lang="ru-RU" sz="2000" cap="none" dirty="0" smtClean="0"/>
          </a:p>
          <a:p>
            <a:pPr lvl="0"/>
            <a:endParaRPr lang="uk-UA" sz="2000" cap="none" dirty="0" smtClean="0"/>
          </a:p>
          <a:p>
            <a:r>
              <a:rPr lang="uk-UA" sz="2000" cap="none" dirty="0" smtClean="0">
                <a:solidFill>
                  <a:schemeClr val="accent6"/>
                </a:solidFill>
              </a:rPr>
              <a:t>3. </a:t>
            </a:r>
            <a:r>
              <a:rPr lang="uk-UA" sz="2000" cap="none" dirty="0" smtClean="0"/>
              <a:t>Мета </a:t>
            </a:r>
            <a:r>
              <a:rPr lang="uk-UA" sz="2000" cap="none" dirty="0"/>
              <a:t>дизайнерських </a:t>
            </a:r>
            <a:r>
              <a:rPr lang="uk-UA" sz="2000" cap="none" dirty="0" smtClean="0"/>
              <a:t>проектів. Вплив ергономічних показників на характер дизайнерських рішень.</a:t>
            </a:r>
            <a:endParaRPr lang="ru-RU" sz="2000" cap="none" dirty="0" smtClean="0"/>
          </a:p>
          <a:p>
            <a:endParaRPr lang="ru-RU" sz="2000" cap="none" dirty="0">
              <a:solidFill>
                <a:srgbClr val="FFFF00"/>
              </a:solidFill>
            </a:endParaRPr>
          </a:p>
        </p:txBody>
      </p:sp>
      <p:sp>
        <p:nvSpPr>
          <p:cNvPr id="6" name="AutoShape 3" descr="Результат пошуку зображень за запитом &quot;дизайн&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081" y="4385941"/>
            <a:ext cx="7704856" cy="2224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682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260648"/>
            <a:ext cx="8280920" cy="1123336"/>
          </a:xfrm>
          <a:solidFill>
            <a:srgbClr val="FFFF00"/>
          </a:solidFill>
        </p:spPr>
        <p:txBody>
          <a:bodyPr>
            <a:noAutofit/>
          </a:bodyPr>
          <a:lstStyle/>
          <a:p>
            <a:pPr algn="ctr"/>
            <a:r>
              <a:rPr lang="uk-UA" sz="2800" b="1" dirty="0">
                <a:solidFill>
                  <a:schemeClr val="accent6"/>
                </a:solidFill>
              </a:rPr>
              <a:t>1. Історичні етапи формування дизайнерської діяльності</a:t>
            </a:r>
          </a:p>
          <a:p>
            <a:pPr algn="ctr"/>
            <a:endParaRPr lang="ru-RU" sz="2800" b="1" dirty="0"/>
          </a:p>
        </p:txBody>
      </p:sp>
      <p:sp>
        <p:nvSpPr>
          <p:cNvPr id="4" name="TextBox 3"/>
          <p:cNvSpPr txBox="1"/>
          <p:nvPr/>
        </p:nvSpPr>
        <p:spPr>
          <a:xfrm>
            <a:off x="514597" y="1412776"/>
            <a:ext cx="8280920" cy="5355312"/>
          </a:xfrm>
          <a:prstGeom prst="rect">
            <a:avLst/>
          </a:prstGeom>
          <a:noFill/>
        </p:spPr>
        <p:txBody>
          <a:bodyPr wrap="square" rtlCol="0">
            <a:spAutoFit/>
          </a:bodyPr>
          <a:lstStyle/>
          <a:p>
            <a:pPr algn="just"/>
            <a:r>
              <a:rPr lang="uk-UA" dirty="0"/>
              <a:t>В умовах сучасної цивілізації важливого значення набуває </a:t>
            </a:r>
            <a:r>
              <a:rPr lang="uk-UA" b="1" dirty="0" smtClean="0">
                <a:solidFill>
                  <a:schemeClr val="accent6"/>
                </a:solidFill>
                <a:effectLst>
                  <a:outerShdw blurRad="38100" dist="38100" dir="2700000" algn="tl">
                    <a:srgbClr val="000000">
                      <a:alpha val="43137"/>
                    </a:srgbClr>
                  </a:outerShdw>
                </a:effectLst>
              </a:rPr>
              <a:t>ДИЗАЙН</a:t>
            </a:r>
            <a:r>
              <a:rPr lang="uk-UA" dirty="0" smtClean="0"/>
              <a:t> </a:t>
            </a:r>
            <a:r>
              <a:rPr lang="uk-UA" dirty="0"/>
              <a:t>— найрозвинутіша та усвідомлена галузь людської діяльності</a:t>
            </a:r>
            <a:r>
              <a:rPr lang="uk-UA" dirty="0" smtClean="0"/>
              <a:t>.</a:t>
            </a:r>
          </a:p>
          <a:p>
            <a:pPr algn="just"/>
            <a:endParaRPr lang="ru-RU" dirty="0"/>
          </a:p>
          <a:p>
            <a:pPr algn="just"/>
            <a:r>
              <a:rPr lang="uk-UA" sz="2400" b="1" dirty="0">
                <a:solidFill>
                  <a:schemeClr val="accent6"/>
                </a:solidFill>
                <a:effectLst>
                  <a:outerShdw blurRad="38100" dist="38100" dir="2700000" algn="tl">
                    <a:srgbClr val="000000">
                      <a:alpha val="43137"/>
                    </a:srgbClr>
                  </a:outerShdw>
                </a:effectLst>
              </a:rPr>
              <a:t>Дизайн</a:t>
            </a:r>
            <a:r>
              <a:rPr lang="uk-UA" dirty="0"/>
              <a:t> — це творчий метод, процес і результат художньо-технічного проектування промислових виробів, їх комплексів і систем, орієнтований на досягнення найбільш повної відповідності створюваних об'єктів і середовища загалом і потреб людини, як утилітарних так і естетичних</a:t>
            </a:r>
            <a:r>
              <a:rPr lang="uk-UA" dirty="0" smtClean="0"/>
              <a:t>.</a:t>
            </a:r>
          </a:p>
          <a:p>
            <a:pPr algn="just"/>
            <a:endParaRPr lang="ru-RU" dirty="0"/>
          </a:p>
          <a:p>
            <a:pPr algn="just"/>
            <a:r>
              <a:rPr lang="uk-UA" sz="2400" b="1" dirty="0">
                <a:solidFill>
                  <a:schemeClr val="accent6"/>
                </a:solidFill>
                <a:effectLst>
                  <a:outerShdw blurRad="38100" dist="38100" dir="2700000" algn="tl">
                    <a:srgbClr val="000000">
                      <a:alpha val="43137"/>
                    </a:srgbClr>
                  </a:outerShdw>
                </a:effectLst>
              </a:rPr>
              <a:t>Дизайн</a:t>
            </a:r>
            <a:r>
              <a:rPr lang="uk-UA" b="1" dirty="0" smtClean="0">
                <a:solidFill>
                  <a:schemeClr val="accent6"/>
                </a:solidFill>
              </a:rPr>
              <a:t> </a:t>
            </a:r>
            <a:r>
              <a:rPr lang="uk-UA" dirty="0" smtClean="0"/>
              <a:t>— </a:t>
            </a:r>
            <a:r>
              <a:rPr lang="uk-UA" dirty="0"/>
              <a:t>творчий задум, план, ціль, намір, проект і креслення, розрахунок, конструкція, ескіз, малюнок, узор, композиція, мистецтво композиції, витвір мистецтва, незвичайність, нестандартність </a:t>
            </a:r>
            <a:r>
              <a:rPr lang="uk-UA" dirty="0" smtClean="0"/>
              <a:t>мислення.</a:t>
            </a:r>
          </a:p>
          <a:p>
            <a:pPr algn="just"/>
            <a:endParaRPr lang="ru-RU" dirty="0"/>
          </a:p>
          <a:p>
            <a:pPr algn="just"/>
            <a:r>
              <a:rPr lang="uk-UA" sz="2400" b="1" dirty="0">
                <a:solidFill>
                  <a:schemeClr val="accent6"/>
                </a:solidFill>
                <a:effectLst>
                  <a:outerShdw blurRad="38100" dist="38100" dir="2700000" algn="tl">
                    <a:srgbClr val="000000">
                      <a:alpha val="43137"/>
                    </a:srgbClr>
                  </a:outerShdw>
                </a:effectLst>
              </a:rPr>
              <a:t>Дизайн</a:t>
            </a:r>
            <a:r>
              <a:rPr lang="uk-UA" dirty="0" smtClean="0"/>
              <a:t> </a:t>
            </a:r>
            <a:r>
              <a:rPr lang="uk-UA" dirty="0"/>
              <a:t>— </a:t>
            </a:r>
            <a:r>
              <a:rPr lang="uk-UA" dirty="0" smtClean="0"/>
              <a:t> це </a:t>
            </a:r>
            <a:r>
              <a:rPr lang="uk-UA" dirty="0"/>
              <a:t>інтуїтивні чи осмислені зусилля, направлені на вирішення задачі, у якої не існує єдиного правильного рішення. В результаті ми </a:t>
            </a:r>
            <a:r>
              <a:rPr lang="uk-UA" dirty="0" err="1"/>
              <a:t>отримуєм</a:t>
            </a:r>
            <a:r>
              <a:rPr lang="uk-UA" dirty="0"/>
              <a:t> нескінченне число рішень, де одні рішення більш правильні, ніж інші, при чому правильність рішень цілком або повністю залежать від </a:t>
            </a:r>
            <a:r>
              <a:rPr lang="uk-UA" dirty="0" smtClean="0"/>
              <a:t>суб'єктивної </a:t>
            </a:r>
            <a:r>
              <a:rPr lang="uk-UA" dirty="0"/>
              <a:t>точки зору оцінюючого індивіда.</a:t>
            </a:r>
            <a:endParaRPr lang="ru-RU" dirty="0"/>
          </a:p>
          <a:p>
            <a:endParaRPr lang="ru-RU" dirty="0"/>
          </a:p>
        </p:txBody>
      </p:sp>
    </p:spTree>
    <p:extLst>
      <p:ext uri="{BB962C8B-B14F-4D97-AF65-F5344CB8AC3E}">
        <p14:creationId xmlns:p14="http://schemas.microsoft.com/office/powerpoint/2010/main" val="4206682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261989"/>
            <a:ext cx="8640960" cy="2677656"/>
          </a:xfrm>
          <a:prstGeom prst="rect">
            <a:avLst/>
          </a:prstGeom>
          <a:solidFill>
            <a:schemeClr val="accent6">
              <a:lumMod val="50000"/>
            </a:schemeClr>
          </a:solidFill>
        </p:spPr>
        <p:txBody>
          <a:bodyPr wrap="square" rtlCol="0">
            <a:spAutoFit/>
          </a:bodyPr>
          <a:lstStyle/>
          <a:p>
            <a:pPr algn="just"/>
            <a:r>
              <a:rPr lang="uk-UA" sz="2400" dirty="0">
                <a:solidFill>
                  <a:schemeClr val="bg1"/>
                </a:solidFill>
              </a:rPr>
              <a:t>Одним з питань теорії дизайну є питання передумов і часу виникнення дизайну. Одні дослідники вважають, що дизайн - явище, яке має тривалу історію, що вимірюється тисячоліттями. Інші автори вважають, що дизайн виникає на початку XX сторіччя як реакція на стихійне формування візуальних і функціональних властивостей предметного середовища</a:t>
            </a:r>
            <a:endParaRPr lang="ru-RU" sz="2400" dirty="0">
              <a:solidFill>
                <a:schemeClr val="bg1"/>
              </a:solidFill>
            </a:endParaRPr>
          </a:p>
        </p:txBody>
      </p:sp>
      <p:pic>
        <p:nvPicPr>
          <p:cNvPr id="2052" name="Picture 4" descr="Результат пошуку зображень за запитом &quot;дизайн история&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013677"/>
            <a:ext cx="5544616" cy="369641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Результат пошуку зображень за запитом &quot;дизайн&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5"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84" r="20148"/>
          <a:stretch/>
        </p:blipFill>
        <p:spPr bwMode="auto">
          <a:xfrm>
            <a:off x="6032310" y="3150780"/>
            <a:ext cx="2860170" cy="342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682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255" y="476672"/>
            <a:ext cx="8928992" cy="3108543"/>
          </a:xfrm>
          <a:prstGeom prst="rect">
            <a:avLst/>
          </a:prstGeom>
          <a:solidFill>
            <a:schemeClr val="accent3">
              <a:lumMod val="75000"/>
            </a:schemeClr>
          </a:solidFill>
        </p:spPr>
        <p:txBody>
          <a:bodyPr wrap="square" rtlCol="0">
            <a:spAutoFit/>
          </a:bodyPr>
          <a:lstStyle/>
          <a:p>
            <a:pPr algn="ctr"/>
            <a:r>
              <a:rPr lang="uk-UA" sz="2800" b="1" dirty="0"/>
              <a:t>Історичні етапи формоутворення дизайну</a:t>
            </a:r>
            <a:r>
              <a:rPr lang="uk-UA" sz="2800" b="1" dirty="0" smtClean="0"/>
              <a:t>:</a:t>
            </a:r>
          </a:p>
          <a:p>
            <a:pPr algn="ctr"/>
            <a:endParaRPr lang="ru-RU" b="1" dirty="0"/>
          </a:p>
          <a:p>
            <a:pPr>
              <a:lnSpc>
                <a:spcPct val="150000"/>
              </a:lnSpc>
            </a:pPr>
            <a:r>
              <a:rPr lang="ru-RU" sz="2000" dirty="0"/>
              <a:t>1. </a:t>
            </a:r>
            <a:r>
              <a:rPr lang="ru-RU" sz="2000" dirty="0" err="1"/>
              <a:t>Ремісниче</a:t>
            </a:r>
            <a:r>
              <a:rPr lang="ru-RU" sz="2000" dirty="0"/>
              <a:t> </a:t>
            </a:r>
            <a:r>
              <a:rPr lang="ru-RU" sz="2000" dirty="0" err="1"/>
              <a:t>виробництво</a:t>
            </a:r>
            <a:r>
              <a:rPr lang="ru-RU" sz="2000" dirty="0"/>
              <a:t>- </a:t>
            </a:r>
            <a:r>
              <a:rPr lang="ru-RU" sz="2000" dirty="0" err="1"/>
              <a:t>передумови</a:t>
            </a:r>
            <a:r>
              <a:rPr lang="ru-RU" sz="2000" dirty="0"/>
              <a:t> </a:t>
            </a:r>
            <a:r>
              <a:rPr lang="ru-RU" sz="2000" dirty="0" err="1"/>
              <a:t>становлення</a:t>
            </a:r>
            <a:r>
              <a:rPr lang="ru-RU" sz="2000" dirty="0"/>
              <a:t> дизайну (</a:t>
            </a:r>
            <a:r>
              <a:rPr lang="ru-RU" sz="2000" dirty="0" err="1"/>
              <a:t>від</a:t>
            </a:r>
            <a:r>
              <a:rPr lang="ru-RU" sz="2000" dirty="0"/>
              <a:t> початку </a:t>
            </a:r>
            <a:r>
              <a:rPr lang="ru-RU" sz="2000" dirty="0" err="1" smtClean="0"/>
              <a:t>людської</a:t>
            </a:r>
            <a:r>
              <a:rPr lang="ru-RU" sz="2000" dirty="0" smtClean="0"/>
              <a:t> </a:t>
            </a:r>
            <a:r>
              <a:rPr lang="ru-RU" sz="2000" dirty="0" err="1" smtClean="0"/>
              <a:t>цивілізації</a:t>
            </a:r>
            <a:r>
              <a:rPr lang="ru-RU" sz="2000" dirty="0" smtClean="0"/>
              <a:t>  до </a:t>
            </a:r>
            <a:r>
              <a:rPr lang="ru-RU" sz="2000" dirty="0" err="1" smtClean="0"/>
              <a:t>кінця</a:t>
            </a:r>
            <a:r>
              <a:rPr lang="ru-RU" sz="2000" dirty="0" smtClean="0"/>
              <a:t> </a:t>
            </a:r>
            <a:r>
              <a:rPr lang="en-US" sz="2000" dirty="0" smtClean="0"/>
              <a:t>XVIII</a:t>
            </a:r>
            <a:r>
              <a:rPr lang="uk-UA" sz="2000" dirty="0" smtClean="0"/>
              <a:t> </a:t>
            </a:r>
            <a:r>
              <a:rPr lang="ru-RU" sz="2000" dirty="0" err="1" smtClean="0"/>
              <a:t>століття</a:t>
            </a:r>
            <a:r>
              <a:rPr lang="ru-RU" sz="2000" dirty="0"/>
              <a:t>)</a:t>
            </a:r>
          </a:p>
          <a:p>
            <a:pPr>
              <a:lnSpc>
                <a:spcPct val="150000"/>
              </a:lnSpc>
            </a:pPr>
            <a:r>
              <a:rPr lang="ru-RU" sz="2000" dirty="0"/>
              <a:t>2.  </a:t>
            </a:r>
            <a:r>
              <a:rPr lang="ru-RU" sz="2000" dirty="0" err="1"/>
              <a:t>Індустріальне</a:t>
            </a:r>
            <a:r>
              <a:rPr lang="ru-RU" sz="2000" dirty="0"/>
              <a:t> </a:t>
            </a:r>
            <a:r>
              <a:rPr lang="ru-RU" sz="2000" dirty="0" err="1"/>
              <a:t>машинне</a:t>
            </a:r>
            <a:r>
              <a:rPr lang="ru-RU" sz="2000" dirty="0"/>
              <a:t> </a:t>
            </a:r>
            <a:r>
              <a:rPr lang="ru-RU" sz="2000" dirty="0" err="1"/>
              <a:t>виробництво</a:t>
            </a:r>
            <a:r>
              <a:rPr lang="ru-RU" sz="2000" dirty="0"/>
              <a:t> - </a:t>
            </a:r>
            <a:r>
              <a:rPr lang="en-US" sz="2000" dirty="0"/>
              <a:t>XIX </a:t>
            </a:r>
            <a:r>
              <a:rPr lang="ru-RU" sz="2000" dirty="0" err="1"/>
              <a:t>століття</a:t>
            </a:r>
            <a:r>
              <a:rPr lang="ru-RU" sz="2000" dirty="0"/>
              <a:t> початок </a:t>
            </a:r>
            <a:r>
              <a:rPr lang="en-US" sz="2000" dirty="0"/>
              <a:t>XX </a:t>
            </a:r>
            <a:r>
              <a:rPr lang="ru-RU" sz="2000" dirty="0" err="1"/>
              <a:t>століття</a:t>
            </a:r>
            <a:endParaRPr lang="ru-RU" sz="2000" dirty="0"/>
          </a:p>
          <a:p>
            <a:pPr>
              <a:lnSpc>
                <a:spcPct val="150000"/>
              </a:lnSpc>
            </a:pPr>
            <a:r>
              <a:rPr lang="ru-RU" sz="2000" dirty="0"/>
              <a:t> </a:t>
            </a:r>
            <a:r>
              <a:rPr lang="ru-RU" sz="2000" dirty="0" smtClean="0"/>
              <a:t>3. </a:t>
            </a:r>
            <a:r>
              <a:rPr lang="ru-RU" sz="2000" dirty="0" err="1" smtClean="0"/>
              <a:t>Етап</a:t>
            </a:r>
            <a:r>
              <a:rPr lang="ru-RU" sz="2000" dirty="0" smtClean="0"/>
              <a:t> </a:t>
            </a:r>
            <a:r>
              <a:rPr lang="ru-RU" sz="2000" dirty="0" err="1"/>
              <a:t>розвитку</a:t>
            </a:r>
            <a:r>
              <a:rPr lang="ru-RU" sz="2000" dirty="0"/>
              <a:t> </a:t>
            </a:r>
            <a:r>
              <a:rPr lang="ru-RU" sz="2000" dirty="0" smtClean="0"/>
              <a:t>дизайну </a:t>
            </a:r>
            <a:r>
              <a:rPr lang="ru-RU" sz="2000" dirty="0"/>
              <a:t>- початок </a:t>
            </a:r>
            <a:r>
              <a:rPr lang="en-US" sz="2000" dirty="0"/>
              <a:t>XX </a:t>
            </a:r>
            <a:r>
              <a:rPr lang="ru-RU" sz="2000" dirty="0" err="1"/>
              <a:t>століття</a:t>
            </a:r>
            <a:r>
              <a:rPr lang="ru-RU" sz="2000" dirty="0"/>
              <a:t> - наш час.</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760262"/>
            <a:ext cx="6137920" cy="306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00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5112568" cy="6617196"/>
          </a:xfrm>
          <a:prstGeom prst="rect">
            <a:avLst/>
          </a:prstGeom>
          <a:noFill/>
        </p:spPr>
        <p:txBody>
          <a:bodyPr wrap="square" rtlCol="0">
            <a:spAutoFit/>
          </a:bodyPr>
          <a:lstStyle/>
          <a:p>
            <a:r>
              <a:rPr lang="uk-UA" sz="1700" b="1" dirty="0" smtClean="0">
                <a:solidFill>
                  <a:srgbClr val="FF0000"/>
                </a:solidFill>
                <a:effectLst>
                  <a:outerShdw blurRad="38100" dist="38100" dir="2700000" algn="tl">
                    <a:srgbClr val="000000">
                      <a:alpha val="43137"/>
                    </a:srgbClr>
                  </a:outerShdw>
                </a:effectLst>
              </a:rPr>
              <a:t>1.  </a:t>
            </a:r>
            <a:r>
              <a:rPr lang="ru-RU" sz="1700" b="1" dirty="0" smtClean="0">
                <a:solidFill>
                  <a:srgbClr val="FF0000"/>
                </a:solidFill>
                <a:effectLst>
                  <a:outerShdw blurRad="38100" dist="38100" dir="2700000" algn="tl">
                    <a:srgbClr val="000000">
                      <a:alpha val="43137"/>
                    </a:srgbClr>
                  </a:outerShdw>
                </a:effectLst>
              </a:rPr>
              <a:t>РЕМІСНИЧЕ ВИРОБНИЦТВО  </a:t>
            </a:r>
            <a:r>
              <a:rPr lang="uk-UA" sz="1700" dirty="0" smtClean="0"/>
              <a:t>- </a:t>
            </a:r>
            <a:r>
              <a:rPr lang="uk-UA" sz="1700" b="1" dirty="0"/>
              <a:t>ручна </a:t>
            </a:r>
            <a:r>
              <a:rPr lang="uk-UA" sz="1700" b="1" dirty="0" smtClean="0"/>
              <a:t>праця, </a:t>
            </a:r>
            <a:r>
              <a:rPr lang="uk-UA" sz="1700" b="1" dirty="0"/>
              <a:t>примітивні знаряддя праці, примітивна технологія, малосерійне виробництво + враховувалися всі потреби людини : корисність, функціональна досконалість, зручність, краса, економічна доцільність </a:t>
            </a:r>
            <a:r>
              <a:rPr lang="uk-UA" sz="1700" b="1" dirty="0" smtClean="0"/>
              <a:t>.</a:t>
            </a:r>
          </a:p>
          <a:p>
            <a:endParaRPr lang="uk-UA" sz="1700" dirty="0"/>
          </a:p>
          <a:p>
            <a:r>
              <a:rPr lang="uk-UA" sz="1700" dirty="0" smtClean="0"/>
              <a:t>Виробництвом </a:t>
            </a:r>
            <a:r>
              <a:rPr lang="uk-UA" sz="1700" dirty="0"/>
              <a:t>побутових речей здавна займалися ремісники. Зрозуміло, що ремісник - не дизайнер. Ремісник робить ту саму річ із того самого матеріалу. Речі виходили індивідуальні, ексклюзивні, дорогі (при якості) і вироблялися в малій кількості (скільки зможе подужати одна людина) </a:t>
            </a:r>
            <a:endParaRPr lang="uk-UA" sz="1700" dirty="0" smtClean="0"/>
          </a:p>
          <a:p>
            <a:r>
              <a:rPr lang="uk-UA" sz="1700" b="1" i="1" dirty="0" smtClean="0"/>
              <a:t>6 </a:t>
            </a:r>
            <a:r>
              <a:rPr lang="uk-UA" sz="1700" b="1" i="1" dirty="0"/>
              <a:t>принципів роботи </a:t>
            </a:r>
            <a:r>
              <a:rPr lang="uk-UA" sz="1700" b="1" i="1" dirty="0" smtClean="0"/>
              <a:t>ремісника: </a:t>
            </a:r>
            <a:r>
              <a:rPr lang="uk-UA" sz="1700" dirty="0"/>
              <a:t>соціологічний, інженерний, ергономічний, </a:t>
            </a:r>
            <a:r>
              <a:rPr lang="uk-UA" sz="1700" dirty="0" smtClean="0"/>
              <a:t>естетичний</a:t>
            </a:r>
            <a:r>
              <a:rPr lang="uk-UA" sz="1700" dirty="0"/>
              <a:t>, економічний, </a:t>
            </a:r>
            <a:r>
              <a:rPr lang="uk-UA" sz="1700" dirty="0" smtClean="0"/>
              <a:t>екологічний.</a:t>
            </a:r>
          </a:p>
          <a:p>
            <a:endParaRPr lang="ru-RU" sz="1700" dirty="0"/>
          </a:p>
          <a:p>
            <a:r>
              <a:rPr lang="uk-UA" sz="1700" dirty="0"/>
              <a:t>На ранніх етапах розвитку матеріальної культури краса була невіддільно пов'язана із функціональним призначенням різних речей. Мистецькі твори створювались не лише задля естетичного милування. Досить часто вони мали практичне або культове призначення</a:t>
            </a:r>
            <a:endParaRPr lang="ru-RU" sz="1700" dirty="0"/>
          </a:p>
          <a:p>
            <a:endParaRPr lang="ru-RU" sz="1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4794" y="725096"/>
            <a:ext cx="3884375" cy="5504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00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565"/>
            <a:ext cx="8784976" cy="3323987"/>
          </a:xfrm>
          <a:prstGeom prst="rect">
            <a:avLst/>
          </a:prstGeom>
          <a:noFill/>
        </p:spPr>
        <p:txBody>
          <a:bodyPr wrap="square" rtlCol="0">
            <a:spAutoFit/>
          </a:bodyPr>
          <a:lstStyle/>
          <a:p>
            <a:r>
              <a:rPr lang="ru-RU" sz="2400" b="1" dirty="0" smtClean="0">
                <a:solidFill>
                  <a:srgbClr val="FF0000"/>
                </a:solidFill>
                <a:effectLst>
                  <a:outerShdw blurRad="38100" dist="38100" dir="2700000" algn="tl">
                    <a:srgbClr val="000000">
                      <a:alpha val="43137"/>
                    </a:srgbClr>
                  </a:outerShdw>
                </a:effectLst>
              </a:rPr>
              <a:t>2. </a:t>
            </a:r>
            <a:r>
              <a:rPr lang="ru-RU" sz="2400" b="1" dirty="0" err="1" smtClean="0">
                <a:solidFill>
                  <a:srgbClr val="FF0000"/>
                </a:solidFill>
                <a:effectLst>
                  <a:outerShdw blurRad="38100" dist="38100" dir="2700000" algn="tl">
                    <a:srgbClr val="000000">
                      <a:alpha val="43137"/>
                    </a:srgbClr>
                  </a:outerShdw>
                </a:effectLst>
              </a:rPr>
              <a:t>Індустріальне</a:t>
            </a:r>
            <a:r>
              <a:rPr lang="ru-RU" sz="2400" b="1" dirty="0" smtClean="0">
                <a:solidFill>
                  <a:srgbClr val="FF0000"/>
                </a:solidFill>
                <a:effectLst>
                  <a:outerShdw blurRad="38100" dist="38100" dir="2700000" algn="tl">
                    <a:srgbClr val="000000">
                      <a:alpha val="43137"/>
                    </a:srgbClr>
                  </a:outerShdw>
                </a:effectLst>
              </a:rPr>
              <a:t> </a:t>
            </a:r>
            <a:r>
              <a:rPr lang="ru-RU" sz="2400" b="1" dirty="0" err="1">
                <a:solidFill>
                  <a:srgbClr val="FF0000"/>
                </a:solidFill>
                <a:effectLst>
                  <a:outerShdw blurRad="38100" dist="38100" dir="2700000" algn="tl">
                    <a:srgbClr val="000000">
                      <a:alpha val="43137"/>
                    </a:srgbClr>
                  </a:outerShdw>
                </a:effectLst>
              </a:rPr>
              <a:t>машинне</a:t>
            </a:r>
            <a:r>
              <a:rPr lang="ru-RU" sz="2400" b="1" dirty="0">
                <a:solidFill>
                  <a:srgbClr val="FF0000"/>
                </a:solidFill>
                <a:effectLst>
                  <a:outerShdw blurRad="38100" dist="38100" dir="2700000" algn="tl">
                    <a:srgbClr val="000000">
                      <a:alpha val="43137"/>
                    </a:srgbClr>
                  </a:outerShdw>
                </a:effectLst>
              </a:rPr>
              <a:t> </a:t>
            </a:r>
            <a:r>
              <a:rPr lang="ru-RU" sz="2400" b="1" dirty="0" err="1">
                <a:solidFill>
                  <a:srgbClr val="FF0000"/>
                </a:solidFill>
                <a:effectLst>
                  <a:outerShdw blurRad="38100" dist="38100" dir="2700000" algn="tl">
                    <a:srgbClr val="000000">
                      <a:alpha val="43137"/>
                    </a:srgbClr>
                  </a:outerShdw>
                </a:effectLst>
              </a:rPr>
              <a:t>виробництво</a:t>
            </a:r>
            <a:r>
              <a:rPr lang="ru-RU" sz="2400" b="1" dirty="0">
                <a:solidFill>
                  <a:srgbClr val="FF0000"/>
                </a:solidFill>
                <a:effectLst>
                  <a:outerShdw blurRad="38100" dist="38100" dir="2700000" algn="tl">
                    <a:srgbClr val="000000">
                      <a:alpha val="43137"/>
                    </a:srgbClr>
                  </a:outerShdw>
                </a:effectLst>
              </a:rPr>
              <a:t> </a:t>
            </a:r>
            <a:endParaRPr lang="ru-RU" sz="2400" b="1" dirty="0" smtClean="0">
              <a:solidFill>
                <a:srgbClr val="FF0000"/>
              </a:solidFill>
              <a:effectLst>
                <a:outerShdw blurRad="38100" dist="38100" dir="2700000" algn="tl">
                  <a:srgbClr val="000000">
                    <a:alpha val="43137"/>
                  </a:srgbClr>
                </a:outerShdw>
              </a:effectLst>
            </a:endParaRPr>
          </a:p>
          <a:p>
            <a:endParaRPr lang="ru-RU" sz="2400" b="1" dirty="0">
              <a:solidFill>
                <a:srgbClr val="FF0000"/>
              </a:solidFill>
              <a:effectLst>
                <a:outerShdw blurRad="38100" dist="38100" dir="2700000" algn="tl">
                  <a:srgbClr val="000000">
                    <a:alpha val="43137"/>
                  </a:srgbClr>
                </a:outerShdw>
              </a:effectLst>
            </a:endParaRPr>
          </a:p>
          <a:p>
            <a:r>
              <a:rPr lang="uk-UA" dirty="0" smtClean="0"/>
              <a:t>Індустріальне </a:t>
            </a:r>
            <a:r>
              <a:rPr lang="uk-UA" dirty="0"/>
              <a:t>виробництво </a:t>
            </a:r>
            <a:r>
              <a:rPr lang="uk-UA" dirty="0" smtClean="0"/>
              <a:t>– «холодні предмети» .  </a:t>
            </a:r>
            <a:r>
              <a:rPr lang="uk-UA" dirty="0"/>
              <a:t>Із приходом 19 століття індустріалізації дизайнер став створювати прототипи виробів, які за допомогою машин робили інші люди. Практика раннього дизайну була досить примітивною. Функціональністю й економічністю виробленої продукції займалися інженери, а дизайнери відповідали лише за її естетичний вигляд. Виявилося, що дизайнери повинні створювати прототипи масового машинного виробництва, попередньо вивчивши технологію сучасного виробництва й</a:t>
            </a:r>
            <a:endParaRPr lang="ru-RU" dirty="0"/>
          </a:p>
          <a:p>
            <a:r>
              <a:rPr lang="uk-UA" dirty="0"/>
              <a:t>властивості матеріалів. </a:t>
            </a:r>
            <a:endParaRPr lang="uk-UA" dirty="0" smtClean="0"/>
          </a:p>
          <a:p>
            <a:endParaRPr lang="ru-R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2852936"/>
            <a:ext cx="4811285"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520" y="3645024"/>
            <a:ext cx="4032448" cy="2862322"/>
          </a:xfrm>
          <a:prstGeom prst="rect">
            <a:avLst/>
          </a:prstGeom>
          <a:noFill/>
        </p:spPr>
        <p:txBody>
          <a:bodyPr wrap="square" rtlCol="0">
            <a:spAutoFit/>
          </a:bodyPr>
          <a:lstStyle/>
          <a:p>
            <a:r>
              <a:rPr lang="uk-UA" dirty="0"/>
              <a:t>Призначенню виробів і простоті користування ними надавали</a:t>
            </a:r>
            <a:r>
              <a:rPr lang="ru-RU" dirty="0"/>
              <a:t> </a:t>
            </a:r>
            <a:r>
              <a:rPr lang="uk-UA" dirty="0"/>
              <a:t>настільки ж важливе значення, як і їхньому зовнішньому вигляду. Незабаром дизайнерські фірми стали набирати в штат креслярів, модельєрів, інженерів, архітекторів і фахівців з вивчення ринку.</a:t>
            </a:r>
            <a:endParaRPr lang="ru-RU" dirty="0"/>
          </a:p>
          <a:p>
            <a:endParaRPr lang="ru-RU" dirty="0"/>
          </a:p>
        </p:txBody>
      </p:sp>
    </p:spTree>
    <p:extLst>
      <p:ext uri="{BB962C8B-B14F-4D97-AF65-F5344CB8AC3E}">
        <p14:creationId xmlns:p14="http://schemas.microsoft.com/office/powerpoint/2010/main" val="172700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32656"/>
            <a:ext cx="4752528" cy="5755422"/>
          </a:xfrm>
          <a:prstGeom prst="rect">
            <a:avLst/>
          </a:prstGeom>
          <a:noFill/>
        </p:spPr>
        <p:txBody>
          <a:bodyPr wrap="square" rtlCol="0">
            <a:spAutoFit/>
          </a:bodyPr>
          <a:lstStyle/>
          <a:p>
            <a:r>
              <a:rPr lang="uk-UA" sz="1600" b="1" dirty="0" smtClean="0"/>
              <a:t>      Бурхливий </a:t>
            </a:r>
            <a:r>
              <a:rPr lang="uk-UA" sz="1600" b="1" dirty="0"/>
              <a:t>розвиток техніки в</a:t>
            </a:r>
            <a:r>
              <a:rPr lang="uk-UA" sz="1600" dirty="0"/>
              <a:t> тогочасних промислово розвинутих</a:t>
            </a:r>
            <a:endParaRPr lang="ru-RU" sz="1600" dirty="0"/>
          </a:p>
          <a:p>
            <a:r>
              <a:rPr lang="uk-UA" sz="1600" dirty="0"/>
              <a:t>країнах світу, зокрема у Англії, призвів до появи нового </a:t>
            </a:r>
            <a:r>
              <a:rPr lang="uk-UA" sz="1600" i="1" dirty="0" smtClean="0"/>
              <a:t>існування</a:t>
            </a:r>
            <a:r>
              <a:rPr lang="uk-UA" sz="1600" b="1" i="1" dirty="0" smtClean="0"/>
              <a:t> </a:t>
            </a:r>
            <a:r>
              <a:rPr lang="uk-UA" sz="1600" b="1" i="1" dirty="0"/>
              <a:t>людини </a:t>
            </a:r>
            <a:r>
              <a:rPr lang="uk-UA" sz="1600" b="1" i="1" dirty="0" smtClean="0"/>
              <a:t>– машинного</a:t>
            </a:r>
            <a:r>
              <a:rPr lang="en-US" sz="1600" b="1" i="1" dirty="0" smtClean="0"/>
              <a:t> </a:t>
            </a:r>
            <a:r>
              <a:rPr lang="uk-UA" sz="1600" b="1" dirty="0" smtClean="0"/>
              <a:t>середовища.</a:t>
            </a:r>
          </a:p>
          <a:p>
            <a:r>
              <a:rPr lang="uk-UA" sz="1600" b="1" i="1" dirty="0" smtClean="0"/>
              <a:t> </a:t>
            </a:r>
            <a:r>
              <a:rPr lang="uk-UA" sz="1600" dirty="0"/>
              <a:t>Це викликало докорінні зміни в людському житті. </a:t>
            </a:r>
            <a:endParaRPr lang="uk-UA" sz="1600" dirty="0" smtClean="0"/>
          </a:p>
          <a:p>
            <a:endParaRPr lang="uk-UA" sz="1600" dirty="0"/>
          </a:p>
          <a:p>
            <a:r>
              <a:rPr lang="uk-UA" sz="1600" dirty="0" smtClean="0"/>
              <a:t>      Масове </a:t>
            </a:r>
            <a:r>
              <a:rPr lang="uk-UA" sz="1600" dirty="0"/>
              <a:t>машинне виробництво довгий час йшло шляхом копіювання форм, речей, що створювалися до того ремісниками, хоча технологія виробництва вже була цілком іншою: створювані машинами речі не тільки не нагадували ремісничих виробів, але й мали вигляд підробок, що ображали гарний смак</a:t>
            </a:r>
            <a:r>
              <a:rPr lang="uk-UA" sz="1600" dirty="0" smtClean="0"/>
              <a:t>.</a:t>
            </a:r>
          </a:p>
          <a:p>
            <a:endParaRPr lang="ru-RU" sz="1600" dirty="0"/>
          </a:p>
          <a:p>
            <a:r>
              <a:rPr lang="uk-UA" sz="1600" dirty="0" smtClean="0"/>
              <a:t>      Відомий </a:t>
            </a:r>
            <a:r>
              <a:rPr lang="uk-UA" sz="1600" dirty="0"/>
              <a:t>англійський теоретик та соціолог</a:t>
            </a:r>
            <a:r>
              <a:rPr lang="uk-UA" sz="1600" b="1" dirty="0"/>
              <a:t> </a:t>
            </a:r>
            <a:r>
              <a:rPr lang="uk-UA" sz="1600" b="1" dirty="0" smtClean="0"/>
              <a:t>Джон </a:t>
            </a:r>
            <a:r>
              <a:rPr lang="uk-UA" sz="1600" b="1" dirty="0" err="1"/>
              <a:t>Рескін</a:t>
            </a:r>
            <a:r>
              <a:rPr lang="uk-UA" sz="1600" dirty="0"/>
              <a:t> відзначив з цього приводу: </a:t>
            </a:r>
            <a:r>
              <a:rPr lang="uk-UA" sz="1600" b="1" dirty="0">
                <a:solidFill>
                  <a:srgbClr val="FF0000"/>
                </a:solidFill>
              </a:rPr>
              <a:t>«Те, що створюється поспішно, вмирає також поспішно; те, що коштує всього дешевше, у підсумку виявляється найдорожчим», </a:t>
            </a:r>
            <a:r>
              <a:rPr lang="uk-UA" sz="1600" dirty="0"/>
              <a:t>— зафіксувавши у даному висловлюванні зв'язок між доцільністю, корисністю та красою. </a:t>
            </a:r>
            <a:endParaRPr lang="ru-RU" sz="1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1" y="417404"/>
            <a:ext cx="3791581" cy="542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55806" y="6021288"/>
            <a:ext cx="2520280" cy="369332"/>
          </a:xfrm>
          <a:prstGeom prst="rect">
            <a:avLst/>
          </a:prstGeom>
          <a:noFill/>
        </p:spPr>
        <p:txBody>
          <a:bodyPr wrap="square" rtlCol="0">
            <a:spAutoFit/>
          </a:bodyPr>
          <a:lstStyle/>
          <a:p>
            <a:r>
              <a:rPr lang="uk-UA" b="1" dirty="0"/>
              <a:t>Джон </a:t>
            </a:r>
            <a:r>
              <a:rPr lang="uk-UA" b="1" dirty="0" err="1"/>
              <a:t>Рескін</a:t>
            </a:r>
            <a:r>
              <a:rPr lang="uk-UA" dirty="0"/>
              <a:t> </a:t>
            </a:r>
            <a:endParaRPr lang="ru-RU" dirty="0"/>
          </a:p>
        </p:txBody>
      </p:sp>
    </p:spTree>
    <p:extLst>
      <p:ext uri="{BB962C8B-B14F-4D97-AF65-F5344CB8AC3E}">
        <p14:creationId xmlns:p14="http://schemas.microsoft.com/office/powerpoint/2010/main" val="172700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5328592" cy="5324535"/>
          </a:xfrm>
          <a:prstGeom prst="rect">
            <a:avLst/>
          </a:prstGeom>
          <a:noFill/>
        </p:spPr>
        <p:txBody>
          <a:bodyPr wrap="square" rtlCol="0">
            <a:spAutoFit/>
          </a:bodyPr>
          <a:lstStyle/>
          <a:p>
            <a:r>
              <a:rPr lang="uk-UA" sz="2000" b="1" dirty="0"/>
              <a:t>З самого свого виникнення дизайн орієнтувався на досягнення єдності трьох принципів: </a:t>
            </a:r>
            <a:r>
              <a:rPr lang="uk-UA" sz="2000" b="1" dirty="0">
                <a:solidFill>
                  <a:srgbClr val="FF0000"/>
                </a:solidFill>
                <a:effectLst>
                  <a:outerShdw blurRad="38100" dist="38100" dir="2700000" algn="tl">
                    <a:srgbClr val="000000">
                      <a:alpha val="43137"/>
                    </a:srgbClr>
                  </a:outerShdw>
                </a:effectLst>
              </a:rPr>
              <a:t>корисності, зручності та краси.</a:t>
            </a:r>
            <a:r>
              <a:rPr lang="uk-UA" sz="2000" b="1" dirty="0"/>
              <a:t> </a:t>
            </a:r>
            <a:endParaRPr lang="uk-UA" sz="2000" b="1" dirty="0" smtClean="0"/>
          </a:p>
          <a:p>
            <a:endParaRPr lang="uk-UA" sz="2000" b="1" dirty="0"/>
          </a:p>
          <a:p>
            <a:endParaRPr lang="uk-UA" sz="2000" b="1" dirty="0" smtClean="0"/>
          </a:p>
          <a:p>
            <a:r>
              <a:rPr lang="uk-UA" sz="2000" dirty="0" smtClean="0"/>
              <a:t>Продовжувачем </a:t>
            </a:r>
            <a:r>
              <a:rPr lang="uk-UA" sz="2000" dirty="0"/>
              <a:t>ідей Д.</a:t>
            </a:r>
            <a:r>
              <a:rPr lang="uk-UA" sz="2000" dirty="0" err="1"/>
              <a:t>Рескіна</a:t>
            </a:r>
            <a:r>
              <a:rPr lang="uk-UA" sz="2000" dirty="0"/>
              <a:t> був найвідоміший теоретик мистецтва,</a:t>
            </a:r>
            <a:r>
              <a:rPr lang="uk-UA" sz="2000" b="1" dirty="0"/>
              <a:t> </a:t>
            </a:r>
            <a:r>
              <a:rPr lang="uk-UA" sz="2000" b="1" dirty="0" err="1">
                <a:solidFill>
                  <a:srgbClr val="FF0000"/>
                </a:solidFill>
              </a:rPr>
              <a:t>художник-</a:t>
            </a:r>
            <a:r>
              <a:rPr lang="uk-UA" sz="2000" b="1" dirty="0">
                <a:solidFill>
                  <a:srgbClr val="FF0000"/>
                </a:solidFill>
              </a:rPr>
              <a:t> практик </a:t>
            </a:r>
            <a:r>
              <a:rPr lang="uk-UA" sz="2000" b="1" dirty="0" err="1" smtClean="0">
                <a:solidFill>
                  <a:srgbClr val="FF0000"/>
                </a:solidFill>
              </a:rPr>
              <a:t>Уільям</a:t>
            </a:r>
            <a:r>
              <a:rPr lang="uk-UA" sz="2000" b="1" dirty="0">
                <a:solidFill>
                  <a:srgbClr val="FF0000"/>
                </a:solidFill>
              </a:rPr>
              <a:t> </a:t>
            </a:r>
            <a:r>
              <a:rPr lang="uk-UA" sz="2000" b="1" dirty="0" err="1" smtClean="0">
                <a:solidFill>
                  <a:srgbClr val="FF0000"/>
                </a:solidFill>
              </a:rPr>
              <a:t>Морріс</a:t>
            </a:r>
            <a:r>
              <a:rPr lang="uk-UA" sz="2000" b="1" dirty="0"/>
              <a:t>.</a:t>
            </a:r>
            <a:r>
              <a:rPr lang="uk-UA" sz="2000" dirty="0"/>
              <a:t> На думку </a:t>
            </a:r>
            <a:r>
              <a:rPr lang="uk-UA" sz="2000" dirty="0" err="1" smtClean="0"/>
              <a:t>Уільяма</a:t>
            </a:r>
            <a:r>
              <a:rPr lang="uk-UA" sz="2000" dirty="0" smtClean="0"/>
              <a:t> </a:t>
            </a:r>
            <a:r>
              <a:rPr lang="uk-UA" sz="2000" dirty="0" err="1" smtClean="0"/>
              <a:t>Морріса</a:t>
            </a:r>
            <a:r>
              <a:rPr lang="uk-UA" sz="2000" dirty="0" smtClean="0"/>
              <a:t>, </a:t>
            </a:r>
            <a:r>
              <a:rPr lang="uk-UA" sz="2000" dirty="0"/>
              <a:t>митці мають </a:t>
            </a:r>
            <a:r>
              <a:rPr lang="uk-UA" sz="2000" dirty="0" smtClean="0"/>
              <a:t>створювати </a:t>
            </a:r>
            <a:r>
              <a:rPr lang="uk-UA" sz="2000" dirty="0"/>
              <a:t>не лише твори "високого мистецтва", а й надавати поради при </a:t>
            </a:r>
            <a:r>
              <a:rPr lang="uk-UA" sz="2000" dirty="0" smtClean="0"/>
              <a:t>конструюванні </a:t>
            </a:r>
            <a:r>
              <a:rPr lang="uk-UA" sz="2000" dirty="0"/>
              <a:t>нових технічних форм, розробці знарядь праці, створенні предметів широкого вжитку. Він стверджував, що предмети повсякденного </a:t>
            </a:r>
            <a:r>
              <a:rPr lang="uk-UA" sz="2000" dirty="0" smtClean="0"/>
              <a:t>користування </a:t>
            </a:r>
            <a:r>
              <a:rPr lang="uk-UA" sz="2000" dirty="0"/>
              <a:t>повинні бути красивими.</a:t>
            </a:r>
            <a:endParaRPr lang="ru-RU" sz="20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463552"/>
            <a:ext cx="3563888" cy="356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372200" y="5149714"/>
            <a:ext cx="2376264" cy="369332"/>
          </a:xfrm>
          <a:prstGeom prst="rect">
            <a:avLst/>
          </a:prstGeom>
          <a:noFill/>
        </p:spPr>
        <p:txBody>
          <a:bodyPr wrap="square" rtlCol="0">
            <a:spAutoFit/>
          </a:bodyPr>
          <a:lstStyle/>
          <a:p>
            <a:r>
              <a:rPr lang="uk-UA" b="1" dirty="0" err="1">
                <a:solidFill>
                  <a:srgbClr val="FF0000"/>
                </a:solidFill>
              </a:rPr>
              <a:t>Уільям</a:t>
            </a:r>
            <a:r>
              <a:rPr lang="uk-UA" b="1" dirty="0">
                <a:solidFill>
                  <a:srgbClr val="FF0000"/>
                </a:solidFill>
              </a:rPr>
              <a:t> </a:t>
            </a:r>
            <a:r>
              <a:rPr lang="uk-UA" b="1" dirty="0" err="1">
                <a:solidFill>
                  <a:srgbClr val="FF0000"/>
                </a:solidFill>
              </a:rPr>
              <a:t>Морріс</a:t>
            </a:r>
            <a:endParaRPr lang="ru-RU" dirty="0"/>
          </a:p>
        </p:txBody>
      </p:sp>
    </p:spTree>
    <p:extLst>
      <p:ext uri="{BB962C8B-B14F-4D97-AF65-F5344CB8AC3E}">
        <p14:creationId xmlns:p14="http://schemas.microsoft.com/office/powerpoint/2010/main" val="172700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164</TotalTime>
  <Words>1773</Words>
  <Application>Microsoft Office PowerPoint</Application>
  <PresentationFormat>Экран (4:3)</PresentationFormat>
  <Paragraphs>76</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Воздушный поток</vt:lpstr>
      <vt:lpstr>Лекція 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dc:title>
  <dc:creator>Юля</dc:creator>
  <cp:lastModifiedBy>юля</cp:lastModifiedBy>
  <cp:revision>29</cp:revision>
  <dcterms:created xsi:type="dcterms:W3CDTF">2020-02-01T19:43:19Z</dcterms:created>
  <dcterms:modified xsi:type="dcterms:W3CDTF">2020-02-03T09:16:44Z</dcterms:modified>
</cp:coreProperties>
</file>