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0" r:id="rId4"/>
    <p:sldId id="259" r:id="rId5"/>
    <p:sldId id="263" r:id="rId6"/>
    <p:sldId id="262" r:id="rId7"/>
    <p:sldId id="261" r:id="rId8"/>
    <p:sldId id="267" r:id="rId9"/>
    <p:sldId id="266" r:id="rId10"/>
    <p:sldId id="265" r:id="rId11"/>
    <p:sldId id="264" r:id="rId12"/>
    <p:sldId id="270" r:id="rId13"/>
    <p:sldId id="269" r:id="rId14"/>
    <p:sldId id="272" r:id="rId15"/>
    <p:sldId id="27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901A2B7-8610-4E8C-8DEA-CBEEEFA763D6}">
          <p14:sldIdLst>
            <p14:sldId id="256"/>
            <p14:sldId id="258"/>
            <p14:sldId id="260"/>
            <p14:sldId id="259"/>
            <p14:sldId id="263"/>
            <p14:sldId id="262"/>
            <p14:sldId id="261"/>
            <p14:sldId id="267"/>
            <p14:sldId id="266"/>
            <p14:sldId id="265"/>
            <p14:sldId id="264"/>
            <p14:sldId id="270"/>
            <p14:sldId id="269"/>
            <p14:sldId id="272"/>
            <p14:sldId id="271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13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9F43-E918-416A-99CD-32866A29C9BF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5437D-86B4-4E78-A349-8057E56052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9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87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87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87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87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87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87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8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8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87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8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87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87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87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87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8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448-0A3F-4783-BDBA-6500A2A0A817}" type="datetime1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3818-A4E6-48DC-8D3B-B063F82268FE}" type="datetime1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985F-B13E-4DDC-A23A-2B901F57D2F6}" type="datetime1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F83E-DC81-442E-AEAD-E19B6651C03C}" type="datetime1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E89-3F50-45A3-97CC-F0256DE6A741}" type="datetime1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73C-276A-46E3-9DEE-83C80006533B}" type="datetime1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62C8-90C7-4058-9159-80B8CD719532}" type="datetime1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E19D-8EEA-4494-8424-1310B6D2CB25}" type="datetime1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9390-7431-4107-81B4-3CFDCF0398BD}" type="datetime1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50CA-2A54-43F3-88ED-B593085FD9A6}" type="datetime1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12AC-5682-4A2E-AC7A-C8837A2FE630}" type="datetime1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E02D2-25BC-47D4-94EC-DC7CDCF02BAA}" type="datetime1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1%96%D0%B4%D1%96%D0%B9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uk.wikipedia.org/wiki/%D0%A1%D0%BA%D1%83%D0%BB%D1%8C%D0%BF%D1%82%D0%BE%D1%8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E%D0%BB%D1%96%D0%BC%D0%BF%D1%96%D1%8F_(%D0%BC%D1%96%D1%81%D1%82%D0%BE)" TargetMode="External"/><Relationship Id="rId5" Type="http://schemas.openxmlformats.org/officeDocument/2006/relationships/hyperlink" Target="http://uk.wikipedia.org/wiki/%D0%9F%D0%B5%D0%BB%D0%BE%D0%BF%D0%BE%D0%BD%D0%BD%D0%B5%D1%81" TargetMode="External"/><Relationship Id="rId4" Type="http://schemas.openxmlformats.org/officeDocument/2006/relationships/hyperlink" Target="http://uk.wikipedia.org/wiki/%D0%97%D0%B5%D0%B2%D1%81" TargetMode="Externa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6%D0%B0%D1%80" TargetMode="External"/><Relationship Id="rId13" Type="http://schemas.openxmlformats.org/officeDocument/2006/relationships/hyperlink" Target="http://uk.wikipedia.org/wiki/%D0%A1%D0%BC%D0%B5%D1%80%D1%82%D1%8C" TargetMode="External"/><Relationship Id="rId18" Type="http://schemas.openxmlformats.org/officeDocument/2006/relationships/hyperlink" Target="http://uk.wikipedia.org/wiki/%D0%A4%D1%96%D0%B4%D1%96%D0%B9" TargetMode="External"/><Relationship Id="rId26" Type="http://schemas.openxmlformats.org/officeDocument/2006/relationships/hyperlink" Target="http://uk.wikipedia.org/wiki/%D0%9C%D0%B5%D1%82%D1%80" TargetMode="External"/><Relationship Id="rId3" Type="http://schemas.openxmlformats.org/officeDocument/2006/relationships/image" Target="../media/image4.jpeg"/><Relationship Id="rId21" Type="http://schemas.openxmlformats.org/officeDocument/2006/relationships/hyperlink" Target="http://uk.wikipedia.org/w/index.php?title=%D0%A4%D1%80%D0%B0%D0%B4%D0%BC%D0%BE%D0%BD&amp;action=edit&amp;redlink=1" TargetMode="External"/><Relationship Id="rId7" Type="http://schemas.openxmlformats.org/officeDocument/2006/relationships/hyperlink" Target="http://uk.wikipedia.org/wiki/%D0%9B%D1%96%D0%B4%D1%96%D1%8F" TargetMode="External"/><Relationship Id="rId12" Type="http://schemas.openxmlformats.org/officeDocument/2006/relationships/hyperlink" Target="http://uk.wikipedia.org/w/index.php?title=%D0%9F%D0%B5%D1%80%D1%81%D1%96%D1%84%D0%BE%D0%BD&amp;action=edit&amp;redlink=1" TargetMode="External"/><Relationship Id="rId17" Type="http://schemas.openxmlformats.org/officeDocument/2006/relationships/hyperlink" Target="http://uk.wikipedia.org/wiki/%D0%A1%D0%BA%D1%83%D0%BB%D1%8C%D0%BF%D1%82%D0%BE%D1%80" TargetMode="External"/><Relationship Id="rId25" Type="http://schemas.openxmlformats.org/officeDocument/2006/relationships/hyperlink" Target="http://uk.wikipedia.org/w/index.php?title=%D0%A8%D0%B8%D1%80%D0%B8%D0%BD%D0%B0&amp;action=edit&amp;redlink=1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uk.wikipedia.org/wiki/%D0%A1%D1%82%D0%B0%D1%82%D1%83%D1%8F" TargetMode="External"/><Relationship Id="rId20" Type="http://schemas.openxmlformats.org/officeDocument/2006/relationships/hyperlink" Target="http://uk.wikipedia.org/w/index.php?title=%D0%9A%D1%80%D0%B5%D1%81%D0%B8%D0%BB%D1%83%D1%81&amp;action=edit&amp;redlink=1" TargetMode="External"/><Relationship Id="rId29" Type="http://schemas.openxmlformats.org/officeDocument/2006/relationships/hyperlink" Target="http://uk.wikipedia.org/wiki/%D0%97%D0%B5%D0%BC%D0%BB%D0%B5%D1%82%D1%80%D1%83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1%83%D0%B4%D1%96%D0%B2%D0%BD%D0%B8%D1%86%D1%82%D0%B2%D0%BE" TargetMode="External"/><Relationship Id="rId11" Type="http://schemas.openxmlformats.org/officeDocument/2006/relationships/hyperlink" Target="http://uk.wikipedia.org/wiki/%D0%90%D1%80%D1%85%D1%96%D1%82%D0%B5%D0%BA%D1%82%D0%BE%D1%80" TargetMode="External"/><Relationship Id="rId24" Type="http://schemas.openxmlformats.org/officeDocument/2006/relationships/hyperlink" Target="http://uk.wikipedia.org/wiki/%D0%94%D0%BE%D0%B2%D0%B6%D0%B8%D0%BD%D0%B0" TargetMode="External"/><Relationship Id="rId32" Type="http://schemas.openxmlformats.org/officeDocument/2006/relationships/image" Target="../media/image3.png"/><Relationship Id="rId5" Type="http://schemas.openxmlformats.org/officeDocument/2006/relationships/hyperlink" Target="http://uk.wikipedia.org/wiki/450_%D0%B4%D0%BE_%D0%BD._%D0%B5." TargetMode="External"/><Relationship Id="rId15" Type="http://schemas.openxmlformats.org/officeDocument/2006/relationships/hyperlink" Target="http://uk.wikipedia.org/wiki/%D0%91%D1%80%D0%BE%D0%BD%D0%B7%D0%B0" TargetMode="External"/><Relationship Id="rId23" Type="http://schemas.openxmlformats.org/officeDocument/2006/relationships/hyperlink" Target="http://uk.wikipedia.org/wiki/%D0%94%D0%B5%D1%80%D0%B5%D0%B2%D0%BE" TargetMode="External"/><Relationship Id="rId28" Type="http://schemas.openxmlformats.org/officeDocument/2006/relationships/hyperlink" Target="http://uk.wikipedia.org/wiki/%D0%97%D0%BE%D0%BB%D0%BE%D1%82%D0%BE" TargetMode="External"/><Relationship Id="rId10" Type="http://schemas.openxmlformats.org/officeDocument/2006/relationships/hyperlink" Target="http://uk.wikipedia.org/wiki/%D0%9F%D1%80%D0%BE%D0%B5%D0%BA%D1%82" TargetMode="External"/><Relationship Id="rId19" Type="http://schemas.openxmlformats.org/officeDocument/2006/relationships/hyperlink" Target="http://uk.wikipedia.org/wiki/%D0%9F%D0%BE%D0%BB%D1%96%D0%BA%D0%BB%D0%B5%D1%82_%D1%96%D0%B7_%D0%90%D1%80%D0%B3%D0%BE%D1%81%D0%B0" TargetMode="External"/><Relationship Id="rId31" Type="http://schemas.openxmlformats.org/officeDocument/2006/relationships/hyperlink" Target="http://uk.wikipedia.org/wiki/%D0%92%D0%BE%D0%B2%D0%BD%D0%B0" TargetMode="External"/><Relationship Id="rId4" Type="http://schemas.openxmlformats.org/officeDocument/2006/relationships/hyperlink" Target="http://uk.wikipedia.org/wiki/7_%D1%81%D1%82%D0%BE%D0%BB%D1%96%D1%82%D1%82%D1%8F_%D0%B4%D0%BE_%D0%BD._%D0%B5." TargetMode="External"/><Relationship Id="rId9" Type="http://schemas.openxmlformats.org/officeDocument/2006/relationships/hyperlink" Target="http://uk.wikipedia.org/wiki/%D0%9A%D1%80%D0%B5%D0%B7" TargetMode="External"/><Relationship Id="rId14" Type="http://schemas.openxmlformats.org/officeDocument/2006/relationships/hyperlink" Target="http://uk.wikipedia.org/w/index.php?title=%D0%A1%D0%B8%D0%BD&amp;action=edit&amp;redlink=1" TargetMode="External"/><Relationship Id="rId22" Type="http://schemas.openxmlformats.org/officeDocument/2006/relationships/hyperlink" Target="http://uk.wikipedia.org/wiki/%D0%9C%D0%B0%D1%80%D0%BC%D1%83%D1%80" TargetMode="External"/><Relationship Id="rId27" Type="http://schemas.openxmlformats.org/officeDocument/2006/relationships/hyperlink" Target="http://uk.wikipedia.org/wiki/%D0%92%D0%B8%D1%81%D0%BE%D1%82%D0%B0" TargetMode="External"/><Relationship Id="rId30" Type="http://schemas.openxmlformats.org/officeDocument/2006/relationships/hyperlink" Target="http://uk.wikipedia.org/wiki/%D0%9F%D0%BE%D0%B6%D0%B5%D0%B6%D0%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й ввод 3"/>
          <p:cNvSpPr/>
          <p:nvPr/>
        </p:nvSpPr>
        <p:spPr>
          <a:xfrm>
            <a:off x="-108520" y="332656"/>
            <a:ext cx="9361040" cy="1584176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90872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Сім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чудес </a:t>
            </a:r>
            <a:r>
              <a:rPr lang="ru-RU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світу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Блок-схема: ручной ввод 7"/>
          <p:cNvSpPr/>
          <p:nvPr/>
        </p:nvSpPr>
        <p:spPr>
          <a:xfrm>
            <a:off x="5220072" y="5517232"/>
            <a:ext cx="3923928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-71438"/>
            <a:ext cx="2143116" cy="21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0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учной ввод 10"/>
          <p:cNvSpPr/>
          <p:nvPr/>
        </p:nvSpPr>
        <p:spPr>
          <a:xfrm>
            <a:off x="8005978" y="5877272"/>
            <a:ext cx="1138022" cy="72008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755576" y="357166"/>
            <a:ext cx="7488832" cy="5983802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1538" y="571480"/>
            <a:ext cx="6552728" cy="580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dirty="0" smtClean="0">
                <a:solidFill>
                  <a:srgbClr val="000099"/>
                </a:solidFill>
              </a:rPr>
              <a:t>Статуя Зевса </a:t>
            </a:r>
            <a:r>
              <a:rPr lang="ru-RU" sz="1600" dirty="0" err="1" smtClean="0">
                <a:solidFill>
                  <a:srgbClr val="000099"/>
                </a:solidFill>
              </a:rPr>
              <a:t>Олімпійського</a:t>
            </a:r>
            <a:r>
              <a:rPr lang="ru-RU" sz="1600" dirty="0" smtClean="0">
                <a:solidFill>
                  <a:srgbClr val="000099"/>
                </a:solidFill>
              </a:rPr>
              <a:t> —</a:t>
            </a:r>
            <a:r>
              <a:rPr lang="ru-RU" sz="1600" dirty="0" smtClean="0"/>
              <a:t> за </a:t>
            </a:r>
            <a:r>
              <a:rPr lang="ru-RU" sz="1600" dirty="0" err="1" smtClean="0"/>
              <a:t>переказами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одне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Семи чудес </a:t>
            </a:r>
            <a:r>
              <a:rPr lang="ru-RU" sz="1600" dirty="0" err="1" smtClean="0"/>
              <a:t>світу</a:t>
            </a:r>
            <a:r>
              <a:rPr lang="ru-RU" sz="1600" dirty="0" smtClean="0"/>
              <a:t>. Статуя </a:t>
            </a:r>
            <a:r>
              <a:rPr lang="ru-RU" sz="1600" dirty="0" smtClean="0">
                <a:hlinkClick r:id="rId4" tooltip="Зевс"/>
              </a:rPr>
              <a:t>Зевса</a:t>
            </a:r>
            <a:r>
              <a:rPr lang="ru-RU" sz="1600" dirty="0" smtClean="0"/>
              <a:t> —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споруджена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півострові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5" tooltip="Пелопоннес"/>
              </a:rPr>
              <a:t>Пелопоннес</a:t>
            </a:r>
            <a:r>
              <a:rPr lang="ru-RU" sz="1600" dirty="0" smtClean="0"/>
              <a:t>, у </a:t>
            </a:r>
            <a:r>
              <a:rPr lang="ru-RU" sz="1600" dirty="0" err="1" smtClean="0"/>
              <a:t>древньому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місті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6" tooltip="Олімпія (місто)"/>
              </a:rPr>
              <a:t>Олімпія</a:t>
            </a:r>
            <a:r>
              <a:rPr lang="ru-RU" sz="1600" dirty="0" smtClean="0"/>
              <a:t>.</a:t>
            </a:r>
          </a:p>
          <a:p>
            <a:pPr algn="just">
              <a:lnSpc>
                <a:spcPct val="80000"/>
              </a:lnSpc>
            </a:pPr>
            <a:r>
              <a:rPr lang="ru-RU" sz="1600" dirty="0" smtClean="0"/>
              <a:t>  </a:t>
            </a:r>
          </a:p>
          <a:p>
            <a:pPr algn="just">
              <a:lnSpc>
                <a:spcPct val="80000"/>
              </a:lnSpc>
            </a:pPr>
            <a:r>
              <a:rPr lang="ru-RU" sz="1600" dirty="0" smtClean="0"/>
              <a:t>За </a:t>
            </a:r>
            <a:r>
              <a:rPr lang="ru-RU" sz="1600" dirty="0" err="1" smtClean="0"/>
              <a:t>переказами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саме</a:t>
            </a:r>
            <a:r>
              <a:rPr lang="ru-RU" sz="1600" dirty="0" smtClean="0"/>
              <a:t> тут Зевс вступив в </a:t>
            </a:r>
            <a:r>
              <a:rPr lang="ru-RU" sz="1600" dirty="0" err="1" smtClean="0"/>
              <a:t>боротьбу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своїм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батьком</a:t>
            </a:r>
            <a:r>
              <a:rPr lang="ru-RU" sz="1600" dirty="0" smtClean="0"/>
              <a:t>, </a:t>
            </a:r>
            <a:r>
              <a:rPr lang="ru-RU" sz="1600" dirty="0" err="1" smtClean="0"/>
              <a:t>кровожерливим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віроломним</a:t>
            </a:r>
            <a:r>
              <a:rPr lang="ru-RU" sz="1600" dirty="0" smtClean="0"/>
              <a:t> Кроном,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пожирав </a:t>
            </a:r>
            <a:r>
              <a:rPr lang="ru-RU" sz="1600" dirty="0" err="1" smtClean="0"/>
              <a:t>своїх</a:t>
            </a:r>
            <a:r>
              <a:rPr lang="ru-RU" sz="1600" dirty="0" smtClean="0"/>
              <a:t> </a:t>
            </a:r>
            <a:r>
              <a:rPr lang="ru-RU" sz="1600" dirty="0" err="1" smtClean="0"/>
              <a:t>дітей</a:t>
            </a:r>
            <a:r>
              <a:rPr lang="ru-RU" sz="1600" dirty="0" smtClean="0"/>
              <a:t>, </a:t>
            </a:r>
            <a:r>
              <a:rPr lang="ru-RU" sz="1600" dirty="0" err="1" smtClean="0"/>
              <a:t>оскільки</a:t>
            </a:r>
            <a:r>
              <a:rPr lang="ru-RU" sz="1600" dirty="0" smtClean="0"/>
              <a:t> оракул </a:t>
            </a:r>
            <a:r>
              <a:rPr lang="ru-RU" sz="1600" dirty="0" err="1" smtClean="0"/>
              <a:t>передбачив</a:t>
            </a:r>
            <a:r>
              <a:rPr lang="ru-RU" sz="1600" dirty="0" smtClean="0"/>
              <a:t> </a:t>
            </a:r>
            <a:r>
              <a:rPr lang="ru-RU" sz="1600" dirty="0" err="1" smtClean="0"/>
              <a:t>йому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загибель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руки </a:t>
            </a:r>
            <a:r>
              <a:rPr lang="ru-RU" sz="1600" dirty="0" err="1" smtClean="0"/>
              <a:t>сина</a:t>
            </a:r>
            <a:r>
              <a:rPr lang="ru-RU" sz="1600" dirty="0" smtClean="0"/>
              <a:t>. </a:t>
            </a:r>
            <a:r>
              <a:rPr lang="ru-RU" sz="1600" dirty="0" err="1" smtClean="0"/>
              <a:t>Врятований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матір'ю</a:t>
            </a:r>
            <a:r>
              <a:rPr lang="ru-RU" sz="1600" dirty="0" smtClean="0"/>
              <a:t>, </a:t>
            </a:r>
            <a:r>
              <a:rPr lang="ru-RU" sz="1600" dirty="0" err="1" smtClean="0"/>
              <a:t>змужнілий</a:t>
            </a:r>
            <a:r>
              <a:rPr lang="ru-RU" sz="1600" dirty="0" smtClean="0"/>
              <a:t> Зевс, </a:t>
            </a:r>
            <a:r>
              <a:rPr lang="ru-RU" sz="1600" dirty="0" err="1" smtClean="0"/>
              <a:t>переміг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примусив</a:t>
            </a:r>
            <a:r>
              <a:rPr lang="ru-RU" sz="1600" dirty="0" smtClean="0"/>
              <a:t> Крона </a:t>
            </a:r>
            <a:r>
              <a:rPr lang="ru-RU" sz="1600" dirty="0" err="1" smtClean="0"/>
              <a:t>відригнути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своїх</a:t>
            </a:r>
            <a:r>
              <a:rPr lang="ru-RU" sz="1600" dirty="0" smtClean="0"/>
              <a:t> </a:t>
            </a:r>
            <a:r>
              <a:rPr lang="ru-RU" sz="1600" dirty="0" err="1" smtClean="0"/>
              <a:t>братів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сестер.</a:t>
            </a:r>
          </a:p>
          <a:p>
            <a:pPr algn="just">
              <a:lnSpc>
                <a:spcPct val="80000"/>
              </a:lnSpc>
            </a:pPr>
            <a:r>
              <a:rPr lang="ru-RU" sz="1600" dirty="0" smtClean="0"/>
              <a:t>          </a:t>
            </a:r>
          </a:p>
          <a:p>
            <a:pPr algn="just">
              <a:lnSpc>
                <a:spcPct val="80000"/>
              </a:lnSpc>
            </a:pPr>
            <a:r>
              <a:rPr lang="ru-RU" sz="1600" dirty="0" smtClean="0"/>
              <a:t>На честь </a:t>
            </a:r>
            <a:r>
              <a:rPr lang="ru-RU" sz="1600" dirty="0" err="1" smtClean="0"/>
              <a:t>цієї</a:t>
            </a:r>
            <a:r>
              <a:rPr lang="ru-RU" sz="1600" dirty="0" smtClean="0"/>
              <a:t> перемоги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встановлені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олімпійські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ігри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уперше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відбулися</a:t>
            </a:r>
            <a:r>
              <a:rPr lang="ru-RU" sz="1600" dirty="0" smtClean="0"/>
              <a:t> у 776 р. до н. е. Минуло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</a:t>
            </a:r>
            <a:r>
              <a:rPr lang="ru-RU" sz="1600" dirty="0" err="1" smtClean="0"/>
              <a:t>двох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століть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в 456 р. до н. е. в </a:t>
            </a:r>
            <a:r>
              <a:rPr lang="ru-RU" sz="1600" dirty="0" err="1" smtClean="0"/>
              <a:t>Олімпії</a:t>
            </a:r>
            <a:r>
              <a:rPr lang="ru-RU" sz="1600" dirty="0" smtClean="0"/>
              <a:t> </a:t>
            </a:r>
            <a:r>
              <a:rPr lang="ru-RU" sz="1600" dirty="0" err="1" smtClean="0"/>
              <a:t>архітектор</a:t>
            </a:r>
            <a:r>
              <a:rPr lang="ru-RU" sz="1600" dirty="0" smtClean="0"/>
              <a:t> </a:t>
            </a:r>
            <a:r>
              <a:rPr lang="ru-RU" sz="1600" dirty="0" err="1" smtClean="0"/>
              <a:t>Лібон</a:t>
            </a:r>
            <a:r>
              <a:rPr lang="ru-RU" sz="1600" dirty="0" smtClean="0"/>
              <a:t> почав </a:t>
            </a:r>
            <a:r>
              <a:rPr lang="ru-RU" sz="1600" dirty="0" err="1" smtClean="0"/>
              <a:t>будувати</a:t>
            </a:r>
            <a:r>
              <a:rPr lang="ru-RU" sz="1600" dirty="0" smtClean="0"/>
              <a:t> храм, </a:t>
            </a:r>
            <a:r>
              <a:rPr lang="ru-RU" sz="1600" dirty="0" err="1" smtClean="0"/>
              <a:t>присвячений</a:t>
            </a:r>
            <a:r>
              <a:rPr lang="ru-RU" sz="1600" dirty="0" smtClean="0"/>
              <a:t> Зевсу,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 став головною </a:t>
            </a:r>
            <a:r>
              <a:rPr lang="ru-RU" sz="1600" dirty="0" err="1" smtClean="0"/>
              <a:t>святинею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міста</a:t>
            </a:r>
            <a:r>
              <a:rPr lang="ru-RU" sz="1600" dirty="0" smtClean="0"/>
              <a:t>.</a:t>
            </a:r>
          </a:p>
          <a:p>
            <a:pPr algn="just">
              <a:lnSpc>
                <a:spcPct val="80000"/>
              </a:lnSpc>
            </a:pPr>
            <a:r>
              <a:rPr lang="ru-RU" sz="1600" dirty="0" smtClean="0"/>
              <a:t>           </a:t>
            </a:r>
          </a:p>
          <a:p>
            <a:pPr algn="just">
              <a:lnSpc>
                <a:spcPct val="80000"/>
              </a:lnSpc>
            </a:pPr>
            <a:r>
              <a:rPr lang="ru-RU" sz="1600" dirty="0" smtClean="0"/>
              <a:t>Храм </a:t>
            </a:r>
            <a:r>
              <a:rPr lang="ru-RU" sz="1600" dirty="0" err="1" smtClean="0"/>
              <a:t>прикрашала</a:t>
            </a:r>
            <a:r>
              <a:rPr lang="ru-RU" sz="1600" dirty="0" smtClean="0"/>
              <a:t> статуя бога </a:t>
            </a:r>
            <a:r>
              <a:rPr lang="ru-RU" sz="1600" dirty="0" err="1" smtClean="0"/>
              <a:t>заввишки</a:t>
            </a:r>
            <a:r>
              <a:rPr lang="ru-RU" sz="1600" dirty="0" smtClean="0"/>
              <a:t> 12 м 40 см, </a:t>
            </a:r>
            <a:r>
              <a:rPr lang="ru-RU" sz="1600" dirty="0" err="1" smtClean="0"/>
              <a:t>велич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краса </a:t>
            </a:r>
            <a:r>
              <a:rPr lang="ru-RU" sz="1600" dirty="0" err="1" smtClean="0"/>
              <a:t>якої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настільки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уразили</a:t>
            </a:r>
            <a:r>
              <a:rPr lang="ru-RU" sz="1600" dirty="0" smtClean="0"/>
              <a:t> </a:t>
            </a:r>
            <a:r>
              <a:rPr lang="ru-RU" sz="1600" dirty="0" err="1" smtClean="0"/>
              <a:t>сучасників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вона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визнана</a:t>
            </a:r>
            <a:r>
              <a:rPr lang="ru-RU" sz="1600" dirty="0" smtClean="0"/>
              <a:t> </a:t>
            </a:r>
            <a:r>
              <a:rPr lang="ru-RU" sz="1600" dirty="0" err="1" smtClean="0"/>
              <a:t>новим</a:t>
            </a:r>
            <a:r>
              <a:rPr lang="ru-RU" sz="1600" dirty="0" smtClean="0"/>
              <a:t> чудом </a:t>
            </a:r>
            <a:r>
              <a:rPr lang="ru-RU" sz="1600" dirty="0" err="1" smtClean="0"/>
              <a:t>світу</a:t>
            </a:r>
            <a:r>
              <a:rPr lang="ru-RU" sz="1600" dirty="0" smtClean="0"/>
              <a:t>. </a:t>
            </a:r>
            <a:r>
              <a:rPr lang="ru-RU" sz="1600" dirty="0" err="1" smtClean="0"/>
              <a:t>Творцем</a:t>
            </a:r>
            <a:r>
              <a:rPr lang="ru-RU" sz="1600" dirty="0" smtClean="0"/>
              <a:t> Зевса </a:t>
            </a:r>
            <a:r>
              <a:rPr lang="ru-RU" sz="1600" dirty="0" err="1" smtClean="0"/>
              <a:t>Олімпійського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прославлений </a:t>
            </a:r>
            <a:r>
              <a:rPr lang="ru-RU" sz="1600" dirty="0" smtClean="0">
                <a:hlinkClick r:id="rId7" tooltip="Скульптор"/>
              </a:rPr>
              <a:t>скульптор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8" tooltip="Фідій"/>
              </a:rPr>
              <a:t>Фідій</a:t>
            </a:r>
            <a:r>
              <a:rPr lang="ru-RU" sz="16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ru-RU" sz="1600" dirty="0" smtClean="0"/>
          </a:p>
          <a:p>
            <a:pPr algn="just">
              <a:lnSpc>
                <a:spcPct val="80000"/>
              </a:lnSpc>
            </a:pPr>
            <a:r>
              <a:rPr lang="ru-RU" sz="1600" dirty="0" err="1" smtClean="0"/>
              <a:t>Фігура</a:t>
            </a:r>
            <a:r>
              <a:rPr lang="ru-RU" sz="1600" dirty="0" smtClean="0"/>
              <a:t> Зевса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виконана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дерева, </a:t>
            </a:r>
            <a:r>
              <a:rPr lang="ru-RU" sz="1600" dirty="0" err="1" smtClean="0"/>
              <a:t>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цю</a:t>
            </a:r>
            <a:r>
              <a:rPr lang="ru-RU" sz="1600" dirty="0" smtClean="0"/>
              <a:t> основу за </a:t>
            </a:r>
            <a:r>
              <a:rPr lang="ru-RU" sz="1600" dirty="0" err="1" smtClean="0"/>
              <a:t>допомогою</a:t>
            </a:r>
            <a:r>
              <a:rPr lang="ru-RU" sz="1600" dirty="0" smtClean="0"/>
              <a:t> </a:t>
            </a:r>
            <a:r>
              <a:rPr lang="ru-RU" sz="1600" dirty="0" err="1" smtClean="0"/>
              <a:t>бронзових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залізних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цвяхів</a:t>
            </a:r>
            <a:r>
              <a:rPr lang="ru-RU" sz="1600" dirty="0" smtClean="0"/>
              <a:t>, </a:t>
            </a:r>
            <a:r>
              <a:rPr lang="ru-RU" sz="1600" dirty="0" err="1" smtClean="0"/>
              <a:t>спеціальних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гачків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кріпилися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деталі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слонячої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кістки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золота (</a:t>
            </a:r>
            <a:r>
              <a:rPr lang="ru-RU" sz="1600" dirty="0" err="1" smtClean="0"/>
              <a:t>така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техніка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називається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хрисоелефантинною</a:t>
            </a:r>
            <a:r>
              <a:rPr lang="ru-RU" sz="1600" dirty="0" smtClean="0"/>
              <a:t>).</a:t>
            </a:r>
          </a:p>
          <a:p>
            <a:pPr algn="just">
              <a:lnSpc>
                <a:spcPct val="80000"/>
              </a:lnSpc>
            </a:pPr>
            <a:r>
              <a:rPr lang="ru-RU" sz="1600" dirty="0" smtClean="0"/>
              <a:t>         </a:t>
            </a:r>
          </a:p>
          <a:p>
            <a:pPr algn="just">
              <a:lnSpc>
                <a:spcPct val="80000"/>
              </a:lnSpc>
            </a:pPr>
            <a:r>
              <a:rPr lang="ru-RU" sz="1600" dirty="0" smtClean="0"/>
              <a:t>	</a:t>
            </a:r>
            <a:r>
              <a:rPr lang="ru-RU" sz="1600" dirty="0" err="1" smtClean="0"/>
              <a:t>Обличчя</a:t>
            </a:r>
            <a:r>
              <a:rPr lang="ru-RU" sz="1600" dirty="0" smtClean="0"/>
              <a:t>, руки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</a:t>
            </a:r>
            <a:r>
              <a:rPr lang="ru-RU" sz="1600" dirty="0" err="1" smtClean="0"/>
              <a:t>оголені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тіла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слонячої</a:t>
            </a:r>
            <a:r>
              <a:rPr lang="ru-RU" sz="1600" dirty="0" smtClean="0"/>
              <a:t> 	</a:t>
            </a:r>
            <a:r>
              <a:rPr lang="ru-RU" sz="1600" dirty="0" err="1" smtClean="0"/>
              <a:t>кістки</a:t>
            </a:r>
            <a:r>
              <a:rPr lang="ru-RU" sz="1600" dirty="0" smtClean="0"/>
              <a:t>, </a:t>
            </a:r>
            <a:r>
              <a:rPr lang="ru-RU" sz="1600" dirty="0" err="1" smtClean="0"/>
              <a:t>волосся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борода, </a:t>
            </a:r>
            <a:r>
              <a:rPr lang="ru-RU" sz="1600" dirty="0" err="1" smtClean="0"/>
              <a:t>вінок</a:t>
            </a:r>
            <a:r>
              <a:rPr lang="ru-RU" sz="1600" dirty="0" smtClean="0"/>
              <a:t>, плащ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сандалі</a:t>
            </a:r>
            <a:r>
              <a:rPr lang="ru-RU" sz="1600" dirty="0" smtClean="0"/>
              <a:t> — </a:t>
            </a:r>
            <a:r>
              <a:rPr lang="ru-RU" sz="1600" dirty="0" err="1" smtClean="0"/>
              <a:t>із</a:t>
            </a:r>
            <a:r>
              <a:rPr lang="ru-RU" sz="1600" dirty="0" smtClean="0"/>
              <a:t> золота, 	</a:t>
            </a:r>
            <a:r>
              <a:rPr lang="ru-RU" sz="1600" dirty="0" err="1" smtClean="0"/>
              <a:t>очі</a:t>
            </a:r>
            <a:r>
              <a:rPr lang="ru-RU" sz="1600" dirty="0" smtClean="0"/>
              <a:t> —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коштовних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каменів</a:t>
            </a:r>
            <a:r>
              <a:rPr lang="ru-RU" sz="1600" dirty="0" smtClean="0"/>
              <a:t>. </a:t>
            </a:r>
            <a:r>
              <a:rPr lang="ru-RU" sz="1600" dirty="0" err="1" smtClean="0"/>
              <a:t>Мандрівники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бачили</a:t>
            </a:r>
            <a:r>
              <a:rPr lang="ru-RU" sz="1600" dirty="0" smtClean="0"/>
              <a:t> Зевса в 	</a:t>
            </a:r>
            <a:r>
              <a:rPr lang="ru-RU" sz="1600" dirty="0" err="1" smtClean="0"/>
              <a:t>Олімпії</a:t>
            </a:r>
            <a:r>
              <a:rPr lang="ru-RU" sz="1600" dirty="0" smtClean="0"/>
              <a:t>, </a:t>
            </a:r>
            <a:r>
              <a:rPr lang="ru-RU" sz="1600" dirty="0" err="1" smtClean="0"/>
              <a:t>називають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дивними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поєднання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лику </a:t>
            </a:r>
            <a:r>
              <a:rPr lang="ru-RU" sz="1600" dirty="0" err="1" smtClean="0"/>
              <a:t>владності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	</a:t>
            </a:r>
            <a:r>
              <a:rPr lang="ru-RU" sz="1600" dirty="0" err="1" smtClean="0"/>
              <a:t>милосердя</a:t>
            </a:r>
            <a:r>
              <a:rPr lang="ru-RU" sz="1600" dirty="0" smtClean="0"/>
              <a:t>, </a:t>
            </a:r>
            <a:r>
              <a:rPr lang="ru-RU" sz="1600" dirty="0" err="1" smtClean="0"/>
              <a:t>мудрості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доброти</a:t>
            </a:r>
            <a:r>
              <a:rPr lang="ru-RU" sz="160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8140" y="6104035"/>
            <a:ext cx="576064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10</a:t>
            </a:fld>
            <a:endParaRPr lang="ru-RU" sz="1600" dirty="0"/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143512"/>
            <a:ext cx="1928814" cy="19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hodes460x2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439" y="1371604"/>
            <a:ext cx="8191527" cy="4914916"/>
          </a:xfrm>
          <a:prstGeom prst="rect">
            <a:avLst/>
          </a:prstGeom>
        </p:spPr>
      </p:pic>
      <p:sp>
        <p:nvSpPr>
          <p:cNvPr id="11" name="Блок-схема: ручной ввод 10"/>
          <p:cNvSpPr/>
          <p:nvPr/>
        </p:nvSpPr>
        <p:spPr>
          <a:xfrm>
            <a:off x="8005978" y="5877272"/>
            <a:ext cx="1138022" cy="72008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й ввод 12"/>
          <p:cNvSpPr/>
          <p:nvPr/>
        </p:nvSpPr>
        <p:spPr>
          <a:xfrm>
            <a:off x="0" y="260648"/>
            <a:ext cx="9323122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9107" y="50832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Колос </a:t>
            </a:r>
            <a:r>
              <a:rPr lang="ru-RU" sz="3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Родоський</a:t>
            </a: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8140" y="6104035"/>
            <a:ext cx="576064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11</a:t>
            </a:fld>
            <a:endParaRPr lang="ru-RU" sz="1600" dirty="0"/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3512"/>
            <a:ext cx="1928814" cy="19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учной ввод 10"/>
          <p:cNvSpPr/>
          <p:nvPr/>
        </p:nvSpPr>
        <p:spPr>
          <a:xfrm>
            <a:off x="8005978" y="5877272"/>
            <a:ext cx="1138022" cy="72008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755576" y="285728"/>
            <a:ext cx="7488832" cy="6055240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15616" y="571480"/>
            <a:ext cx="6552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Величезна</a:t>
            </a:r>
            <a:r>
              <a:rPr lang="ru-RU" dirty="0" smtClean="0"/>
              <a:t> статуя </a:t>
            </a:r>
            <a:r>
              <a:rPr lang="ru-RU" dirty="0" err="1" smtClean="0"/>
              <a:t>грецького</a:t>
            </a:r>
            <a:r>
              <a:rPr lang="ru-RU" dirty="0" smtClean="0"/>
              <a:t> бога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Геліоса</a:t>
            </a:r>
            <a:r>
              <a:rPr lang="ru-RU" dirty="0" smtClean="0"/>
              <a:t>, </a:t>
            </a:r>
            <a:r>
              <a:rPr lang="ru-RU" dirty="0" err="1" smtClean="0"/>
              <a:t>споруджена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292 та 280 роками до н. е. на </a:t>
            </a:r>
            <a:r>
              <a:rPr lang="ru-RU" dirty="0" err="1" smtClean="0"/>
              <a:t>вході</a:t>
            </a:r>
            <a:r>
              <a:rPr lang="ru-RU" dirty="0" smtClean="0"/>
              <a:t> до </a:t>
            </a:r>
            <a:r>
              <a:rPr lang="ru-RU" dirty="0" err="1" smtClean="0"/>
              <a:t>гавані</a:t>
            </a:r>
            <a:r>
              <a:rPr lang="ru-RU" dirty="0" smtClean="0"/>
              <a:t> острова Родос, </a:t>
            </a:r>
            <a:r>
              <a:rPr lang="ru-RU" dirty="0" err="1" smtClean="0"/>
              <a:t>Греція</a:t>
            </a:r>
            <a:r>
              <a:rPr lang="ru-RU" dirty="0" smtClean="0"/>
              <a:t>, </a:t>
            </a:r>
            <a:r>
              <a:rPr lang="ru-RU" dirty="0" err="1" smtClean="0"/>
              <a:t>учнем</a:t>
            </a:r>
            <a:r>
              <a:rPr lang="ru-RU" dirty="0" smtClean="0"/>
              <a:t> </a:t>
            </a:r>
            <a:r>
              <a:rPr lang="ru-RU" dirty="0" err="1" smtClean="0"/>
              <a:t>Лісіппа</a:t>
            </a:r>
            <a:r>
              <a:rPr lang="ru-RU" dirty="0" smtClean="0"/>
              <a:t>, </a:t>
            </a:r>
            <a:r>
              <a:rPr lang="ru-RU" dirty="0" err="1" smtClean="0"/>
              <a:t>Харесом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Ліндоса</a:t>
            </a:r>
            <a:r>
              <a:rPr lang="ru-RU" dirty="0" smtClean="0"/>
              <a:t>. Статуя </a:t>
            </a:r>
            <a:r>
              <a:rPr lang="ru-RU" dirty="0" err="1" smtClean="0"/>
              <a:t>вважалася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Семи Чудес Античного </a:t>
            </a:r>
            <a:r>
              <a:rPr lang="ru-RU" dirty="0" err="1" smtClean="0"/>
              <a:t>Світу</a:t>
            </a:r>
            <a:r>
              <a:rPr lang="ru-RU" dirty="0" smtClean="0"/>
              <a:t>: за час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вона </a:t>
            </a:r>
            <a:r>
              <a:rPr lang="ru-RU" dirty="0" err="1" smtClean="0"/>
              <a:t>найвищою</a:t>
            </a:r>
            <a:r>
              <a:rPr lang="ru-RU" dirty="0" smtClean="0"/>
              <a:t> </a:t>
            </a:r>
            <a:r>
              <a:rPr lang="ru-RU" dirty="0" err="1" smtClean="0"/>
              <a:t>статуєю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висотою</a:t>
            </a:r>
            <a:r>
              <a:rPr lang="ru-RU" dirty="0" smtClean="0"/>
              <a:t> 70 </a:t>
            </a:r>
            <a:r>
              <a:rPr lang="ru-RU" dirty="0" err="1" smtClean="0"/>
              <a:t>ліктів</a:t>
            </a:r>
            <a:r>
              <a:rPr lang="ru-RU" dirty="0" smtClean="0"/>
              <a:t> (31,5 м).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Місце</a:t>
            </a:r>
            <a:r>
              <a:rPr lang="ru-RU" dirty="0" smtClean="0"/>
              <a:t> для </a:t>
            </a:r>
            <a:r>
              <a:rPr lang="ru-RU" dirty="0" err="1" smtClean="0"/>
              <a:t>статуї</a:t>
            </a:r>
            <a:r>
              <a:rPr lang="ru-RU" dirty="0" smtClean="0"/>
              <a:t> </a:t>
            </a:r>
            <a:r>
              <a:rPr lang="ru-RU" dirty="0" err="1" smtClean="0"/>
              <a:t>підібрали</a:t>
            </a:r>
            <a:r>
              <a:rPr lang="ru-RU" dirty="0" smtClean="0"/>
              <a:t> на </a:t>
            </a:r>
            <a:r>
              <a:rPr lang="ru-RU" dirty="0" err="1" smtClean="0"/>
              <a:t>вході</a:t>
            </a:r>
            <a:r>
              <a:rPr lang="ru-RU" dirty="0" smtClean="0"/>
              <a:t> у гавань до остова Родос. </a:t>
            </a:r>
            <a:r>
              <a:rPr lang="ru-RU" dirty="0" err="1" smtClean="0"/>
              <a:t>Геліос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не просто особливо </a:t>
            </a:r>
            <a:r>
              <a:rPr lang="ru-RU" dirty="0" err="1" smtClean="0"/>
              <a:t>шановним</a:t>
            </a:r>
            <a:r>
              <a:rPr lang="ru-RU" dirty="0" smtClean="0"/>
              <a:t> божеством на </a:t>
            </a:r>
            <a:r>
              <a:rPr lang="ru-RU" dirty="0" err="1" smtClean="0"/>
              <a:t>острові</a:t>
            </a:r>
            <a:r>
              <a:rPr lang="ru-RU" dirty="0" smtClean="0"/>
              <a:t> —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творцем</a:t>
            </a:r>
            <a:r>
              <a:rPr lang="ru-RU" dirty="0" smtClean="0"/>
              <a:t>. </a:t>
            </a:r>
            <a:r>
              <a:rPr lang="ru-RU" dirty="0" err="1" smtClean="0"/>
              <a:t>Вважалося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маючи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присвяченого</a:t>
            </a:r>
            <a:r>
              <a:rPr lang="ru-RU" dirty="0" smtClean="0"/>
              <a:t>, </a:t>
            </a:r>
            <a:r>
              <a:rPr lang="ru-RU" dirty="0" err="1" smtClean="0"/>
              <a:t>сонячний</a:t>
            </a:r>
            <a:r>
              <a:rPr lang="ru-RU" dirty="0" smtClean="0"/>
              <a:t> бог </a:t>
            </a:r>
            <a:r>
              <a:rPr lang="ru-RU" dirty="0" err="1" smtClean="0"/>
              <a:t>виніс</a:t>
            </a:r>
            <a:r>
              <a:rPr lang="ru-RU" dirty="0" smtClean="0"/>
              <a:t> </a:t>
            </a:r>
            <a:r>
              <a:rPr lang="ru-RU" dirty="0" err="1" smtClean="0"/>
              <a:t>острів</a:t>
            </a:r>
            <a:r>
              <a:rPr lang="ru-RU" dirty="0" smtClean="0"/>
              <a:t> на </a:t>
            </a:r>
            <a:r>
              <a:rPr lang="ru-RU" dirty="0" err="1" smtClean="0"/>
              <a:t>своїх</a:t>
            </a:r>
            <a:r>
              <a:rPr lang="ru-RU" dirty="0" smtClean="0"/>
              <a:t> руках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морської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Кошти</a:t>
            </a:r>
            <a:r>
              <a:rPr lang="ru-RU" dirty="0" smtClean="0"/>
              <a:t> на </a:t>
            </a:r>
            <a:r>
              <a:rPr lang="ru-RU" dirty="0" err="1" smtClean="0"/>
              <a:t>спорудження</a:t>
            </a:r>
            <a:r>
              <a:rPr lang="ru-RU" dirty="0" smtClean="0"/>
              <a:t> </a:t>
            </a:r>
            <a:r>
              <a:rPr lang="ru-RU" dirty="0" err="1" smtClean="0"/>
              <a:t>статуї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продажу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облогових</a:t>
            </a:r>
            <a:r>
              <a:rPr lang="ru-RU" dirty="0" smtClean="0"/>
              <a:t> </a:t>
            </a:r>
            <a:r>
              <a:rPr lang="ru-RU" dirty="0" err="1" smtClean="0"/>
              <a:t>гармат</a:t>
            </a:r>
            <a:r>
              <a:rPr lang="ru-RU" dirty="0" smtClean="0"/>
              <a:t>, </a:t>
            </a:r>
            <a:r>
              <a:rPr lang="ru-RU" dirty="0" err="1" smtClean="0"/>
              <a:t>кинутих</a:t>
            </a:r>
            <a:r>
              <a:rPr lang="ru-RU" dirty="0" smtClean="0"/>
              <a:t> ворогом при </a:t>
            </a:r>
            <a:r>
              <a:rPr lang="ru-RU" dirty="0" err="1" smtClean="0"/>
              <a:t>відступі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також</a:t>
            </a:r>
            <a:r>
              <a:rPr lang="ru-RU" dirty="0" smtClean="0"/>
              <a:t> чудо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— </a:t>
            </a:r>
            <a:r>
              <a:rPr lang="ru-RU" dirty="0" err="1" smtClean="0"/>
              <a:t>гелеополіда</a:t>
            </a:r>
            <a:r>
              <a:rPr lang="ru-RU" dirty="0" smtClean="0"/>
              <a:t> — </a:t>
            </a:r>
            <a:r>
              <a:rPr lang="ru-RU" dirty="0" err="1" smtClean="0"/>
              <a:t>величезна</a:t>
            </a:r>
            <a:r>
              <a:rPr lang="ru-RU" dirty="0" smtClean="0"/>
              <a:t> </a:t>
            </a:r>
            <a:r>
              <a:rPr lang="ru-RU" dirty="0" err="1" smtClean="0"/>
              <a:t>облогова</a:t>
            </a:r>
            <a:r>
              <a:rPr lang="ru-RU" dirty="0" smtClean="0"/>
              <a:t> вежа, </a:t>
            </a:r>
            <a:r>
              <a:rPr lang="ru-RU" dirty="0" err="1" smtClean="0"/>
              <a:t>включно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тараном, катапультами, 	</a:t>
            </a:r>
            <a:r>
              <a:rPr lang="ru-RU" dirty="0" err="1" smtClean="0"/>
              <a:t>майданчиками</a:t>
            </a:r>
            <a:r>
              <a:rPr lang="ru-RU" dirty="0" smtClean="0"/>
              <a:t> для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штурмових</a:t>
            </a:r>
            <a:r>
              <a:rPr lang="ru-RU" dirty="0" smtClean="0"/>
              <a:t> </a:t>
            </a:r>
            <a:r>
              <a:rPr lang="ru-RU" dirty="0" err="1" smtClean="0"/>
              <a:t>загонів</a:t>
            </a:r>
            <a:r>
              <a:rPr lang="ru-RU" dirty="0" smtClean="0"/>
              <a:t>, 	</a:t>
            </a:r>
            <a:r>
              <a:rPr lang="ru-RU" dirty="0" err="1" smtClean="0"/>
              <a:t>перекидними</a:t>
            </a:r>
            <a:r>
              <a:rPr lang="ru-RU" dirty="0" smtClean="0"/>
              <a:t> </a:t>
            </a:r>
            <a:r>
              <a:rPr lang="ru-RU" dirty="0" err="1" smtClean="0"/>
              <a:t>містками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8140" y="6104035"/>
            <a:ext cx="576064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12</a:t>
            </a:fld>
            <a:endParaRPr lang="ru-RU" sz="1600" dirty="0"/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43512"/>
            <a:ext cx="1928814" cy="19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avzoley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149295"/>
            <a:ext cx="7572428" cy="5351539"/>
          </a:xfrm>
          <a:prstGeom prst="rect">
            <a:avLst/>
          </a:prstGeom>
        </p:spPr>
      </p:pic>
      <p:sp>
        <p:nvSpPr>
          <p:cNvPr id="11" name="Блок-схема: ручной ввод 10"/>
          <p:cNvSpPr/>
          <p:nvPr/>
        </p:nvSpPr>
        <p:spPr>
          <a:xfrm>
            <a:off x="8005978" y="5877272"/>
            <a:ext cx="1138022" cy="72008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й ввод 12"/>
          <p:cNvSpPr/>
          <p:nvPr/>
        </p:nvSpPr>
        <p:spPr>
          <a:xfrm>
            <a:off x="0" y="260648"/>
            <a:ext cx="9323122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9107" y="50832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Мавзолей у </a:t>
            </a:r>
            <a:r>
              <a:rPr lang="ru-RU" sz="3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Галікарнасі</a:t>
            </a: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8140" y="6104035"/>
            <a:ext cx="576064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13</a:t>
            </a:fld>
            <a:endParaRPr lang="ru-RU" sz="1600" dirty="0"/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3512"/>
            <a:ext cx="1928814" cy="19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учной ввод 10"/>
          <p:cNvSpPr/>
          <p:nvPr/>
        </p:nvSpPr>
        <p:spPr>
          <a:xfrm>
            <a:off x="8005978" y="5877272"/>
            <a:ext cx="1138022" cy="72008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755576" y="357166"/>
            <a:ext cx="7488832" cy="5983802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1538" y="571480"/>
            <a:ext cx="65527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Храм-гробниця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надгробний</a:t>
            </a:r>
            <a:r>
              <a:rPr lang="ru-RU" dirty="0" smtClean="0"/>
              <a:t> </a:t>
            </a:r>
            <a:r>
              <a:rPr lang="ru-RU" dirty="0" err="1" smtClean="0"/>
              <a:t>пам'ятник</a:t>
            </a:r>
            <a:r>
              <a:rPr lang="ru-RU" dirty="0" smtClean="0"/>
              <a:t> царя </a:t>
            </a:r>
            <a:r>
              <a:rPr lang="ru-RU" dirty="0" err="1" smtClean="0"/>
              <a:t>Мавсола</a:t>
            </a:r>
            <a:r>
              <a:rPr lang="ru-RU" dirty="0" smtClean="0"/>
              <a:t>, </a:t>
            </a:r>
            <a:r>
              <a:rPr lang="ru-RU" dirty="0" err="1" smtClean="0"/>
              <a:t>споруджений</a:t>
            </a:r>
            <a:r>
              <a:rPr lang="ru-RU" dirty="0" smtClean="0"/>
              <a:t> у </a:t>
            </a:r>
            <a:r>
              <a:rPr lang="ru-RU" dirty="0" err="1" smtClean="0"/>
              <a:t>середині</a:t>
            </a:r>
            <a:r>
              <a:rPr lang="ru-RU" dirty="0" smtClean="0"/>
              <a:t> IV </a:t>
            </a:r>
            <a:r>
              <a:rPr lang="ru-RU" dirty="0" err="1" smtClean="0"/>
              <a:t>століття</a:t>
            </a:r>
            <a:r>
              <a:rPr lang="ru-RU" dirty="0" smtClean="0"/>
              <a:t> до н. е. за наказом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 </a:t>
            </a:r>
            <a:r>
              <a:rPr lang="ru-RU" dirty="0" err="1" smtClean="0"/>
              <a:t>Артемісії</a:t>
            </a:r>
            <a:r>
              <a:rPr lang="ru-RU" dirty="0" smtClean="0"/>
              <a:t> III в </a:t>
            </a:r>
            <a:r>
              <a:rPr lang="ru-RU" dirty="0" err="1" smtClean="0"/>
              <a:t>Галікарнасі</a:t>
            </a:r>
            <a:r>
              <a:rPr lang="ru-RU" dirty="0" smtClean="0"/>
              <a:t> (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Бодрум</a:t>
            </a:r>
            <a:r>
              <a:rPr lang="ru-RU" dirty="0" smtClean="0"/>
              <a:t>, </a:t>
            </a:r>
            <a:r>
              <a:rPr lang="ru-RU" dirty="0" err="1" smtClean="0"/>
              <a:t>Туреччина</a:t>
            </a:r>
            <a:r>
              <a:rPr lang="ru-RU" dirty="0" smtClean="0"/>
              <a:t>)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Гробниця</a:t>
            </a:r>
            <a:r>
              <a:rPr lang="ru-RU" dirty="0" smtClean="0"/>
              <a:t> </a:t>
            </a:r>
            <a:r>
              <a:rPr lang="ru-RU" dirty="0" err="1" smtClean="0"/>
              <a:t>Мавсола</a:t>
            </a:r>
            <a:r>
              <a:rPr lang="ru-RU" dirty="0" smtClean="0"/>
              <a:t> являла собою </a:t>
            </a:r>
            <a:r>
              <a:rPr lang="ru-RU" dirty="0" err="1" smtClean="0"/>
              <a:t>величну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незвичайну</a:t>
            </a:r>
            <a:r>
              <a:rPr lang="ru-RU" dirty="0" smtClean="0"/>
              <a:t> за формою </a:t>
            </a:r>
            <a:r>
              <a:rPr lang="ru-RU" dirty="0" err="1" smtClean="0"/>
              <a:t>споруду</a:t>
            </a:r>
            <a:r>
              <a:rPr lang="ru-RU" dirty="0" smtClean="0"/>
              <a:t>, </a:t>
            </a:r>
            <a:r>
              <a:rPr lang="ru-RU" dirty="0" err="1" smtClean="0"/>
              <a:t>побудовану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цегли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облицьовану</a:t>
            </a:r>
            <a:r>
              <a:rPr lang="ru-RU" dirty="0" smtClean="0"/>
              <a:t> </a:t>
            </a:r>
            <a:r>
              <a:rPr lang="ru-RU" dirty="0" err="1" smtClean="0"/>
              <a:t>зсередини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зовні</a:t>
            </a:r>
            <a:r>
              <a:rPr lang="ru-RU" dirty="0" smtClean="0"/>
              <a:t> </a:t>
            </a:r>
            <a:r>
              <a:rPr lang="ru-RU" dirty="0" err="1" smtClean="0"/>
              <a:t>білим</a:t>
            </a:r>
            <a:r>
              <a:rPr lang="ru-RU" dirty="0" smtClean="0"/>
              <a:t> </a:t>
            </a:r>
            <a:r>
              <a:rPr lang="ru-RU" dirty="0" err="1" smtClean="0"/>
              <a:t>мармуром</a:t>
            </a:r>
            <a:r>
              <a:rPr lang="ru-RU" dirty="0" smtClean="0"/>
              <a:t>.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сягала</a:t>
            </a:r>
            <a:r>
              <a:rPr lang="ru-RU" dirty="0" smtClean="0"/>
              <a:t> 60 </a:t>
            </a:r>
            <a:r>
              <a:rPr lang="ru-RU" dirty="0" err="1" smtClean="0"/>
              <a:t>метрів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- Перший поверх, де </a:t>
            </a:r>
            <a:r>
              <a:rPr lang="ru-RU" dirty="0" err="1" smtClean="0"/>
              <a:t>покоїлася</a:t>
            </a:r>
            <a:r>
              <a:rPr lang="ru-RU" dirty="0" smtClean="0"/>
              <a:t> урна </a:t>
            </a:r>
            <a:r>
              <a:rPr lang="ru-RU" dirty="0" err="1" smtClean="0"/>
              <a:t>з</a:t>
            </a:r>
            <a:r>
              <a:rPr lang="ru-RU" dirty="0" smtClean="0"/>
              <a:t> прахом,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величезного</a:t>
            </a:r>
            <a:r>
              <a:rPr lang="ru-RU" dirty="0" smtClean="0"/>
              <a:t> куба </a:t>
            </a:r>
            <a:r>
              <a:rPr lang="ru-RU" dirty="0" err="1" smtClean="0"/>
              <a:t>висотою</a:t>
            </a:r>
            <a:r>
              <a:rPr lang="ru-RU" dirty="0" smtClean="0"/>
              <a:t> 20 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площею</a:t>
            </a:r>
            <a:r>
              <a:rPr lang="ru-RU" dirty="0" smtClean="0"/>
              <a:t> 5 </a:t>
            </a:r>
            <a:r>
              <a:rPr lang="ru-RU" dirty="0" err="1" smtClean="0"/>
              <a:t>тисяч</a:t>
            </a:r>
            <a:r>
              <a:rPr lang="ru-RU" dirty="0" smtClean="0"/>
              <a:t> м?.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 </a:t>
            </a:r>
            <a:r>
              <a:rPr lang="ru-RU" dirty="0" err="1" smtClean="0"/>
              <a:t>вартував</a:t>
            </a:r>
            <a:r>
              <a:rPr lang="ru-RU" dirty="0" smtClean="0"/>
              <a:t> ряд </a:t>
            </a:r>
            <a:r>
              <a:rPr lang="ru-RU" dirty="0" err="1" smtClean="0"/>
              <a:t>кам'яних</a:t>
            </a:r>
            <a:r>
              <a:rPr lang="ru-RU" dirty="0" smtClean="0"/>
              <a:t> </a:t>
            </a:r>
            <a:r>
              <a:rPr lang="ru-RU" dirty="0" err="1" smtClean="0"/>
              <a:t>левів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Другий</a:t>
            </a:r>
            <a:r>
              <a:rPr lang="ru-RU" dirty="0" smtClean="0"/>
              <a:t> поверх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обнесений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прекрасною </a:t>
            </a:r>
            <a:r>
              <a:rPr lang="ru-RU" dirty="0" err="1" smtClean="0"/>
              <a:t>колонадою</a:t>
            </a:r>
            <a:r>
              <a:rPr lang="ru-RU" dirty="0" smtClean="0"/>
              <a:t>. Тут </a:t>
            </a:r>
            <a:r>
              <a:rPr lang="ru-RU" dirty="0" err="1" smtClean="0"/>
              <a:t>зберігалися</a:t>
            </a:r>
            <a:r>
              <a:rPr lang="ru-RU" dirty="0" smtClean="0"/>
              <a:t> </a:t>
            </a:r>
            <a:r>
              <a:rPr lang="ru-RU" dirty="0" err="1" smtClean="0"/>
              <a:t>жертвоприносини</a:t>
            </a:r>
            <a:r>
              <a:rPr lang="ru-RU" dirty="0" smtClean="0"/>
              <a:t>;</a:t>
            </a:r>
          </a:p>
          <a:p>
            <a:pPr algn="just">
              <a:buFontTx/>
              <a:buChar char="-"/>
            </a:pPr>
            <a:r>
              <a:rPr lang="ru-RU" dirty="0" err="1" smtClean="0"/>
              <a:t>Наступний</a:t>
            </a:r>
            <a:r>
              <a:rPr lang="ru-RU" dirty="0" smtClean="0"/>
              <a:t> поверх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виконаний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багатоступінчастої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вінчали</a:t>
            </a:r>
            <a:r>
              <a:rPr lang="ru-RU" dirty="0" smtClean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 </a:t>
            </a:r>
            <a:r>
              <a:rPr lang="ru-RU" dirty="0" err="1" smtClean="0"/>
              <a:t>Мавсола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Артемісії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керували</a:t>
            </a:r>
            <a:r>
              <a:rPr lang="ru-RU" dirty="0" smtClean="0"/>
              <a:t> квадригою — </a:t>
            </a:r>
            <a:r>
              <a:rPr lang="ru-RU" dirty="0" err="1" smtClean="0"/>
              <a:t>четвіркою</a:t>
            </a:r>
            <a:r>
              <a:rPr lang="ru-RU" dirty="0" smtClean="0"/>
              <a:t> коней, </a:t>
            </a:r>
            <a:r>
              <a:rPr lang="ru-RU" dirty="0" err="1" smtClean="0"/>
              <a:t>запряжених</a:t>
            </a:r>
            <a:r>
              <a:rPr lang="ru-RU" dirty="0" smtClean="0"/>
              <a:t> в </a:t>
            </a:r>
            <a:r>
              <a:rPr lang="ru-RU" dirty="0" err="1" smtClean="0"/>
              <a:t>колісницю</a:t>
            </a:r>
            <a:r>
              <a:rPr lang="ru-RU" dirty="0" smtClean="0"/>
              <a:t>.</a:t>
            </a:r>
          </a:p>
          <a:p>
            <a:pPr algn="just">
              <a:buFontTx/>
              <a:buChar char="-"/>
            </a:pPr>
            <a:endParaRPr lang="ru-RU" dirty="0" smtClean="0"/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неушкодженим</a:t>
            </a:r>
            <a:r>
              <a:rPr lang="ru-RU" dirty="0" smtClean="0"/>
              <a:t> Мавзолей простояв 1800 </a:t>
            </a:r>
            <a:r>
              <a:rPr lang="ru-RU" dirty="0" err="1" smtClean="0"/>
              <a:t>років</a:t>
            </a:r>
            <a:r>
              <a:rPr lang="ru-RU" dirty="0" smtClean="0"/>
              <a:t>. 	Та через </a:t>
            </a:r>
            <a:r>
              <a:rPr lang="ru-RU" dirty="0" err="1" smtClean="0"/>
              <a:t>вісімнадцять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 </a:t>
            </a:r>
            <a:r>
              <a:rPr lang="ru-RU" dirty="0" err="1" smtClean="0"/>
              <a:t>землетрус</a:t>
            </a:r>
            <a:r>
              <a:rPr lang="ru-RU" dirty="0" smtClean="0"/>
              <a:t> </a:t>
            </a:r>
            <a:r>
              <a:rPr lang="ru-RU" dirty="0" err="1" smtClean="0"/>
              <a:t>зруйнував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	до </a:t>
            </a:r>
            <a:r>
              <a:rPr lang="ru-RU" dirty="0" err="1" smtClean="0"/>
              <a:t>основи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8140" y="6104035"/>
            <a:ext cx="576064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14</a:t>
            </a:fld>
            <a:endParaRPr lang="ru-RU" sz="1600" dirty="0"/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43512"/>
            <a:ext cx="1928814" cy="19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ight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204135"/>
            <a:ext cx="7215238" cy="5368137"/>
          </a:xfrm>
          <a:prstGeom prst="rect">
            <a:avLst/>
          </a:prstGeom>
        </p:spPr>
      </p:pic>
      <p:sp>
        <p:nvSpPr>
          <p:cNvPr id="11" name="Блок-схема: ручной ввод 10"/>
          <p:cNvSpPr/>
          <p:nvPr/>
        </p:nvSpPr>
        <p:spPr>
          <a:xfrm>
            <a:off x="8005978" y="5877272"/>
            <a:ext cx="1138022" cy="72008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й ввод 12"/>
          <p:cNvSpPr/>
          <p:nvPr/>
        </p:nvSpPr>
        <p:spPr>
          <a:xfrm>
            <a:off x="0" y="260648"/>
            <a:ext cx="9323122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9107" y="50832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Александрійський</a:t>
            </a:r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маяк</a:t>
            </a: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8140" y="6104035"/>
            <a:ext cx="576064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15</a:t>
            </a:fld>
            <a:endParaRPr lang="ru-RU" sz="1600" dirty="0"/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3512"/>
            <a:ext cx="1928814" cy="19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учной ввод 10"/>
          <p:cNvSpPr/>
          <p:nvPr/>
        </p:nvSpPr>
        <p:spPr>
          <a:xfrm>
            <a:off x="8005978" y="5877272"/>
            <a:ext cx="1138022" cy="72008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755576" y="357166"/>
            <a:ext cx="7488832" cy="5983802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1538" y="571480"/>
            <a:ext cx="65527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 smtClean="0"/>
              <a:t>Єдине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Семи чудес </a:t>
            </a:r>
            <a:r>
              <a:rPr lang="ru-RU" sz="1600" dirty="0" err="1" smtClean="0"/>
              <a:t>стародавнього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світу</a:t>
            </a:r>
            <a:r>
              <a:rPr lang="ru-RU" sz="1600" dirty="0" smtClean="0"/>
              <a:t> несло в </a:t>
            </a:r>
            <a:r>
              <a:rPr lang="ru-RU" sz="1600" dirty="0" err="1" smtClean="0"/>
              <a:t>собі</a:t>
            </a:r>
            <a:r>
              <a:rPr lang="ru-RU" sz="1600" dirty="0" smtClean="0"/>
              <a:t> не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архітектурну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елегантність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практичну</a:t>
            </a:r>
            <a:r>
              <a:rPr lang="ru-RU" sz="1600" dirty="0" smtClean="0"/>
              <a:t> </a:t>
            </a:r>
            <a:r>
              <a:rPr lang="ru-RU" sz="1600" dirty="0" err="1" smtClean="0"/>
              <a:t>функцію</a:t>
            </a:r>
            <a:r>
              <a:rPr lang="ru-RU" sz="1600" dirty="0" smtClean="0"/>
              <a:t>. Маяк </a:t>
            </a:r>
            <a:r>
              <a:rPr lang="ru-RU" sz="1600" dirty="0" err="1" smtClean="0"/>
              <a:t>знаходився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острові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Фарос</a:t>
            </a:r>
            <a:r>
              <a:rPr lang="ru-RU" sz="1600" dirty="0" smtClean="0"/>
              <a:t> (</a:t>
            </a:r>
            <a:r>
              <a:rPr lang="ru-RU" sz="1600" dirty="0" err="1" smtClean="0"/>
              <a:t>сьогодні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мис</a:t>
            </a:r>
            <a:r>
              <a:rPr lang="ru-RU" sz="1600" dirty="0" smtClean="0"/>
              <a:t> в межах </a:t>
            </a:r>
            <a:r>
              <a:rPr lang="ru-RU" sz="1600" dirty="0" err="1" smtClean="0"/>
              <a:t>міста</a:t>
            </a:r>
            <a:r>
              <a:rPr lang="ru-RU" sz="1600" dirty="0" smtClean="0"/>
              <a:t> </a:t>
            </a:r>
            <a:r>
              <a:rPr lang="ru-RU" sz="1600" dirty="0" err="1" smtClean="0"/>
              <a:t>Александрія</a:t>
            </a:r>
            <a:r>
              <a:rPr lang="ru-RU" sz="1600" dirty="0" smtClean="0"/>
              <a:t> у </a:t>
            </a:r>
            <a:r>
              <a:rPr lang="ru-RU" sz="1600" dirty="0" err="1" smtClean="0"/>
              <a:t>Єгипті</a:t>
            </a:r>
            <a:r>
              <a:rPr lang="ru-RU" sz="1600" dirty="0" smtClean="0"/>
              <a:t>).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гарантував</a:t>
            </a:r>
            <a:r>
              <a:rPr lang="ru-RU" sz="1600" dirty="0" smtClean="0"/>
              <a:t> морякам </a:t>
            </a:r>
            <a:r>
              <a:rPr lang="ru-RU" sz="1600" dirty="0" err="1" smtClean="0"/>
              <a:t>безпечне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повернення</a:t>
            </a:r>
            <a:r>
              <a:rPr lang="ru-RU" sz="1600" dirty="0" smtClean="0"/>
              <a:t> у </a:t>
            </a:r>
            <a:r>
              <a:rPr lang="ru-RU" sz="1600" dirty="0" err="1" smtClean="0"/>
              <a:t>Велику</a:t>
            </a:r>
            <a:r>
              <a:rPr lang="ru-RU" sz="1600" dirty="0" smtClean="0"/>
              <a:t> Гавань. </a:t>
            </a:r>
            <a:r>
              <a:rPr lang="ru-RU" sz="1600" dirty="0" err="1" smtClean="0"/>
              <a:t>Упродовж</a:t>
            </a:r>
            <a:r>
              <a:rPr lang="ru-RU" sz="1600" dirty="0" smtClean="0"/>
              <a:t> </a:t>
            </a:r>
            <a:r>
              <a:rPr lang="ru-RU" sz="1600" dirty="0" err="1" smtClean="0"/>
              <a:t>всього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існування</a:t>
            </a:r>
            <a:r>
              <a:rPr lang="ru-RU" sz="1600" dirty="0" smtClean="0"/>
              <a:t> маяк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третьою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найвищою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спорудою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Землі</a:t>
            </a:r>
            <a:r>
              <a:rPr lang="ru-RU" sz="1600" dirty="0" smtClean="0"/>
              <a:t> (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пірамід</a:t>
            </a:r>
            <a:r>
              <a:rPr lang="ru-RU" sz="1600" dirty="0" smtClean="0"/>
              <a:t> Хеопса та </a:t>
            </a:r>
            <a:r>
              <a:rPr lang="ru-RU" sz="1600" dirty="0" err="1" smtClean="0"/>
              <a:t>Хафри</a:t>
            </a:r>
            <a:r>
              <a:rPr lang="ru-RU" sz="1600" dirty="0" smtClean="0"/>
              <a:t>).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err="1" smtClean="0"/>
              <a:t>Висота</a:t>
            </a:r>
            <a:r>
              <a:rPr lang="ru-RU" sz="1600" dirty="0" smtClean="0"/>
              <a:t> маяка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135 м, а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світло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видно на </a:t>
            </a:r>
            <a:r>
              <a:rPr lang="ru-RU" sz="1600" dirty="0" err="1" smtClean="0"/>
              <a:t>відстані</a:t>
            </a:r>
            <a:r>
              <a:rPr lang="ru-RU" sz="1600" dirty="0" smtClean="0"/>
              <a:t> 60 км (за </a:t>
            </a:r>
            <a:r>
              <a:rPr lang="ru-RU" sz="1600" dirty="0" err="1" smtClean="0"/>
              <a:t>іншими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свідченнями</a:t>
            </a:r>
            <a:r>
              <a:rPr lang="ru-RU" sz="1600" dirty="0" smtClean="0"/>
              <a:t>, до 100 км). </a:t>
            </a:r>
            <a:r>
              <a:rPr lang="ru-RU" sz="1600" dirty="0" err="1" smtClean="0"/>
              <a:t>Нижня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частина</a:t>
            </a:r>
            <a:r>
              <a:rPr lang="ru-RU" sz="1600" dirty="0" smtClean="0"/>
              <a:t> являла собою </a:t>
            </a:r>
            <a:r>
              <a:rPr lang="ru-RU" sz="1600" dirty="0" err="1" smtClean="0"/>
              <a:t>чотиригранну</a:t>
            </a:r>
            <a:r>
              <a:rPr lang="ru-RU" sz="1600" dirty="0" smtClean="0"/>
              <a:t> призму 60-метрової </a:t>
            </a:r>
            <a:r>
              <a:rPr lang="ru-RU" sz="1600" dirty="0" err="1" smtClean="0"/>
              <a:t>висоти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квадратною основою, </a:t>
            </a:r>
            <a:r>
              <a:rPr lang="ru-RU" sz="1600" dirty="0" err="1" smtClean="0"/>
              <a:t>довжина</a:t>
            </a:r>
            <a:r>
              <a:rPr lang="ru-RU" sz="1600" dirty="0" smtClean="0"/>
              <a:t> </a:t>
            </a:r>
            <a:r>
              <a:rPr lang="ru-RU" sz="1600" dirty="0" err="1" smtClean="0"/>
              <a:t>сторони</a:t>
            </a:r>
            <a:r>
              <a:rPr lang="ru-RU" sz="1600" dirty="0" smtClean="0"/>
              <a:t> </a:t>
            </a:r>
            <a:r>
              <a:rPr lang="ru-RU" sz="1600" dirty="0" err="1" smtClean="0"/>
              <a:t>якої</a:t>
            </a:r>
            <a:r>
              <a:rPr lang="ru-RU" sz="1600" dirty="0" smtClean="0"/>
              <a:t> становила 30 м. У </a:t>
            </a:r>
            <a:r>
              <a:rPr lang="ru-RU" sz="1600" dirty="0" err="1" smtClean="0"/>
              <a:t>внутрішніх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приміщеннях</a:t>
            </a:r>
            <a:r>
              <a:rPr lang="ru-RU" sz="1600" dirty="0" smtClean="0"/>
              <a:t> </a:t>
            </a:r>
            <a:r>
              <a:rPr lang="ru-RU" sz="1600" dirty="0" err="1" smtClean="0"/>
              <a:t>зберігався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інвентар</a:t>
            </a:r>
            <a:r>
              <a:rPr lang="ru-RU" sz="1600" dirty="0" smtClean="0"/>
              <a:t>, а плоский </a:t>
            </a:r>
            <a:r>
              <a:rPr lang="ru-RU" sz="1600" dirty="0" err="1" smtClean="0"/>
              <a:t>дах</a:t>
            </a:r>
            <a:r>
              <a:rPr lang="ru-RU" sz="1600" dirty="0" smtClean="0"/>
              <a:t>, </a:t>
            </a:r>
            <a:r>
              <a:rPr lang="ru-RU" sz="1600" dirty="0" err="1" smtClean="0"/>
              <a:t>прикрашений</a:t>
            </a:r>
            <a:r>
              <a:rPr lang="ru-RU" sz="1600" dirty="0" smtClean="0"/>
              <a:t> по кутках </a:t>
            </a:r>
            <a:r>
              <a:rPr lang="ru-RU" sz="1600" dirty="0" err="1" smtClean="0"/>
              <a:t>величезними</a:t>
            </a:r>
            <a:r>
              <a:rPr lang="ru-RU" sz="1600" dirty="0" smtClean="0"/>
              <a:t> статуями Тритона, служив основою </a:t>
            </a:r>
            <a:r>
              <a:rPr lang="ru-RU" sz="1600" dirty="0" err="1" smtClean="0"/>
              <a:t>середньої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частини</a:t>
            </a:r>
            <a:r>
              <a:rPr lang="ru-RU" sz="1600" dirty="0" smtClean="0"/>
              <a:t>.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40-метрова восьмигранна призма-вежа, </a:t>
            </a:r>
            <a:r>
              <a:rPr lang="ru-RU" sz="1600" dirty="0" err="1" smtClean="0"/>
              <a:t>облицьована</a:t>
            </a:r>
            <a:r>
              <a:rPr lang="ru-RU" sz="1600" dirty="0" smtClean="0"/>
              <a:t> </a:t>
            </a:r>
            <a:r>
              <a:rPr lang="ru-RU" sz="1600" dirty="0" err="1" smtClean="0"/>
              <a:t>білим</a:t>
            </a:r>
            <a:r>
              <a:rPr lang="ru-RU" sz="1600" dirty="0" smtClean="0"/>
              <a:t> </a:t>
            </a:r>
            <a:r>
              <a:rPr lang="ru-RU" sz="1600" dirty="0" err="1" smtClean="0"/>
              <a:t>мармуром</a:t>
            </a:r>
            <a:r>
              <a:rPr lang="ru-RU" sz="1600" dirty="0" smtClean="0"/>
              <a:t>. </a:t>
            </a:r>
            <a:r>
              <a:rPr lang="ru-RU" sz="1600" dirty="0" err="1" smtClean="0"/>
              <a:t>Верхня</a:t>
            </a:r>
            <a:r>
              <a:rPr lang="ru-RU" sz="1600" dirty="0" smtClean="0"/>
              <a:t> (</a:t>
            </a:r>
            <a:r>
              <a:rPr lang="ru-RU" sz="1600" dirty="0" err="1" smtClean="0"/>
              <a:t>третя</a:t>
            </a:r>
            <a:r>
              <a:rPr lang="ru-RU" sz="1600" dirty="0" smtClean="0"/>
              <a:t>) </a:t>
            </a:r>
            <a:r>
              <a:rPr lang="ru-RU" sz="1600" dirty="0" err="1" smtClean="0"/>
              <a:t>частина</a:t>
            </a:r>
            <a:r>
              <a:rPr lang="ru-RU" sz="1600" dirty="0" smtClean="0"/>
              <a:t> маяка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споруджена</a:t>
            </a:r>
            <a:r>
              <a:rPr lang="ru-RU" sz="1600" dirty="0" smtClean="0"/>
              <a:t> у </a:t>
            </a:r>
            <a:r>
              <a:rPr lang="ru-RU" sz="1600" dirty="0" err="1" smtClean="0"/>
              <a:t>формі</a:t>
            </a:r>
            <a:r>
              <a:rPr lang="ru-RU" sz="1600" dirty="0" smtClean="0"/>
              <a:t> </a:t>
            </a:r>
            <a:r>
              <a:rPr lang="ru-RU" sz="1600" dirty="0" err="1" smtClean="0"/>
              <a:t>циліндричної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колонади</a:t>
            </a:r>
            <a:r>
              <a:rPr lang="ru-RU" sz="1600" dirty="0" smtClean="0"/>
              <a:t> — 8 колон несли купол, </a:t>
            </a:r>
            <a:r>
              <a:rPr lang="ru-RU" sz="1600" dirty="0" err="1" smtClean="0"/>
              <a:t>увінчаний</a:t>
            </a:r>
            <a:r>
              <a:rPr lang="ru-RU" sz="1600" dirty="0" smtClean="0"/>
              <a:t> 7-метровою бронзовою </a:t>
            </a:r>
            <a:r>
              <a:rPr lang="ru-RU" sz="1600" dirty="0" err="1" smtClean="0"/>
              <a:t>фігурою</a:t>
            </a:r>
            <a:r>
              <a:rPr lang="ru-RU" sz="1600" dirty="0" smtClean="0"/>
              <a:t> повелителя </a:t>
            </a:r>
            <a:r>
              <a:rPr lang="ru-RU" sz="1600" dirty="0" err="1" smtClean="0"/>
              <a:t>морів</a:t>
            </a:r>
            <a:r>
              <a:rPr lang="ru-RU" sz="1600" dirty="0" smtClean="0"/>
              <a:t> Посейдона. </a:t>
            </a:r>
          </a:p>
          <a:p>
            <a:pPr algn="just"/>
            <a:r>
              <a:rPr lang="ru-RU" sz="1600" dirty="0" err="1" smtClean="0"/>
              <a:t>Джерелом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світла</a:t>
            </a:r>
            <a:r>
              <a:rPr lang="ru-RU" sz="1600" dirty="0" smtClean="0"/>
              <a:t> служило </a:t>
            </a:r>
            <a:r>
              <a:rPr lang="ru-RU" sz="1600" dirty="0" err="1" smtClean="0"/>
              <a:t>велике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багаття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постійно</a:t>
            </a:r>
            <a:r>
              <a:rPr lang="ru-RU" sz="1600" dirty="0" smtClean="0"/>
              <a:t> </a:t>
            </a:r>
            <a:r>
              <a:rPr lang="ru-RU" sz="1600" dirty="0" err="1" smtClean="0"/>
              <a:t>підтримувалося</a:t>
            </a:r>
            <a:r>
              <a:rPr lang="ru-RU" sz="1600" dirty="0" smtClean="0"/>
              <a:t>. 	</a:t>
            </a:r>
            <a:r>
              <a:rPr lang="ru-RU" sz="1600" dirty="0" err="1" smtClean="0"/>
              <a:t>Яким</a:t>
            </a:r>
            <a:r>
              <a:rPr lang="ru-RU" sz="1600" dirty="0" smtClean="0"/>
              <a:t> чином </a:t>
            </a:r>
            <a:r>
              <a:rPr lang="ru-RU" sz="1600" dirty="0" err="1" smtClean="0"/>
              <a:t>досягалася</a:t>
            </a:r>
            <a:r>
              <a:rPr lang="ru-RU" sz="1600" dirty="0" smtClean="0"/>
              <a:t> </a:t>
            </a:r>
            <a:r>
              <a:rPr lang="ru-RU" sz="1600" dirty="0" err="1" smtClean="0"/>
              <a:t>яскравість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дальність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досі</a:t>
            </a:r>
            <a:r>
              <a:rPr lang="ru-RU" sz="1600" dirty="0" smtClean="0"/>
              <a:t> не 	</a:t>
            </a:r>
            <a:r>
              <a:rPr lang="ru-RU" sz="1600" dirty="0" err="1" smtClean="0"/>
              <a:t>встановлено</a:t>
            </a:r>
            <a:r>
              <a:rPr lang="ru-RU" sz="1600" dirty="0" smtClean="0"/>
              <a:t>. За </a:t>
            </a:r>
            <a:r>
              <a:rPr lang="ru-RU" sz="1600" dirty="0" err="1" smtClean="0"/>
              <a:t>однією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версій</a:t>
            </a:r>
            <a:r>
              <a:rPr lang="ru-RU" sz="1600" dirty="0" smtClean="0"/>
              <a:t>, </a:t>
            </a:r>
            <a:r>
              <a:rPr lang="ru-RU" sz="1600" dirty="0" err="1" smtClean="0"/>
              <a:t>цей</a:t>
            </a:r>
            <a:r>
              <a:rPr lang="ru-RU" sz="1600" dirty="0" smtClean="0"/>
              <a:t> </a:t>
            </a:r>
            <a:r>
              <a:rPr lang="ru-RU" sz="1600" dirty="0" err="1" smtClean="0"/>
              <a:t>ефект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досягався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за</a:t>
            </a:r>
            <a:r>
              <a:rPr lang="ru-RU" sz="1600" dirty="0" smtClean="0"/>
              <a:t> 	</a:t>
            </a:r>
            <a:r>
              <a:rPr lang="ru-RU" sz="1600" dirty="0" err="1" smtClean="0"/>
              <a:t>допомогою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величезних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дзеркал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полірованої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бронзи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	</a:t>
            </a:r>
            <a:r>
              <a:rPr lang="ru-RU" sz="1600" dirty="0" err="1" smtClean="0"/>
              <a:t>скла</a:t>
            </a:r>
            <a:r>
              <a:rPr lang="ru-RU" sz="1600" dirty="0" smtClean="0"/>
              <a:t>. За </a:t>
            </a:r>
            <a:r>
              <a:rPr lang="ru-RU" sz="1600" dirty="0" err="1" smtClean="0"/>
              <a:t>іншою</a:t>
            </a:r>
            <a:r>
              <a:rPr lang="ru-RU" sz="1600" dirty="0" smtClean="0"/>
              <a:t> — </a:t>
            </a:r>
            <a:r>
              <a:rPr lang="ru-RU" sz="1600" dirty="0" err="1" smtClean="0"/>
              <a:t>завдяки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використанню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прозорих</a:t>
            </a:r>
            <a:r>
              <a:rPr lang="ru-RU" sz="1600" dirty="0" smtClean="0"/>
              <a:t> 	</a:t>
            </a:r>
            <a:r>
              <a:rPr lang="ru-RU" sz="1600" dirty="0" err="1" smtClean="0"/>
              <a:t>шліфованих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каменів-лінз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8140" y="6104035"/>
            <a:ext cx="576064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16</a:t>
            </a:fld>
            <a:endParaRPr lang="ru-RU" sz="1600" dirty="0"/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43512"/>
            <a:ext cx="1928814" cy="19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учной ввод 10"/>
          <p:cNvSpPr/>
          <p:nvPr/>
        </p:nvSpPr>
        <p:spPr>
          <a:xfrm>
            <a:off x="8005978" y="5877272"/>
            <a:ext cx="1138022" cy="72008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й ввод 12"/>
          <p:cNvSpPr/>
          <p:nvPr/>
        </p:nvSpPr>
        <p:spPr>
          <a:xfrm>
            <a:off x="0" y="260648"/>
            <a:ext cx="9323122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9107" y="50832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Чому</a:t>
            </a:r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саме</a:t>
            </a:r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сім</a:t>
            </a:r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42976" y="1785926"/>
            <a:ext cx="65527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i="1" dirty="0" smtClean="0">
                <a:latin typeface="+mj-lt"/>
              </a:rPr>
              <a:t>Сімома чудесами світу вважають творіння, які своєю технічною або художньою досконалістю викликали захоплення людей минулого.</a:t>
            </a:r>
          </a:p>
          <a:p>
            <a:pPr algn="just"/>
            <a:endParaRPr lang="uk-UA" sz="1600" i="1" dirty="0" smtClean="0">
              <a:latin typeface="+mj-lt"/>
            </a:endParaRPr>
          </a:p>
          <a:p>
            <a:pPr algn="just"/>
            <a:r>
              <a:rPr lang="uk-UA" sz="1600" i="1" dirty="0" smtClean="0">
                <a:latin typeface="+mj-lt"/>
              </a:rPr>
              <a:t>У багатьох народів стародавнього світу сім вважалося особливим. Наприклад, у єгипетській і вавилонській філософії й астрономії воно розглядалося як сума двох </a:t>
            </a:r>
            <a:r>
              <a:rPr lang="uk-UA" sz="1600" i="1" dirty="0" err="1" smtClean="0">
                <a:latin typeface="+mj-lt"/>
              </a:rPr>
              <a:t>“життєвих</a:t>
            </a:r>
            <a:r>
              <a:rPr lang="uk-UA" sz="1600" i="1" dirty="0" smtClean="0">
                <a:latin typeface="+mj-lt"/>
              </a:rPr>
              <a:t> </a:t>
            </a:r>
            <a:r>
              <a:rPr lang="uk-UA" sz="1600" i="1" dirty="0" err="1" smtClean="0">
                <a:latin typeface="+mj-lt"/>
              </a:rPr>
              <a:t>чисел”</a:t>
            </a:r>
            <a:r>
              <a:rPr lang="uk-UA" sz="1600" i="1" dirty="0" smtClean="0">
                <a:latin typeface="+mj-lt"/>
              </a:rPr>
              <a:t>: три й чотири. Пояснювалося це так: троє людей – батько, мати й дитина – становлять основу життя, а чотири – це кількість сторін світу й напрямків вітру, звідки приходить дощ – живильна волога, що робить землю плодоносною.</a:t>
            </a:r>
          </a:p>
          <a:p>
            <a:pPr algn="just"/>
            <a:endParaRPr lang="uk-UA" sz="1600" i="1" dirty="0" smtClean="0">
              <a:latin typeface="+mj-lt"/>
            </a:endParaRPr>
          </a:p>
          <a:p>
            <a:pPr algn="just"/>
            <a:r>
              <a:rPr lang="uk-UA" sz="1600" i="1" dirty="0" smtClean="0">
                <a:latin typeface="+mj-lt"/>
              </a:rPr>
              <a:t>Також шанував число сім і грецький філософ, математик Піфагор, і давні євреї, і стародавні греки.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8140" y="6104035"/>
            <a:ext cx="576064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2</a:t>
            </a:fld>
            <a:endParaRPr lang="ru-RU" sz="1600" dirty="0"/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43512"/>
            <a:ext cx="1928814" cy="1928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8794" y="5214950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i="1" dirty="0" smtClean="0"/>
              <a:t>Отже, число </a:t>
            </a:r>
            <a:r>
              <a:rPr lang="uk-UA" sz="1600" i="1" dirty="0" err="1" smtClean="0"/>
              <a:t>“сім”</a:t>
            </a:r>
            <a:r>
              <a:rPr lang="uk-UA" sz="1600" i="1" dirty="0" smtClean="0"/>
              <a:t> здавна займало особливе місце в людській уяві, історичній пам'яті та міфології. Мабуть, тому в перших загадках про великі чудеса йшлося саме про сім чудес світу.</a:t>
            </a:r>
            <a:endParaRPr lang="uk-UA" sz="16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irami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42892"/>
            <a:ext cx="7572428" cy="6057942"/>
          </a:xfrm>
          <a:prstGeom prst="rect">
            <a:avLst/>
          </a:prstGeom>
        </p:spPr>
      </p:pic>
      <p:sp>
        <p:nvSpPr>
          <p:cNvPr id="11" name="Блок-схема: ручной ввод 10"/>
          <p:cNvSpPr/>
          <p:nvPr/>
        </p:nvSpPr>
        <p:spPr>
          <a:xfrm>
            <a:off x="8005978" y="5877272"/>
            <a:ext cx="1138022" cy="72008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й ввод 12"/>
          <p:cNvSpPr/>
          <p:nvPr/>
        </p:nvSpPr>
        <p:spPr>
          <a:xfrm>
            <a:off x="0" y="260648"/>
            <a:ext cx="9323122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9107" y="50832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Єгипетські</a:t>
            </a:r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піраміди</a:t>
            </a: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8140" y="6104035"/>
            <a:ext cx="576064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3</a:t>
            </a:fld>
            <a:endParaRPr lang="ru-RU" sz="1600" dirty="0"/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3512"/>
            <a:ext cx="1928814" cy="19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учной ввод 10"/>
          <p:cNvSpPr/>
          <p:nvPr/>
        </p:nvSpPr>
        <p:spPr>
          <a:xfrm>
            <a:off x="8005978" y="5877272"/>
            <a:ext cx="1138022" cy="72008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755576" y="285728"/>
            <a:ext cx="7488832" cy="6055240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91106" y="500042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i="1" dirty="0" smtClean="0"/>
              <a:t> Серед семи чудес світу єгипетські піраміди найстародавніші. Вони мають правильну форму і тягнуться на десятки кілометрів: від сучасного міста Каїра до </a:t>
            </a:r>
            <a:r>
              <a:rPr lang="uk-UA" i="1" dirty="0" err="1" smtClean="0"/>
              <a:t>Фаюмського</a:t>
            </a:r>
            <a:r>
              <a:rPr lang="uk-UA" i="1" dirty="0" smtClean="0"/>
              <a:t> оазису.</a:t>
            </a:r>
          </a:p>
          <a:p>
            <a:pPr algn="just"/>
            <a:endParaRPr lang="uk-UA" i="1" dirty="0" smtClean="0"/>
          </a:p>
          <a:p>
            <a:pPr algn="just"/>
            <a:r>
              <a:rPr lang="uk-UA" i="1" dirty="0" smtClean="0"/>
              <a:t>Усього  пірамід близько вісімдесят. Спочатку їх було більше, але деякі з них були зруйновані часом, інші – стали жертвами піщаних заносів.</a:t>
            </a:r>
          </a:p>
          <a:p>
            <a:pPr algn="just"/>
            <a:endParaRPr lang="uk-UA" i="1" dirty="0" smtClean="0"/>
          </a:p>
          <a:p>
            <a:pPr algn="just"/>
            <a:r>
              <a:rPr lang="uk-UA" i="1" dirty="0" smtClean="0"/>
              <a:t>Першим із єгипетських царів, що спорудив над своєю гробницею піраміду , був фараон </a:t>
            </a:r>
            <a:r>
              <a:rPr lang="uk-UA" i="1" dirty="0" err="1" smtClean="0"/>
              <a:t>Джосер</a:t>
            </a:r>
            <a:r>
              <a:rPr lang="uk-UA" i="1" dirty="0" smtClean="0"/>
              <a:t>. </a:t>
            </a:r>
            <a:r>
              <a:rPr lang="uk-UA" b="1" i="1" dirty="0" smtClean="0"/>
              <a:t>Піраміда </a:t>
            </a:r>
            <a:r>
              <a:rPr lang="uk-UA" b="1" i="1" dirty="0" err="1" smtClean="0"/>
              <a:t>Джосера</a:t>
            </a:r>
            <a:r>
              <a:rPr lang="uk-UA" b="1" i="1" dirty="0" smtClean="0"/>
              <a:t> </a:t>
            </a:r>
            <a:r>
              <a:rPr lang="uk-UA" i="1" dirty="0" smtClean="0"/>
              <a:t>– найдавніша піраміда: її вік, на думку археологів, сягає 4600 – 4800 років.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8140" y="6104035"/>
            <a:ext cx="576064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4</a:t>
            </a:fld>
            <a:endParaRPr lang="ru-RU" sz="1600" dirty="0"/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43512"/>
            <a:ext cx="1928814" cy="19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anging_gardens_of_babyl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285860"/>
            <a:ext cx="7643866" cy="5060239"/>
          </a:xfrm>
          <a:prstGeom prst="rect">
            <a:avLst/>
          </a:prstGeom>
        </p:spPr>
      </p:pic>
      <p:sp>
        <p:nvSpPr>
          <p:cNvPr id="11" name="Блок-схема: ручной ввод 10"/>
          <p:cNvSpPr/>
          <p:nvPr/>
        </p:nvSpPr>
        <p:spPr>
          <a:xfrm>
            <a:off x="8005978" y="5877272"/>
            <a:ext cx="1138022" cy="72008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й ввод 12"/>
          <p:cNvSpPr/>
          <p:nvPr/>
        </p:nvSpPr>
        <p:spPr>
          <a:xfrm>
            <a:off x="0" y="260648"/>
            <a:ext cx="9323122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9107" y="50832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Висячі</a:t>
            </a:r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сади </a:t>
            </a:r>
            <a:r>
              <a:rPr lang="ru-RU" sz="3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Семіраміди</a:t>
            </a: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8140" y="6104035"/>
            <a:ext cx="576064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5</a:t>
            </a:fld>
            <a:endParaRPr lang="ru-RU" sz="1600" dirty="0"/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3512"/>
            <a:ext cx="1928814" cy="19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учной ввод 10"/>
          <p:cNvSpPr/>
          <p:nvPr/>
        </p:nvSpPr>
        <p:spPr>
          <a:xfrm>
            <a:off x="8005978" y="5877272"/>
            <a:ext cx="1138022" cy="72008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755576" y="357166"/>
            <a:ext cx="7488832" cy="5983802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42976" y="642918"/>
            <a:ext cx="655272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uk-UA" dirty="0" smtClean="0"/>
              <a:t>Шумний Вавилон, розташований на голій піщаній рівнині, не радував дружину </a:t>
            </a:r>
          </a:p>
          <a:p>
            <a:pPr algn="just">
              <a:lnSpc>
                <a:spcPct val="80000"/>
              </a:lnSpc>
            </a:pPr>
            <a:r>
              <a:rPr lang="uk-UA" dirty="0" smtClean="0"/>
              <a:t>     </a:t>
            </a:r>
          </a:p>
          <a:p>
            <a:pPr algn="just">
              <a:lnSpc>
                <a:spcPct val="80000"/>
              </a:lnSpc>
            </a:pPr>
            <a:r>
              <a:rPr lang="uk-UA" dirty="0" err="1" smtClean="0"/>
              <a:t>Навуходоносора</a:t>
            </a:r>
            <a:r>
              <a:rPr lang="uk-UA" dirty="0" smtClean="0"/>
              <a:t>, яка виросла в гористі і зеленій Мідії. Щоб утішити її, в 600 р. до н. е. </a:t>
            </a:r>
            <a:r>
              <a:rPr lang="uk-UA" dirty="0" err="1" smtClean="0"/>
              <a:t>Навуходоносор</a:t>
            </a:r>
            <a:r>
              <a:rPr lang="uk-UA" dirty="0" smtClean="0"/>
              <a:t> наказав спорудити </a:t>
            </a:r>
            <a:r>
              <a:rPr lang="uk-UA" dirty="0" err="1" smtClean="0"/>
              <a:t>“висячі</a:t>
            </a:r>
            <a:r>
              <a:rPr lang="uk-UA" dirty="0" smtClean="0"/>
              <a:t> </a:t>
            </a:r>
            <a:r>
              <a:rPr lang="uk-UA" dirty="0" err="1" smtClean="0"/>
              <a:t>сади”</a:t>
            </a:r>
            <a:r>
              <a:rPr lang="uk-UA" dirty="0" smtClean="0"/>
              <a:t>.</a:t>
            </a:r>
          </a:p>
          <a:p>
            <a:pPr algn="just">
              <a:lnSpc>
                <a:spcPct val="80000"/>
              </a:lnSpc>
            </a:pPr>
            <a:r>
              <a:rPr lang="uk-UA" dirty="0" smtClean="0"/>
              <a:t>     </a:t>
            </a:r>
          </a:p>
          <a:p>
            <a:pPr algn="just">
              <a:lnSpc>
                <a:spcPct val="80000"/>
              </a:lnSpc>
            </a:pPr>
            <a:r>
              <a:rPr lang="uk-UA" dirty="0" smtClean="0"/>
              <a:t>В архітектурному плані </a:t>
            </a:r>
            <a:r>
              <a:rPr lang="uk-UA" dirty="0" err="1" smtClean="0"/>
              <a:t>“висячі</a:t>
            </a:r>
            <a:r>
              <a:rPr lang="uk-UA" dirty="0" smtClean="0"/>
              <a:t> </a:t>
            </a:r>
            <a:r>
              <a:rPr lang="uk-UA" dirty="0" err="1" smtClean="0"/>
              <a:t>сади”</a:t>
            </a:r>
            <a:r>
              <a:rPr lang="uk-UA" dirty="0" smtClean="0"/>
              <a:t>  являли собою піраміду, що </a:t>
            </a:r>
          </a:p>
          <a:p>
            <a:pPr algn="just">
              <a:lnSpc>
                <a:spcPct val="80000"/>
              </a:lnSpc>
            </a:pPr>
            <a:r>
              <a:rPr lang="uk-UA" dirty="0" smtClean="0"/>
              <a:t>складалася із чотирьох ярусів-платформ; їх підтримували колони висотою до 25 м. Нижній ярус мав форму неправильного чотирикутника, найбільша сторона якого становила 42 м, найменша – 34 м.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8140" y="6104035"/>
            <a:ext cx="576064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6</a:t>
            </a:fld>
            <a:endParaRPr lang="ru-RU" sz="1600" dirty="0"/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43512"/>
            <a:ext cx="1928814" cy="19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ram_artemi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928670"/>
            <a:ext cx="7724194" cy="5492760"/>
          </a:xfrm>
          <a:prstGeom prst="rect">
            <a:avLst/>
          </a:prstGeom>
        </p:spPr>
      </p:pic>
      <p:sp>
        <p:nvSpPr>
          <p:cNvPr id="11" name="Блок-схема: ручной ввод 10"/>
          <p:cNvSpPr/>
          <p:nvPr/>
        </p:nvSpPr>
        <p:spPr>
          <a:xfrm>
            <a:off x="8005978" y="5877272"/>
            <a:ext cx="1138022" cy="72008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й ввод 12"/>
          <p:cNvSpPr/>
          <p:nvPr/>
        </p:nvSpPr>
        <p:spPr>
          <a:xfrm>
            <a:off x="0" y="260648"/>
            <a:ext cx="9323122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9107" y="50832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Храм </a:t>
            </a:r>
            <a:r>
              <a:rPr lang="ru-RU" sz="3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Артеміди</a:t>
            </a:r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3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Ефесі</a:t>
            </a: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8140" y="6104035"/>
            <a:ext cx="576064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7</a:t>
            </a:fld>
            <a:endParaRPr lang="ru-RU" sz="1600" dirty="0"/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3512"/>
            <a:ext cx="1928814" cy="19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учной ввод 10"/>
          <p:cNvSpPr/>
          <p:nvPr/>
        </p:nvSpPr>
        <p:spPr>
          <a:xfrm>
            <a:off x="8005978" y="5877272"/>
            <a:ext cx="1138022" cy="72008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755576" y="357166"/>
            <a:ext cx="7488832" cy="5983802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1538" y="571480"/>
            <a:ext cx="65527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 smtClean="0"/>
              <a:t>Хоча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заснування</a:t>
            </a:r>
            <a:r>
              <a:rPr lang="ru-RU" sz="1600" dirty="0" smtClean="0"/>
              <a:t> храму </a:t>
            </a:r>
            <a:r>
              <a:rPr lang="ru-RU" sz="1600" dirty="0" err="1" smtClean="0"/>
              <a:t>Артеміди</a:t>
            </a:r>
            <a:r>
              <a:rPr lang="ru-RU" sz="1600" dirty="0" smtClean="0"/>
              <a:t> (</a:t>
            </a:r>
            <a:r>
              <a:rPr lang="ru-RU" sz="1600" dirty="0" err="1" smtClean="0"/>
              <a:t>Артемісіону</a:t>
            </a:r>
            <a:r>
              <a:rPr lang="ru-RU" sz="1600" dirty="0" smtClean="0"/>
              <a:t>) </a:t>
            </a:r>
            <a:r>
              <a:rPr lang="ru-RU" sz="1600" dirty="0" err="1" smtClean="0"/>
              <a:t>належить</a:t>
            </a:r>
            <a:r>
              <a:rPr lang="ru-RU" sz="1600" dirty="0" smtClean="0"/>
              <a:t> до </a:t>
            </a:r>
            <a:r>
              <a:rPr lang="ru-RU" sz="1600" dirty="0" smtClean="0">
                <a:hlinkClick r:id="rId4" tooltip="7 століття до н. е."/>
              </a:rPr>
              <a:t>7 </a:t>
            </a:r>
            <a:r>
              <a:rPr lang="ru-RU" sz="1600" dirty="0" err="1" smtClean="0">
                <a:hlinkClick r:id="rId4" tooltip="7 століття до н. е."/>
              </a:rPr>
              <a:t>сторіччя</a:t>
            </a:r>
            <a:r>
              <a:rPr lang="ru-RU" sz="1600" dirty="0" smtClean="0">
                <a:hlinkClick r:id="rId4" tooltip="7 століття до н. е."/>
              </a:rPr>
              <a:t> до н. е.</a:t>
            </a:r>
            <a:r>
              <a:rPr lang="ru-RU" sz="1600" dirty="0" smtClean="0"/>
              <a:t>, сама </a:t>
            </a:r>
            <a:r>
              <a:rPr lang="ru-RU" sz="1600" dirty="0" err="1" smtClean="0"/>
              <a:t>споруда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побудована</a:t>
            </a:r>
            <a:r>
              <a:rPr lang="ru-RU" sz="1600" dirty="0" smtClean="0"/>
              <a:t> у </a:t>
            </a:r>
            <a:r>
              <a:rPr lang="ru-RU" sz="1600" dirty="0" smtClean="0">
                <a:hlinkClick r:id="rId5" tooltip="450 до н. е."/>
              </a:rPr>
              <a:t>450 </a:t>
            </a:r>
            <a:r>
              <a:rPr lang="ru-RU" sz="1600" dirty="0" err="1" smtClean="0">
                <a:hlinkClick r:id="rId5" tooltip="450 до н. е."/>
              </a:rPr>
              <a:t>році</a:t>
            </a:r>
            <a:r>
              <a:rPr lang="ru-RU" sz="1600" dirty="0" smtClean="0">
                <a:hlinkClick r:id="rId5" tooltip="450 до н. е."/>
              </a:rPr>
              <a:t> до н. е.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6" tooltip="Будівництво"/>
              </a:rPr>
              <a:t>Будівництво</a:t>
            </a:r>
            <a:r>
              <a:rPr lang="ru-RU" sz="1600" dirty="0" smtClean="0"/>
              <a:t> </a:t>
            </a:r>
            <a:r>
              <a:rPr lang="ru-RU" sz="1600" dirty="0" err="1" smtClean="0"/>
              <a:t>субсидував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7" tooltip="Лідія"/>
              </a:rPr>
              <a:t>лідійський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8" tooltip="Цар"/>
              </a:rPr>
              <a:t>цар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9" tooltip="Крез"/>
              </a:rPr>
              <a:t>Крез</a:t>
            </a:r>
            <a:r>
              <a:rPr lang="ru-RU" sz="1600" dirty="0" smtClean="0"/>
              <a:t> (</a:t>
            </a:r>
            <a:r>
              <a:rPr lang="ru-RU" sz="1600" dirty="0" err="1" smtClean="0"/>
              <a:t>Кросус</a:t>
            </a:r>
            <a:r>
              <a:rPr lang="ru-RU" sz="1600" dirty="0" smtClean="0"/>
              <a:t>), а </a:t>
            </a:r>
            <a:r>
              <a:rPr lang="ru-RU" sz="1600" dirty="0" smtClean="0">
                <a:hlinkClick r:id="rId10" tooltip="Проект"/>
              </a:rPr>
              <a:t>проект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розробив</a:t>
            </a:r>
            <a:r>
              <a:rPr lang="ru-RU" sz="1600" dirty="0" smtClean="0"/>
              <a:t> </a:t>
            </a:r>
            <a:r>
              <a:rPr lang="ru-RU" sz="1600" dirty="0" err="1" smtClean="0"/>
              <a:t>грецький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11" tooltip="Архітектор"/>
              </a:rPr>
              <a:t>архітектор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12" tooltip="Персіфон (ще не написана)"/>
              </a:rPr>
              <a:t>Персіфон</a:t>
            </a:r>
            <a:r>
              <a:rPr lang="ru-RU" sz="1600" dirty="0" smtClean="0"/>
              <a:t> (</a:t>
            </a:r>
            <a:r>
              <a:rPr lang="ru-RU" sz="1600" dirty="0" err="1" smtClean="0"/>
              <a:t>Херсіфрон</a:t>
            </a:r>
            <a:r>
              <a:rPr lang="ru-RU" sz="1600" dirty="0" smtClean="0"/>
              <a:t>)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Кносса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почав </a:t>
            </a:r>
            <a:r>
              <a:rPr lang="ru-RU" sz="1600" dirty="0" err="1" smtClean="0"/>
              <a:t>будівництво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13" tooltip="Смерть"/>
              </a:rPr>
              <a:t>смерті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будівництво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продовжували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14" tooltip="Син (ще не написана)"/>
              </a:rPr>
              <a:t>син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Метаген</a:t>
            </a:r>
            <a:r>
              <a:rPr lang="ru-RU" sz="1600" dirty="0" smtClean="0"/>
              <a:t>, а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11" tooltip="Архітектор"/>
              </a:rPr>
              <a:t>архітектори</a:t>
            </a:r>
            <a:r>
              <a:rPr lang="ru-RU" sz="1600" dirty="0" smtClean="0"/>
              <a:t> </a:t>
            </a:r>
            <a:r>
              <a:rPr lang="ru-RU" sz="1600" dirty="0" err="1" smtClean="0"/>
              <a:t>Пеоніт</a:t>
            </a:r>
            <a:r>
              <a:rPr lang="ru-RU" sz="1600" dirty="0" smtClean="0"/>
              <a:t> та </a:t>
            </a:r>
            <a:r>
              <a:rPr lang="ru-RU" sz="1600" dirty="0" err="1" smtClean="0"/>
              <a:t>Деметрій</a:t>
            </a:r>
            <a:r>
              <a:rPr lang="ru-RU" sz="1600" dirty="0" smtClean="0"/>
              <a:t>. </a:t>
            </a:r>
            <a:r>
              <a:rPr lang="ru-RU" sz="1600" dirty="0" err="1" smtClean="0"/>
              <a:t>Будівлю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прикрашали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15" tooltip="Бронза"/>
              </a:rPr>
              <a:t>бронзові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16" tooltip="Статуя"/>
              </a:rPr>
              <a:t>статуї</a:t>
            </a:r>
            <a:r>
              <a:rPr lang="ru-RU" sz="1600" dirty="0" smtClean="0"/>
              <a:t>, </a:t>
            </a:r>
            <a:r>
              <a:rPr lang="ru-RU" sz="1600" dirty="0" err="1" smtClean="0"/>
              <a:t>створені</a:t>
            </a:r>
            <a:r>
              <a:rPr lang="ru-RU" sz="1600" dirty="0" smtClean="0"/>
              <a:t> такими </a:t>
            </a:r>
            <a:r>
              <a:rPr lang="ru-RU" sz="1600" dirty="0" smtClean="0">
                <a:hlinkClick r:id="rId17" tooltip="Скульптор"/>
              </a:rPr>
              <a:t>скульпторами</a:t>
            </a:r>
            <a:r>
              <a:rPr lang="ru-RU" sz="1600" dirty="0" smtClean="0"/>
              <a:t>, як </a:t>
            </a:r>
            <a:r>
              <a:rPr lang="ru-RU" sz="1600" dirty="0" err="1" smtClean="0">
                <a:hlinkClick r:id="rId18" tooltip="Фідій"/>
              </a:rPr>
              <a:t>Фідій</a:t>
            </a:r>
            <a:r>
              <a:rPr lang="ru-RU" sz="1600" dirty="0" smtClean="0"/>
              <a:t>, </a:t>
            </a:r>
            <a:r>
              <a:rPr lang="ru-RU" sz="1600" dirty="0" err="1" smtClean="0">
                <a:hlinkClick r:id="rId19" tooltip="Поліклет із Аргоса"/>
              </a:rPr>
              <a:t>Поліклет</a:t>
            </a:r>
            <a:r>
              <a:rPr lang="ru-RU" sz="1600" dirty="0" smtClean="0"/>
              <a:t>, </a:t>
            </a:r>
            <a:r>
              <a:rPr lang="ru-RU" sz="1600" dirty="0" err="1" smtClean="0">
                <a:hlinkClick r:id="rId20" tooltip="Кресилус (ще не написана)"/>
              </a:rPr>
              <a:t>Кресилус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21" tooltip="Фрадмон (ще не написана)"/>
              </a:rPr>
              <a:t>Фрадмон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err="1" smtClean="0"/>
              <a:t>Херсіфрон</a:t>
            </a:r>
            <a:r>
              <a:rPr lang="ru-RU" sz="1600" dirty="0" smtClean="0"/>
              <a:t> </a:t>
            </a:r>
            <a:r>
              <a:rPr lang="ru-RU" sz="1600" dirty="0" err="1" smtClean="0"/>
              <a:t>запропонував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будувати</a:t>
            </a:r>
            <a:r>
              <a:rPr lang="ru-RU" sz="1600" dirty="0" smtClean="0"/>
              <a:t> храм, </a:t>
            </a:r>
            <a:r>
              <a:rPr lang="ru-RU" sz="1600" dirty="0" err="1" smtClean="0"/>
              <a:t>оперезаний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подвійним</a:t>
            </a:r>
            <a:r>
              <a:rPr lang="ru-RU" sz="1600" dirty="0" smtClean="0"/>
              <a:t> рядом колон,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справа </a:t>
            </a:r>
            <a:r>
              <a:rPr lang="ru-RU" sz="1600" dirty="0" err="1" smtClean="0"/>
              <a:t>ускладнювалась</a:t>
            </a:r>
            <a:r>
              <a:rPr lang="ru-RU" sz="1600" dirty="0" smtClean="0"/>
              <a:t> </a:t>
            </a:r>
            <a:r>
              <a:rPr lang="ru-RU" sz="1600" dirty="0" err="1" smtClean="0"/>
              <a:t>тим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поруч</a:t>
            </a:r>
            <a:r>
              <a:rPr lang="ru-RU" sz="1600" dirty="0" smtClean="0"/>
              <a:t> не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22" tooltip="Мармур"/>
              </a:rPr>
              <a:t>мармуру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Храм являв собою </a:t>
            </a:r>
            <a:r>
              <a:rPr lang="ru-RU" sz="1600" dirty="0" err="1" smtClean="0"/>
              <a:t>прямокутну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будівлю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22" tooltip="Мармур"/>
              </a:rPr>
              <a:t>мармуру</a:t>
            </a:r>
            <a:r>
              <a:rPr lang="ru-RU" sz="1600" dirty="0" smtClean="0"/>
              <a:t> та </a:t>
            </a:r>
            <a:r>
              <a:rPr lang="ru-RU" sz="1600" dirty="0" smtClean="0">
                <a:hlinkClick r:id="rId23" tooltip="Дерево"/>
              </a:rPr>
              <a:t>дерева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24" tooltip="Довжина"/>
              </a:rPr>
              <a:t>довжиною</a:t>
            </a:r>
            <a:r>
              <a:rPr lang="ru-RU" sz="1600" dirty="0" smtClean="0"/>
              <a:t> 105 та </a:t>
            </a:r>
            <a:r>
              <a:rPr lang="ru-RU" sz="1600" dirty="0" smtClean="0">
                <a:hlinkClick r:id="rId25" tooltip="Ширина (ще не написана)"/>
              </a:rPr>
              <a:t>шириною</a:t>
            </a:r>
            <a:r>
              <a:rPr lang="ru-RU" sz="1600" dirty="0" smtClean="0"/>
              <a:t> 51 </a:t>
            </a:r>
            <a:r>
              <a:rPr lang="ru-RU" sz="1600" dirty="0" err="1" smtClean="0">
                <a:hlinkClick r:id="rId26" tooltip="Метр"/>
              </a:rPr>
              <a:t>метрів</a:t>
            </a:r>
            <a:r>
              <a:rPr lang="ru-RU" sz="1600" dirty="0" smtClean="0"/>
              <a:t>, </a:t>
            </a:r>
            <a:r>
              <a:rPr lang="ru-RU" sz="1600" dirty="0" err="1" smtClean="0"/>
              <a:t>обнесену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усіх</a:t>
            </a:r>
            <a:r>
              <a:rPr lang="ru-RU" sz="1600" dirty="0" smtClean="0"/>
              <a:t> </a:t>
            </a:r>
            <a:r>
              <a:rPr lang="ru-RU" sz="1600" dirty="0" err="1" smtClean="0"/>
              <a:t>сторін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подвійною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колонадою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127 колон </a:t>
            </a:r>
            <a:r>
              <a:rPr lang="ru-RU" sz="1600" dirty="0" err="1" smtClean="0">
                <a:hlinkClick r:id="rId27" tooltip="Висота"/>
              </a:rPr>
              <a:t>висотою</a:t>
            </a:r>
            <a:r>
              <a:rPr lang="ru-RU" sz="1600" dirty="0" smtClean="0"/>
              <a:t> 18 </a:t>
            </a:r>
            <a:r>
              <a:rPr lang="ru-RU" sz="1600" dirty="0" err="1" smtClean="0"/>
              <a:t>метрів</a:t>
            </a:r>
            <a:r>
              <a:rPr lang="ru-RU" sz="1600" dirty="0" smtClean="0"/>
              <a:t>. </a:t>
            </a:r>
            <a:r>
              <a:rPr lang="ru-RU" sz="1600" dirty="0" err="1" smtClean="0"/>
              <a:t>Відомостей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оздоблення</a:t>
            </a:r>
            <a:r>
              <a:rPr lang="ru-RU" sz="1600" dirty="0" smtClean="0"/>
              <a:t> храму не </a:t>
            </a:r>
            <a:r>
              <a:rPr lang="ru-RU" sz="1600" dirty="0" err="1" smtClean="0"/>
              <a:t>збереглося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відомо</a:t>
            </a:r>
            <a:r>
              <a:rPr lang="ru-RU" sz="1600" dirty="0" smtClean="0"/>
              <a:t>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всередені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знаходилась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облицьвана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28" tooltip="Золото"/>
              </a:rPr>
              <a:t>золотом</a:t>
            </a:r>
            <a:r>
              <a:rPr lang="ru-RU" sz="1600" dirty="0" smtClean="0"/>
              <a:t> статуя </a:t>
            </a:r>
            <a:r>
              <a:rPr lang="ru-RU" sz="1600" dirty="0" err="1" smtClean="0"/>
              <a:t>Артеміди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висотою</a:t>
            </a:r>
            <a:r>
              <a:rPr lang="ru-RU" sz="1600" dirty="0" smtClean="0"/>
              <a:t> </a:t>
            </a:r>
            <a:r>
              <a:rPr lang="ru-RU" sz="1600" dirty="0" err="1" smtClean="0"/>
              <a:t>понад</a:t>
            </a:r>
            <a:r>
              <a:rPr lang="ru-RU" sz="1600" dirty="0" smtClean="0"/>
              <a:t> 2м.</a:t>
            </a:r>
            <a:br>
              <a:rPr lang="ru-RU" sz="1600" dirty="0" smtClean="0"/>
            </a:br>
            <a:endParaRPr lang="ru-RU" sz="1600" dirty="0" smtClean="0"/>
          </a:p>
          <a:p>
            <a:pPr algn="just"/>
            <a:r>
              <a:rPr lang="ru-RU" sz="1600" dirty="0" err="1" smtClean="0"/>
              <a:t>Унікальним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сам </a:t>
            </a:r>
            <a:r>
              <a:rPr lang="ru-RU" sz="1600" dirty="0" err="1" smtClean="0"/>
              <a:t>спосіб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побудови</a:t>
            </a:r>
            <a:r>
              <a:rPr lang="ru-RU" sz="1600" dirty="0" smtClean="0"/>
              <a:t> храму.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зведений</a:t>
            </a:r>
            <a:r>
              <a:rPr lang="ru-RU" sz="1600" dirty="0" smtClean="0"/>
              <a:t> на болотистому </a:t>
            </a:r>
            <a:r>
              <a:rPr lang="ru-RU" sz="1600" dirty="0" err="1" smtClean="0"/>
              <a:t>ґрунті</a:t>
            </a:r>
            <a:r>
              <a:rPr lang="ru-RU" sz="1600" dirty="0" smtClean="0"/>
              <a:t>. </a:t>
            </a:r>
            <a:r>
              <a:rPr lang="ru-RU" sz="1600" dirty="0" err="1" smtClean="0"/>
              <a:t>Незвичність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вибору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пояснювалася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прагненням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будівельників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уникнути</a:t>
            </a:r>
            <a:r>
              <a:rPr lang="ru-RU" sz="1600" dirty="0" smtClean="0"/>
              <a:t> </a:t>
            </a:r>
            <a:r>
              <a:rPr lang="ru-RU" sz="1600" dirty="0" err="1" smtClean="0"/>
              <a:t>руйнування</a:t>
            </a:r>
            <a:r>
              <a:rPr lang="ru-RU" sz="1600" dirty="0" smtClean="0"/>
              <a:t> храму </a:t>
            </a:r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частих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29" tooltip="Землетрус"/>
              </a:rPr>
              <a:t>землетрусів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	</a:t>
            </a:r>
            <a:r>
              <a:rPr lang="ru-RU" sz="1600" dirty="0" err="1" smtClean="0">
                <a:hlinkClick r:id="rId30" tooltip="Пожежа"/>
              </a:rPr>
              <a:t>пожеж</a:t>
            </a:r>
            <a:r>
              <a:rPr lang="ru-RU" sz="1600" dirty="0" smtClean="0"/>
              <a:t>. На думку </a:t>
            </a:r>
            <a:r>
              <a:rPr lang="ru-RU" sz="1600" dirty="0" err="1" smtClean="0"/>
              <a:t>архітектора</a:t>
            </a:r>
            <a:r>
              <a:rPr lang="ru-RU" sz="1600" dirty="0" smtClean="0"/>
              <a:t> </a:t>
            </a:r>
            <a:r>
              <a:rPr lang="ru-RU" sz="1600" dirty="0" err="1" smtClean="0"/>
              <a:t>Херсифрона</a:t>
            </a:r>
            <a:r>
              <a:rPr lang="ru-RU" sz="1600" dirty="0" smtClean="0"/>
              <a:t>, </a:t>
            </a:r>
            <a:r>
              <a:rPr lang="ru-RU" sz="1600" dirty="0" err="1" smtClean="0"/>
              <a:t>м'який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болотистий</a:t>
            </a:r>
            <a:r>
              <a:rPr lang="ru-RU" sz="1600" dirty="0" smtClean="0"/>
              <a:t> </a:t>
            </a:r>
            <a:r>
              <a:rPr lang="ru-RU" sz="1600" dirty="0" err="1" smtClean="0"/>
              <a:t>ґрунт</a:t>
            </a:r>
            <a:r>
              <a:rPr lang="ru-RU" sz="1600" dirty="0" smtClean="0"/>
              <a:t> 	</a:t>
            </a:r>
            <a:r>
              <a:rPr lang="ru-RU" sz="1600" dirty="0" err="1" smtClean="0"/>
              <a:t>слугував</a:t>
            </a:r>
            <a:r>
              <a:rPr lang="ru-RU" sz="1600" dirty="0" smtClean="0"/>
              <a:t> амортизатором при </a:t>
            </a:r>
            <a:r>
              <a:rPr lang="ru-RU" sz="1600" dirty="0" err="1" smtClean="0"/>
              <a:t>землетрусах</a:t>
            </a:r>
            <a:r>
              <a:rPr lang="ru-RU" sz="1600" dirty="0" smtClean="0"/>
              <a:t>, а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запобігти</a:t>
            </a:r>
            <a:r>
              <a:rPr lang="ru-RU" sz="1600" dirty="0" smtClean="0"/>
              <a:t> о	</a:t>
            </a:r>
            <a:r>
              <a:rPr lang="ru-RU" sz="1600" dirty="0" err="1" smtClean="0"/>
              <a:t>сіданню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величезної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кам'яної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будівлі</a:t>
            </a:r>
            <a:r>
              <a:rPr lang="ru-RU" sz="1600" dirty="0" smtClean="0"/>
              <a:t>,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вирішено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заповнити</a:t>
            </a:r>
            <a:r>
              <a:rPr lang="ru-RU" sz="1600" dirty="0" smtClean="0"/>
              <a:t> 	котлован </a:t>
            </a:r>
            <a:r>
              <a:rPr lang="ru-RU" sz="1600" dirty="0" err="1" smtClean="0"/>
              <a:t>сумішшю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деревного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вугілля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31" tooltip="Вовна"/>
              </a:rPr>
              <a:t>вовни</a:t>
            </a:r>
            <a:r>
              <a:rPr lang="ru-RU" sz="1600" dirty="0" smtClean="0"/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8140" y="6104035"/>
            <a:ext cx="576064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8</a:t>
            </a:fld>
            <a:endParaRPr lang="ru-RU" sz="1600" dirty="0"/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0" y="5143512"/>
            <a:ext cx="1928814" cy="19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84041215_zev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142984"/>
            <a:ext cx="7876462" cy="5239706"/>
          </a:xfrm>
          <a:prstGeom prst="rect">
            <a:avLst/>
          </a:prstGeom>
        </p:spPr>
      </p:pic>
      <p:sp>
        <p:nvSpPr>
          <p:cNvPr id="11" name="Блок-схема: ручной ввод 10"/>
          <p:cNvSpPr/>
          <p:nvPr/>
        </p:nvSpPr>
        <p:spPr>
          <a:xfrm>
            <a:off x="8005978" y="5877272"/>
            <a:ext cx="1138022" cy="72008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й ввод 12"/>
          <p:cNvSpPr/>
          <p:nvPr/>
        </p:nvSpPr>
        <p:spPr>
          <a:xfrm>
            <a:off x="0" y="260648"/>
            <a:ext cx="9323122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9107" y="50832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Статуя Зевса </a:t>
            </a:r>
            <a:r>
              <a:rPr lang="ru-RU" sz="3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Олімпійського</a:t>
            </a: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8140" y="6104035"/>
            <a:ext cx="576064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9</a:t>
            </a:fld>
            <a:endParaRPr lang="ru-RU" sz="1600" dirty="0"/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3512"/>
            <a:ext cx="1928814" cy="19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837</Words>
  <Application>Microsoft Office PowerPoint</Application>
  <PresentationFormat>Экран (4:3)</PresentationFormat>
  <Paragraphs>86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Admin</cp:lastModifiedBy>
  <cp:revision>13</cp:revision>
  <dcterms:created xsi:type="dcterms:W3CDTF">2012-12-11T13:21:37Z</dcterms:created>
  <dcterms:modified xsi:type="dcterms:W3CDTF">2022-09-22T12:53:43Z</dcterms:modified>
</cp:coreProperties>
</file>