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3" r:id="rId1"/>
  </p:sldMasterIdLst>
  <p:notesMasterIdLst>
    <p:notesMasterId r:id="rId29"/>
  </p:notes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9F9"/>
    <a:srgbClr val="FAFAFA"/>
    <a:srgbClr val="F8F8F8"/>
    <a:srgbClr val="FDFDFD"/>
    <a:srgbClr val="EEEEEE"/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8" autoAdjust="0"/>
    <p:restoredTop sz="88831" autoAdjust="0"/>
  </p:normalViewPr>
  <p:slideViewPr>
    <p:cSldViewPr snapToGrid="0">
      <p:cViewPr>
        <p:scale>
          <a:sx n="61" d="100"/>
          <a:sy n="61" d="100"/>
        </p:scale>
        <p:origin x="-97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8EB3D-6E62-456D-A0A1-5CF2846F4270}" type="datetimeFigureOut">
              <a:rPr lang="ru-RU"/>
              <a:t>10.09.2020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941CE-1162-4C1B-A8FF-893EC249A204}" type="slidenum">
              <a:rPr lang="ru-RU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297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941CE-1162-4C1B-A8FF-893EC249A204}" type="slidenum">
              <a:rPr lang="ru-RU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749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941CE-1162-4C1B-A8FF-893EC249A204}" type="slidenum">
              <a:rPr lang="ru-RU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3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941CE-1162-4C1B-A8FF-893EC249A204}" type="slidenum">
              <a:rPr lang="ru-RU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928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941CE-1162-4C1B-A8FF-893EC249A204}" type="slidenum">
              <a:rPr lang="ru-RU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741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941CE-1162-4C1B-A8FF-893EC249A204}" type="slidenum">
              <a:rPr lang="ru-RU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590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941CE-1162-4C1B-A8FF-893EC249A204}" type="slidenum">
              <a:rPr lang="ru-RU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471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941CE-1162-4C1B-A8FF-893EC249A204}" type="slidenum">
              <a:rPr lang="ru-RU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886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941CE-1162-4C1B-A8FF-893EC249A204}" type="slidenum">
              <a:rPr lang="ru-RU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481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941CE-1162-4C1B-A8FF-893EC249A204}" type="slidenum">
              <a:rPr lang="ru-RU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576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5941CE-1162-4C1B-A8FF-893EC249A204}" type="slidenum">
              <a:rPr lang="ru-RU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490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0878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847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967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07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752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047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970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9900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3333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04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87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272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7374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217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54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23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06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8A87A34-81AB-432B-8DAE-1953F412C126}" type="datetimeFigureOut">
              <a:rPr lang="en-US" dirty="0"/>
              <a:pPr/>
              <a:t>9/10/2020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92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2601532" y="3438659"/>
            <a:ext cx="6941713" cy="218941"/>
          </a:xfrm>
          <a:prstGeom prst="rect">
            <a:avLst/>
          </a:prstGeom>
          <a:solidFill>
            <a:srgbClr val="F1F1F1"/>
          </a:solidFill>
          <a:ln>
            <a:solidFill>
              <a:srgbClr val="EEEE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64108" y="1727815"/>
            <a:ext cx="6575425" cy="253107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792D26"/>
                </a:solidFill>
                <a:latin typeface="Comic Sans MS"/>
              </a:rPr>
              <a:t>Культура </a:t>
            </a:r>
            <a:r>
              <a:rPr lang="ru-RU" dirty="0" err="1">
                <a:solidFill>
                  <a:srgbClr val="792D26"/>
                </a:solidFill>
                <a:latin typeface="Comic Sans MS"/>
              </a:rPr>
              <a:t>стародавнього</a:t>
            </a:r>
            <a:r>
              <a:rPr lang="ru-RU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dirty="0" err="1">
                <a:solidFill>
                  <a:srgbClr val="792D26"/>
                </a:solidFill>
                <a:latin typeface="Comic Sans MS"/>
              </a:rPr>
              <a:t>Єгипту</a:t>
            </a:r>
            <a:endParaRPr lang="ru-RU" dirty="0">
              <a:solidFill>
                <a:srgbClr val="792D26"/>
              </a:solidFill>
              <a:latin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24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82595" y="2199503"/>
            <a:ext cx="7949518" cy="271849"/>
          </a:xfrm>
          <a:prstGeom prst="rect">
            <a:avLst/>
          </a:prstGeom>
          <a:solidFill>
            <a:srgbClr val="FAFAFA"/>
          </a:solidFill>
          <a:ln>
            <a:solidFill>
              <a:srgbClr val="FA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8565" y="1258997"/>
            <a:ext cx="7397578" cy="42864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latin typeface="Comic Sans MS" panose="030F0702030302020204" pitchFamily="66" charset="0"/>
              </a:rPr>
              <a:t> 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Божества,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яким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поклонялися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різних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місцевостях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уособлювали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природні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сили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громадські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явища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Небо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уявлялося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жінкою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або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 коровою, земля і 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повітря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 —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чоловічими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божествами. Бог Тот 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був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покровителем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писемності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і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чаклунства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а богиня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Маат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уособлювала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істину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Явища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природи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сприймалися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як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відносини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різних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божеств.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Деякі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боги в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стародавності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шанувалися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єгиптянами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у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вигляді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тварин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або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птахів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Сокола Хора 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єгиптяни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пов'язували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уявленнями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про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могутнє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небесне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божество.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Сокіл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зображувався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племінних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штандартах,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же показаний приносить перемогу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Нармеру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над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Північним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Єгиптом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Після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утворення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держави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Стародавній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Єгипет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Гор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виступає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незмінним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покровителем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фараонів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які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самі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називалися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тепер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Горами.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Злиттю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культу Гора з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царським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сприяло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і те,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розвитком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поклоніння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Осірісу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 як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померлому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царю Гор входить до кола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осірічних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міфів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492" y="1258997"/>
            <a:ext cx="2669060" cy="428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93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45446"/>
            <a:ext cx="9601196" cy="1303867"/>
          </a:xfrm>
        </p:spPr>
        <p:txBody>
          <a:bodyPr>
            <a:noAutofit/>
          </a:bodyPr>
          <a:lstStyle/>
          <a:p>
            <a:r>
              <a:rPr lang="ru-RU" sz="4000" dirty="0" err="1">
                <a:solidFill>
                  <a:srgbClr val="792D26"/>
                </a:solidFill>
                <a:latin typeface="Comic Sans MS"/>
              </a:rPr>
              <a:t>Архітектура</a:t>
            </a:r>
            <a:r>
              <a:rPr lang="ru-RU" sz="4000" dirty="0">
                <a:solidFill>
                  <a:srgbClr val="792D26"/>
                </a:solidFill>
                <a:latin typeface="Comic Sans MS"/>
              </a:rPr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657475"/>
            <a:ext cx="2743200" cy="1543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657475"/>
            <a:ext cx="2743200" cy="15430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657475"/>
            <a:ext cx="2743200" cy="1543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2" y="2647168"/>
            <a:ext cx="91277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Архітектура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Стародавнього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Єгипту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відома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по </a:t>
            </a:r>
            <a:r>
              <a:rPr lang="ru-RU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спорудах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гробниць</a:t>
            </a:r>
            <a:r>
              <a:rPr lang="uk-UA" sz="2000" dirty="0"/>
              <a:t>— </a:t>
            </a: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піраміди Гізи, храмових і палацових комплексів — </a:t>
            </a:r>
            <a:r>
              <a:rPr lang="uk-UA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Луксорський</a:t>
            </a: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uk-UA" sz="20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храм, </a:t>
            </a:r>
            <a:r>
              <a:rPr lang="uk-UA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палаци </a:t>
            </a:r>
            <a:r>
              <a:rPr lang="uk-UA" sz="2000" dirty="0" err="1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Амарн</a:t>
            </a:r>
            <a:r>
              <a:rPr lang="uk-UA" sz="2000" dirty="0" err="1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ії</a:t>
            </a:r>
            <a:r>
              <a:rPr lang="uk-UA" sz="20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uk-UA" sz="20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Зовнішні та внутрішні стіни будівель, а також колони були покриті ієрогліфами і фресками і були пофарбовані в яскраві кольори. Мотиви багатьох єгипетських орнаментів, такі як зображення скарабея або священного жука, сонячного диска і кречета, є символічними. Інші розповсюджені мотиви містять пальмове листя, </a:t>
            </a:r>
            <a:r>
              <a:rPr lang="uk-UA" sz="2000" dirty="0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папірус, </a:t>
            </a: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а також бруньки і квітки лотоса. Планування багатьох культових споруд співвідносилося з </a:t>
            </a:r>
            <a:r>
              <a:rPr lang="uk-UA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явищами </a:t>
            </a:r>
            <a:r>
              <a:rPr lang="uk-UA" sz="2000" dirty="0" err="1" smtClean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сонцестояння</a:t>
            </a:r>
            <a:r>
              <a:rPr lang="uk-UA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 і рі</a:t>
            </a: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внодення.</a:t>
            </a:r>
          </a:p>
          <a:p>
            <a:endParaRPr lang="uk-UA" sz="2000" b="1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48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66093" y="2263195"/>
            <a:ext cx="10415800" cy="307777"/>
          </a:xfrm>
          <a:prstGeom prst="rect">
            <a:avLst/>
          </a:prstGeom>
          <a:solidFill>
            <a:srgbClr val="F9F9F9"/>
          </a:solidFill>
          <a:ln>
            <a:solidFill>
              <a:srgbClr val="FA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2803161" y="539646"/>
            <a:ext cx="6670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Ранні піраміди та </a:t>
            </a:r>
            <a:r>
              <a:rPr lang="uk-UA" sz="4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мастаби</a:t>
            </a:r>
            <a:endParaRPr lang="uk-UA" sz="40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uk-UA" sz="20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607" y="1555309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Попередниками пірамід були так звані «</a:t>
            </a:r>
            <a:r>
              <a:rPr lang="uk-UA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мастаби</a:t>
            </a: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», поховальні будинки, що складались із підземної поховальної камери і прямокутної кам'яної споруди над поверхнею землі.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39" y="2263195"/>
            <a:ext cx="4658014" cy="34917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4702" y="5790714"/>
            <a:ext cx="45678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Мастаба</a:t>
            </a: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uk-UA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Шепсескафа</a:t>
            </a: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 в </a:t>
            </a:r>
            <a:r>
              <a:rPr lang="uk-UA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Саккарі</a:t>
            </a:r>
            <a:endParaRPr lang="uk-UA" sz="20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8220" y="2263194"/>
            <a:ext cx="5499326" cy="34917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50184" y="5790714"/>
            <a:ext cx="2446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Схема </a:t>
            </a:r>
            <a:r>
              <a:rPr lang="uk-UA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мастаби</a:t>
            </a:r>
            <a:endParaRPr lang="uk-UA" sz="20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718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91" y="2053534"/>
            <a:ext cx="10309230" cy="1847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0695" y="539646"/>
            <a:ext cx="66706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Перша піраміда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725" y="1073645"/>
            <a:ext cx="4493251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400"/>
            <a:r>
              <a:rPr lang="uk-UA" sz="2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Перша піраміда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 — ступінчата піраміда 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Джосера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побудована приблизно в 2670 року до нашої ери, нагадує кілька поставлених один на одну щораз менших по масштабу плит. Швидше за все, саме таким був задум архітектора цієї піраміди, 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Імхотепа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Імхотеп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розробив спосіб кладки з тесаного каменю. Згодом, єгиптяни глибоко шанували зодчого першої піраміди, і навіть 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обожествили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його. Він вважався сином бога 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Пта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покровителя мистецтв і 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ремесел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uk-UA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lvl="0" algn="just" defTabSz="914400"/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Сама піраміда 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Джосера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розташована в </a:t>
            </a:r>
            <a:r>
              <a:rPr lang="uk-UA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Саккарі</a:t>
            </a:r>
            <a:r>
              <a:rPr lang="uk-UA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неподалік від древнього Мемфіса. 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Її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висота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становить 62 </a:t>
            </a:r>
            <a:r>
              <a:rPr lang="ru-RU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метри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849" y="1304011"/>
            <a:ext cx="5811438" cy="38674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591683" y="5459286"/>
            <a:ext cx="3697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Піраміда </a:t>
            </a:r>
            <a:r>
              <a:rPr lang="uk-UA" sz="24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Джосера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103982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4584879" y="1764406"/>
            <a:ext cx="6890197" cy="1017431"/>
          </a:xfrm>
          <a:prstGeom prst="rect">
            <a:avLst/>
          </a:prstGeom>
          <a:solidFill>
            <a:srgbClr val="F9F9F9"/>
          </a:solidFill>
          <a:ln>
            <a:solidFill>
              <a:srgbClr val="F9F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/>
          <p:cNvSpPr/>
          <p:nvPr/>
        </p:nvSpPr>
        <p:spPr>
          <a:xfrm>
            <a:off x="804930" y="1575195"/>
            <a:ext cx="3953814" cy="4172755"/>
          </a:xfrm>
          <a:prstGeom prst="rect">
            <a:avLst/>
          </a:prstGeom>
          <a:solidFill>
            <a:srgbClr val="FDFDF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Великими пірамідами називають розташовані в Гізі піраміди фараонів </a:t>
            </a:r>
            <a:r>
              <a:rPr lang="uk-UA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Хеопса</a:t>
            </a: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 (</a:t>
            </a:r>
            <a:r>
              <a:rPr lang="uk-UA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Хуфу</a:t>
            </a: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), </a:t>
            </a:r>
            <a:r>
              <a:rPr lang="uk-UA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Хефрена</a:t>
            </a: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 і </a:t>
            </a:r>
            <a:r>
              <a:rPr lang="uk-UA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Мікерина</a:t>
            </a: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На відміну від піраміди </a:t>
            </a:r>
            <a:r>
              <a:rPr lang="uk-UA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Джосера</a:t>
            </a: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ці піраміди мають не ступеневу, а суворо геометричну, пірамідальну форму. Ці піраміди належать до періоду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IV </a:t>
            </a: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династії.</a:t>
            </a:r>
          </a:p>
          <a:p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Найбільшою є піраміда </a:t>
            </a:r>
            <a:r>
              <a:rPr lang="uk-UA" sz="20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Хеопса</a:t>
            </a:r>
            <a:r>
              <a:rPr lang="uk-UA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2649" y="746976"/>
            <a:ext cx="9268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Великі піраміди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608" y="1575195"/>
            <a:ext cx="6387921" cy="37095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62678" y="5508124"/>
            <a:ext cx="3127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Піраміда </a:t>
            </a:r>
            <a:r>
              <a:rPr lang="uk-UA" sz="2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Хеопса</a:t>
            </a:r>
            <a:endParaRPr lang="uk-UA" sz="28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375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3471" y="232475"/>
            <a:ext cx="11484244" cy="64782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5206" y="1282964"/>
            <a:ext cx="5897105" cy="5293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Про моду,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ідеали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краси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Стародавнього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Єгипту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III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тис. до н. е.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свідчать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пам'ятки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культури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що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збереглися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до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нашого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часу.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Фа­раонів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членів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царської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родини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зображували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сильними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кремез­ними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мускулистими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Жінки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як правило,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виглядають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високими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стрункими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з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вузькими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стегнами.</a:t>
            </a:r>
          </a:p>
          <a:p>
            <a:pPr algn="just"/>
            <a:r>
              <a:rPr lang="ru-RU" sz="2000" dirty="0" err="1">
                <a:latin typeface="Arial" pitchFamily="34" charset="0"/>
                <a:cs typeface="Arial" pitchFamily="34" charset="0"/>
              </a:rPr>
              <a:t>Вже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у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IV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тис. до н. е. на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території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Єгипту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були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відомі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склад­ні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технології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догляду за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волоссям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Вивчаючи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мумії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записи на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па­пірусах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на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камінні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стінах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пірамід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можна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зробити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висновок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про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високу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професійну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майстерність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виконання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зачісок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На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малюн­ках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які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дійшли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до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нашого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часу, видно,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що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кожну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операцію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з дог­ляду за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волоссям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виконував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окремий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раб</a:t>
            </a:r>
            <a:r>
              <a:rPr lang="uk-UA" sz="2000" dirty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35811" y="530335"/>
            <a:ext cx="8322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FF0000"/>
                </a:solidFill>
              </a:rPr>
              <a:t>Зачіски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Стародавнього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  <a:r>
              <a:rPr lang="ru-RU" sz="2800" b="1" dirty="0" err="1">
                <a:solidFill>
                  <a:srgbClr val="FF0000"/>
                </a:solidFill>
              </a:rPr>
              <a:t>Єгипту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/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://ua.textreferat.com/images/referats/13902/image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" t="-2245" r="50691" b="2245"/>
          <a:stretch/>
        </p:blipFill>
        <p:spPr bwMode="auto">
          <a:xfrm>
            <a:off x="6485587" y="1595275"/>
            <a:ext cx="5304747" cy="414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100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3471" y="232475"/>
            <a:ext cx="11484244" cy="64782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42441" y="821411"/>
            <a:ext cx="5625885" cy="5509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200" dirty="0" err="1">
                <a:latin typeface="Arial" pitchFamily="34" charset="0"/>
                <a:cs typeface="Arial" pitchFamily="34" charset="0"/>
              </a:rPr>
              <a:t>Наприклад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одна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людина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мила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волосся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друга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його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фарбувала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третя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розчісувала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четверта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надавала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волоссю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форми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п'ята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заплі­тала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і т. д.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Зовні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жіночі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чоловічі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зачіски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у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Стародавньому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Єгипті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були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подібні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Відрізнялися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вони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довжиною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волосся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складністю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укладки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200" dirty="0">
              <a:latin typeface="Arial" pitchFamily="34" charset="0"/>
              <a:cs typeface="Arial" pitchFamily="34" charset="0"/>
            </a:endParaRPr>
          </a:p>
          <a:p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Жіночі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зачіски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були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довшими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від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чоловічих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Загальною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характерною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рисою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єгипетських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зачісок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є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чітка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про­порційність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геометричність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форми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що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нагадує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трапецію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коло, овал; для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єгипетських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зачісок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також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характерне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плескате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офор­млення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тім'яної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 smtClean="0">
                <a:latin typeface="Arial" pitchFamily="34" charset="0"/>
                <a:cs typeface="Arial" pitchFamily="34" charset="0"/>
              </a:rPr>
              <a:t>зони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9"/>
          <a:stretch/>
        </p:blipFill>
        <p:spPr bwMode="auto">
          <a:xfrm>
            <a:off x="6331057" y="475967"/>
            <a:ext cx="4920712" cy="383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0249" y="4463512"/>
            <a:ext cx="440151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Єгипетська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зачіска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перукарів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Стародавнього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Єгипту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з </a:t>
            </a:r>
            <a:r>
              <a:rPr lang="ru-RU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плескатим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оформленням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Цариця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Кавіт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 </a:t>
            </a:r>
          </a:p>
          <a:p>
            <a:pPr algn="ctr"/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997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3471" y="232475"/>
            <a:ext cx="11484244" cy="64782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97424" y="542441"/>
            <a:ext cx="5455403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2000" dirty="0" err="1">
                <a:latin typeface="Arial" pitchFamily="34" charset="0"/>
                <a:cs typeface="Arial" pitchFamily="34" charset="0"/>
              </a:rPr>
              <a:t>Зустрічалися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зачіски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в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яких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лінію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окантовки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робили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«схода­ми»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або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за принципом каскаду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(рис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algn="just"/>
            <a:r>
              <a:rPr lang="ru-RU" sz="2000" dirty="0" err="1">
                <a:latin typeface="Arial" pitchFamily="34" charset="0"/>
                <a:cs typeface="Arial" pitchFamily="34" charset="0"/>
              </a:rPr>
              <a:t>Деякі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зачіски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починалися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з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маківки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тім'я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плескате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потім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во­лосся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заплітали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у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кіски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або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робили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джгути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кінці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закручували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локони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Характерною прикрасою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зачісок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усіх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прошарків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населен­ня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були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обідок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або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лобна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пов'язка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прикрашені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геометричним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ма­люнком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(рис.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>У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Стародавньому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Єгипті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особливу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популярність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мали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перуки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Знатні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особи носили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пишні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перуки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зроблені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з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волосся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рабів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0" r="5780"/>
          <a:stretch/>
        </p:blipFill>
        <p:spPr bwMode="auto">
          <a:xfrm>
            <a:off x="6447294" y="542441"/>
            <a:ext cx="4401520" cy="370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99"/>
          <a:stretch/>
        </p:blipFill>
        <p:spPr bwMode="auto">
          <a:xfrm>
            <a:off x="9438468" y="3010015"/>
            <a:ext cx="2309247" cy="370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0828" y="5514893"/>
            <a:ext cx="747018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Зачіска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єгиптянки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(IV тис. до н. е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):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 </a:t>
            </a:r>
            <a:r>
              <a:rPr lang="ru-RU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— </a:t>
            </a:r>
            <a:r>
              <a:rPr lang="ru-RU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каскадне</a:t>
            </a:r>
            <a:r>
              <a:rPr lang="ru-RU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оформлення</a:t>
            </a:r>
            <a:r>
              <a:rPr lang="ru-RU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форм; </a:t>
            </a:r>
            <a:endParaRPr lang="ru-RU" sz="20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— </a:t>
            </a:r>
            <a:r>
              <a:rPr lang="ru-RU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обідок</a:t>
            </a:r>
            <a:r>
              <a:rPr lang="ru-RU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або</a:t>
            </a:r>
            <a:r>
              <a:rPr lang="ru-RU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лобна</a:t>
            </a:r>
            <a:r>
              <a:rPr lang="ru-RU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пов'язка</a:t>
            </a:r>
            <a:endParaRPr lang="ru-RU" sz="2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38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3471" y="232475"/>
            <a:ext cx="11484244" cy="64782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02955" y="795113"/>
            <a:ext cx="65557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Деякі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жінки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одягали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подвійні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перуки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При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цьому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своє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волосся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стригли, на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голену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голову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надя­гали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одну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перуку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а на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неї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— другу,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коротшу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Перуки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мали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різне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оформлення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Чоловічі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перуки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були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менш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складними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Вони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нагадували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зачіски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які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викопувалися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своєму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волоссі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(рис.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1).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 err="1">
                <a:latin typeface="Arial" pitchFamily="34" charset="0"/>
                <a:cs typeface="Arial" pitchFamily="34" charset="0"/>
              </a:rPr>
              <a:t>Перуки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для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простих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людей у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Стародавньому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Єгипті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роби­ли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з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вовни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ниток,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мотузок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тра­ви.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Фарбували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перуки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різні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кольори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синій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оранжевий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чор­ний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ін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Використовували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також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хну.</a:t>
            </a:r>
          </a:p>
          <a:p>
            <a:pPr algn="just"/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203" y="142440"/>
            <a:ext cx="3703062" cy="6568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08190" y="6059837"/>
            <a:ext cx="382808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Рис.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Чоловіча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перука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38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3471" y="232475"/>
            <a:ext cx="11484244" cy="64782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697424" y="1038386"/>
            <a:ext cx="5625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Arial" pitchFamily="34" charset="0"/>
                <a:cs typeface="Arial" pitchFamily="34" charset="0"/>
              </a:rPr>
              <a:t>Діти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з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родини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фараона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мали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доповнення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до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зачіски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—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обідок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зі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штучною 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косою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скроні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як символом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дитинства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рис.2). </a:t>
            </a:r>
          </a:p>
          <a:p>
            <a:endParaRPr lang="ru-RU" sz="2800" dirty="0">
              <a:latin typeface="Arial" pitchFamily="34" charset="0"/>
              <a:cs typeface="Arial" pitchFamily="34" charset="0"/>
            </a:endParaRPr>
          </a:p>
          <a:p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Іншим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дітям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голили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голови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за­лишаючи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скроні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пасмо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во­лосся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яке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зав'язували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у «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хвіст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»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або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заплітали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295" y="570389"/>
            <a:ext cx="4633992" cy="5914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5783" y="5842861"/>
            <a:ext cx="452550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Рис.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2.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Зачіска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, яка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символізує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дитинство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3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>
                <a:solidFill>
                  <a:srgbClr val="792D26"/>
                </a:solidFill>
                <a:latin typeface="Comic Sans MS" charset="0"/>
              </a:rPr>
              <a:t>Цивілізація</a:t>
            </a:r>
            <a:r>
              <a:rPr lang="ru-RU" b="1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b="1" dirty="0" err="1">
                <a:solidFill>
                  <a:srgbClr val="792D26"/>
                </a:solidFill>
                <a:latin typeface="Comic Sans MS" charset="0"/>
              </a:rPr>
              <a:t>Стародавнього</a:t>
            </a:r>
            <a:r>
              <a:rPr lang="ru-RU" b="1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b="1" dirty="0" err="1">
                <a:solidFill>
                  <a:srgbClr val="792D26"/>
                </a:solidFill>
                <a:latin typeface="Comic Sans MS" charset="0"/>
              </a:rPr>
              <a:t>Єгипту</a:t>
            </a:r>
            <a:endParaRPr lang="ru-RU" b="1" dirty="0">
              <a:solidFill>
                <a:srgbClr val="792D26"/>
              </a:solidFill>
              <a:latin typeface="Comic Sans MS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2" y="2736907"/>
            <a:ext cx="9601196" cy="331893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Єгипетська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цивілізція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є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однією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з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найдавніших</a:t>
            </a:r>
            <a:endParaRPr lang="ru-RU" sz="1800" dirty="0">
              <a:solidFill>
                <a:srgbClr val="792D26"/>
              </a:solidFill>
              <a:latin typeface="Comic Sans M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цивілізацій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у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світі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, вона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виникла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близько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4000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років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800" dirty="0">
                <a:solidFill>
                  <a:srgbClr val="792D26"/>
                </a:solidFill>
                <a:latin typeface="Comic Sans MS"/>
              </a:rPr>
              <a:t>до н. е.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Хороші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погодні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умови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сприяли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швидкому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розвитку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культури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та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мистецтва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.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Єгиптяни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одними з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800" dirty="0">
                <a:solidFill>
                  <a:srgbClr val="792D26"/>
                </a:solidFill>
                <a:latin typeface="Comic Sans MS"/>
              </a:rPr>
              <a:t>перших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навчились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обробляти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дорогоцінні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метали, та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виготовляти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прикраси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тонкої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ручної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роботи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.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Швидко</a:t>
            </a:r>
            <a:endParaRPr lang="ru-RU" sz="1800" dirty="0">
              <a:solidFill>
                <a:srgbClr val="792D26"/>
              </a:solidFill>
              <a:latin typeface="Comic Sans MS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розвивалась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мова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.</a:t>
            </a:r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316" y="2661123"/>
            <a:ext cx="3373271" cy="278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928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3471" y="232475"/>
            <a:ext cx="11484244" cy="64782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788976" y="728420"/>
            <a:ext cx="66022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>
                <a:latin typeface="Arial" pitchFamily="34" charset="0"/>
                <a:cs typeface="Arial" pitchFamily="34" charset="0"/>
              </a:rPr>
              <a:t>Ще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5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тисячоліть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тому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була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відома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«мокра» завивка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волосся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її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виконували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гіпсо­вих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роликах.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Рабині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змазували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волосся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своїх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панів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накручува­ли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накладаючи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зверху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глину. Через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деякий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час глина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висиха­ла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обсипалась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, а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рабині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пензли­ком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знімали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з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волосся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її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залиш­ки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(рис.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3).</a:t>
            </a:r>
            <a:endParaRPr lang="ru-RU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У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Стародавньому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Єгипті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дуже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високо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цінувалося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довге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волосся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Його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разом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із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коштов­ним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камінням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металами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при­носили в жертву богам.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Геометричні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форми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зачісок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не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завжди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будувались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на гладеньких і плоских формах. У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Єгипті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вмі­ло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використовували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нарядні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комбінації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плетінь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06116" y="728420"/>
            <a:ext cx="4238672" cy="468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7458" y="5765369"/>
            <a:ext cx="4231037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Рис.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3. </a:t>
            </a:r>
            <a:r>
              <a:rPr lang="ru-RU" dirty="0">
                <a:latin typeface="Arial" pitchFamily="34" charset="0"/>
                <a:cs typeface="Arial" pitchFamily="34" charset="0"/>
              </a:rPr>
              <a:t>«Мокра» завивка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волосся</a:t>
            </a:r>
            <a:r>
              <a:rPr lang="ru-RU" dirty="0">
                <a:latin typeface="Arial" pitchFamily="34" charset="0"/>
                <a:cs typeface="Arial" pitchFamily="34" charset="0"/>
              </a:rPr>
              <a:t> 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38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3471" y="232475"/>
            <a:ext cx="11484244" cy="64782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49450" y="511444"/>
            <a:ext cx="107714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err="1">
                <a:latin typeface="Arial" pitchFamily="34" charset="0"/>
                <a:cs typeface="Arial" pitchFamily="34" charset="0"/>
              </a:rPr>
              <a:t>Жінки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Єгипті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любили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терпкі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аромати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і тому в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перуках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або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зачісках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закріплювали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ароматичний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конус-вежу. Через отвори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цієї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вежі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духмяні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масла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стікали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волосся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плечі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груди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(рис.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4).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Зачіска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царівни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Кавіт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зображена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рельєфах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її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усипальниці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має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форму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кулі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й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трохи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нагадує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чоловічу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(рис.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5).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її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волосся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охай­но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укладене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горизонтальними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джгутами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Однак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якщо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уважно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роздивитися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зачіску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смуги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горизонтальних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ліній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—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оптична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ома­на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тому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що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джгути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насправді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робилися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вертикально, 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потім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їх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горизонтально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зшивали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4"/>
          <a:stretch/>
        </p:blipFill>
        <p:spPr bwMode="auto">
          <a:xfrm>
            <a:off x="2402236" y="2852464"/>
            <a:ext cx="3014582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137" y="2891020"/>
            <a:ext cx="2846846" cy="315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77871" y="6292312"/>
            <a:ext cx="482772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Рис.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4.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Ароматичний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конус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40285" y="6292312"/>
            <a:ext cx="401406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Рис.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5.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Зачіска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царівни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Кавіт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 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382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3471" y="232475"/>
            <a:ext cx="11484244" cy="64782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712922" y="418454"/>
            <a:ext cx="10585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>
                <a:latin typeface="Arial" pitchFamily="34" charset="0"/>
                <a:cs typeface="Arial" pitchFamily="34" charset="0"/>
              </a:rPr>
              <a:t>Зачіски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богині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Нефтис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цариці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Нефертіті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складаються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з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бага­тьох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тонких,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вишукано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оформлених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кісок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які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рівненько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спадають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плечі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як бахрома.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Геометрична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форма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зачісок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при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цьому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нага­дує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чітку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трапецію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Над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чілкою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кріпили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обруч з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геометричним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ма­люнком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який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у свята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прикрашали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коштовним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камінням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стрічка­ми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пір'ям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птахів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857" y="1833966"/>
            <a:ext cx="204787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6942" y="6152827"/>
            <a:ext cx="252622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богиня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Нефтис</a:t>
            </a:r>
            <a:endParaRPr lang="ru-RU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87" y="1974566"/>
            <a:ext cx="6298588" cy="45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2414" y="6152827"/>
            <a:ext cx="260371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цариця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Нефертіті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81838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3471" y="232475"/>
            <a:ext cx="11484244" cy="64782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111" y="805912"/>
            <a:ext cx="559488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>
                <a:latin typeface="Arial" pitchFamily="34" charset="0"/>
                <a:cs typeface="Arial" pitchFamily="34" charset="0"/>
              </a:rPr>
              <a:t>Усипальниця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Нахт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у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Фівах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розмальована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зображеннями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чу­дових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музик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їхні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зачіски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створені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з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багатьох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дрібних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косічок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по­єднаних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між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собою тонкими нитками.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Кінці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волосся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закручені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дрібні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трубчасті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локони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. На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голові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—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обручі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з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квітками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лотоса, а у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деяких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— 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ароматичні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конуси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940957"/>
            <a:ext cx="5016285" cy="494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42481" y="5881998"/>
            <a:ext cx="700523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Рис.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6.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Зачіски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з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квітками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лотоса (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розпис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усипальниці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Нахт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у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Фівах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; XV ст. до н. е.)</a:t>
            </a:r>
          </a:p>
          <a:p>
            <a:pPr algn="ctr"/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38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3471" y="232475"/>
            <a:ext cx="11484244" cy="64782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433953" y="511444"/>
            <a:ext cx="5765369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err="1">
                <a:latin typeface="Arial" pitchFamily="34" charset="0"/>
                <a:cs typeface="Arial" pitchFamily="34" charset="0"/>
              </a:rPr>
              <a:t>Чоловіки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не носили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борід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вусів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Навіть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сільська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біднота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го­лила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обличчя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На свято фараон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прив'язував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золоту «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фальшиву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борідку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завдовжки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10-15 см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(рис.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7).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 err="1">
                <a:latin typeface="Arial" pitchFamily="34" charset="0"/>
                <a:cs typeface="Arial" pitchFamily="34" charset="0"/>
              </a:rPr>
              <a:t>Відомі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випадки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коли й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цариці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особливих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випадках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підв'язу­вали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золоті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борідки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наприклад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Хатшепсут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яка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володіла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Верхнім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Нижнім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Нілом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протягом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20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років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і мала великий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політичний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вплив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Мабуть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тому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збереглися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її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зображення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не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тільки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у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чоло­вічому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вбранні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а й з «фальшивою»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борідкою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2000" dirty="0" err="1">
                <a:latin typeface="Arial" pitchFamily="34" charset="0"/>
                <a:cs typeface="Arial" pitchFamily="34" charset="0"/>
              </a:rPr>
              <a:t>Фараони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носили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подвійну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корону «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атеф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 і «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пшет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білого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червоного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кольорів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—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символи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володіння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Нижнім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Верхнім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Ні­лом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До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корони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фараона як знак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непереможності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кріпили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леопар­довий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або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бичачий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хвіст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. А символом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безмежної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влади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була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змія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«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урей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(рис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8).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785" y="511444"/>
            <a:ext cx="3015551" cy="389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004" y="511444"/>
            <a:ext cx="2062684" cy="482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24785" y="4637980"/>
            <a:ext cx="2820693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Рис.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7.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Золота «фальшива»  </a:t>
            </a:r>
            <a:r>
              <a:rPr lang="ru-RU" sz="1600" b="1" dirty="0" err="1">
                <a:latin typeface="Arial" pitchFamily="34" charset="0"/>
                <a:cs typeface="Arial" pitchFamily="34" charset="0"/>
              </a:rPr>
              <a:t>борідка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фараона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96027" y="5703376"/>
            <a:ext cx="3099661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Рис.8.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Корона фараона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838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3471" y="232475"/>
            <a:ext cx="11484244" cy="64782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557939" y="61993"/>
            <a:ext cx="111897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latin typeface="Arial" pitchFamily="34" charset="0"/>
                <a:cs typeface="Arial" pitchFamily="34" charset="0"/>
              </a:rPr>
            </a:br>
            <a:r>
              <a:rPr lang="ru-RU" sz="2000" dirty="0">
                <a:latin typeface="Arial" pitchFamily="34" charset="0"/>
                <a:cs typeface="Arial" pitchFamily="34" charset="0"/>
              </a:rPr>
              <a:t>Символом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сонця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достатку,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вічного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життя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була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квітка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лотоса.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Саме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тому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її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використовували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як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найулюбленішу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прикрасу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(рис.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9).</a:t>
            </a:r>
          </a:p>
          <a:p>
            <a:pPr algn="just"/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000" dirty="0" err="1">
                <a:latin typeface="Arial" pitchFamily="34" charset="0"/>
                <a:cs typeface="Arial" pitchFamily="34" charset="0"/>
              </a:rPr>
              <a:t>Жінки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заплітали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кіски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прикрашали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їх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вінками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з лотоса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(рис. 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10).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Навіть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на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комірах-наплічниках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а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також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інших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прикрасах і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доповненнях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серед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геометричних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орнаментів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можна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побачити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зображення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лотоса.</a:t>
            </a:r>
          </a:p>
          <a:p>
            <a:pPr algn="just"/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796" y="2311876"/>
            <a:ext cx="2462117" cy="3611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437" y="2311876"/>
            <a:ext cx="2217468" cy="376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7939" y="5922981"/>
            <a:ext cx="1120527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Arial" pitchFamily="34" charset="0"/>
                <a:cs typeface="Arial" pitchFamily="34" charset="0"/>
              </a:rPr>
              <a:t>Зачіски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прикрашені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квітами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лотоса: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Рис.9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— символ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сонця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вічного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життя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;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Рис.10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—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вінок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з лотоса.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2247" y="5393409"/>
            <a:ext cx="110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Рис.9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60576" y="5361143"/>
            <a:ext cx="110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Рис.10</a:t>
            </a:r>
            <a:endParaRPr lang="ru-RU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937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3471" y="232475"/>
            <a:ext cx="11484244" cy="64782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63471" y="511443"/>
            <a:ext cx="756317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err="1">
                <a:latin typeface="Arial" pitchFamily="34" charset="0"/>
                <a:cs typeface="Arial" pitchFamily="34" charset="0"/>
              </a:rPr>
              <a:t>Особливе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місце</a:t>
            </a:r>
            <a:r>
              <a:rPr lang="ru-RU" dirty="0">
                <a:latin typeface="Arial" pitchFamily="34" charset="0"/>
                <a:cs typeface="Arial" pitchFamily="34" charset="0"/>
              </a:rPr>
              <a:t> у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перукарському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мистецтві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Стародавнього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Єгипту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займав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макіяж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dirty="0" err="1">
                <a:latin typeface="Arial" pitchFamily="34" charset="0"/>
                <a:cs typeface="Arial" pitchFamily="34" charset="0"/>
              </a:rPr>
              <a:t>Набори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туалетних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засобів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складалися</a:t>
            </a:r>
            <a:r>
              <a:rPr lang="ru-RU" dirty="0">
                <a:latin typeface="Arial" pitchFamily="34" charset="0"/>
                <a:cs typeface="Arial" pitchFamily="34" charset="0"/>
              </a:rPr>
              <a:t> з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розписних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кера­мічних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горщиків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різних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розмірів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глиняних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баночок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глечи­ків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флаконів</a:t>
            </a:r>
            <a:r>
              <a:rPr lang="ru-RU" dirty="0">
                <a:latin typeface="Arial" pitchFamily="34" charset="0"/>
                <a:cs typeface="Arial" pitchFamily="34" charset="0"/>
              </a:rPr>
              <a:t> і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пляшечок</a:t>
            </a:r>
            <a:r>
              <a:rPr lang="ru-RU" dirty="0">
                <a:latin typeface="Arial" pitchFamily="34" charset="0"/>
                <a:cs typeface="Arial" pitchFamily="34" charset="0"/>
              </a:rPr>
              <a:t>, у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яких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зберігалися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коштовні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ма­зі</a:t>
            </a:r>
            <a:r>
              <a:rPr lang="ru-RU" dirty="0">
                <a:latin typeface="Arial" pitchFamily="34" charset="0"/>
                <a:cs typeface="Arial" pitchFamily="34" charset="0"/>
              </a:rPr>
              <a:t> й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парфуми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губна</a:t>
            </a:r>
            <a:r>
              <a:rPr lang="ru-RU" dirty="0">
                <a:latin typeface="Arial" pitchFamily="34" charset="0"/>
                <a:cs typeface="Arial" pitchFamily="34" charset="0"/>
              </a:rPr>
              <a:t> помада, по­рошки і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креми</a:t>
            </a:r>
            <a:r>
              <a:rPr lang="ru-RU" dirty="0">
                <a:latin typeface="Arial" pitchFamily="34" charset="0"/>
                <a:cs typeface="Arial" pitchFamily="34" charset="0"/>
              </a:rPr>
              <a:t> для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фарбування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повік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білила</a:t>
            </a:r>
            <a:r>
              <a:rPr lang="ru-RU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рум'яна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фосфо­ресцентні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фарби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які</a:t>
            </a:r>
            <a:r>
              <a:rPr lang="ru-RU" dirty="0">
                <a:latin typeface="Arial" pitchFamily="34" charset="0"/>
                <a:cs typeface="Arial" pitchFamily="34" charset="0"/>
              </a:rPr>
              <a:t> додавали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таємничості</a:t>
            </a:r>
            <a:r>
              <a:rPr lang="ru-RU" dirty="0">
                <a:latin typeface="Arial" pitchFamily="34" charset="0"/>
                <a:cs typeface="Arial" pitchFamily="34" charset="0"/>
              </a:rPr>
              <a:t> очам.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Карміном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фарбували</a:t>
            </a:r>
            <a:r>
              <a:rPr lang="ru-RU" dirty="0">
                <a:latin typeface="Arial" pitchFamily="34" charset="0"/>
                <a:cs typeface="Arial" pitchFamily="34" charset="0"/>
              </a:rPr>
              <a:t> губи, хною —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нігті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 err="1">
                <a:latin typeface="Arial" pitchFamily="34" charset="0"/>
                <a:cs typeface="Arial" pitchFamily="34" charset="0"/>
              </a:rPr>
              <a:t>Жінки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підводили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очі</a:t>
            </a:r>
            <a:r>
              <a:rPr lang="ru-RU" dirty="0">
                <a:latin typeface="Arial" pitchFamily="34" charset="0"/>
                <a:cs typeface="Arial" pitchFamily="34" charset="0"/>
              </a:rPr>
              <a:t> риска­ми,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надаючи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їм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мигдалеподібної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форми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Лінію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про­довжували</a:t>
            </a:r>
            <a:r>
              <a:rPr lang="ru-RU" dirty="0">
                <a:latin typeface="Arial" pitchFamily="34" charset="0"/>
                <a:cs typeface="Arial" pitchFamily="34" charset="0"/>
              </a:rPr>
              <a:t> за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зовнішній</a:t>
            </a:r>
            <a:r>
              <a:rPr lang="ru-RU" dirty="0">
                <a:latin typeface="Arial" pitchFamily="34" charset="0"/>
                <a:cs typeface="Arial" pitchFamily="34" charset="0"/>
              </a:rPr>
              <a:t> кут ока,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використовуючи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зелену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або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чорну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фарбу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Єгиптяни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вірили</a:t>
            </a:r>
            <a:r>
              <a:rPr lang="ru-RU" dirty="0">
                <a:latin typeface="Arial" pitchFamily="34" charset="0"/>
                <a:cs typeface="Arial" pitchFamily="34" charset="0"/>
              </a:rPr>
              <a:t> в те,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що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світ</a:t>
            </a:r>
            <a:r>
              <a:rPr lang="ru-RU" dirty="0">
                <a:latin typeface="Arial" pitchFamily="34" charset="0"/>
                <a:cs typeface="Arial" pitchFamily="34" charset="0"/>
              </a:rPr>
              <a:t> населений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добрими</a:t>
            </a:r>
            <a:r>
              <a:rPr lang="ru-RU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злими</a:t>
            </a:r>
            <a:r>
              <a:rPr lang="ru-RU" dirty="0">
                <a:latin typeface="Arial" pitchFamily="34" charset="0"/>
                <a:cs typeface="Arial" pitchFamily="34" charset="0"/>
              </a:rPr>
              <a:t> духами, тому вони но­сили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коштовне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каміння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амулети</a:t>
            </a:r>
            <a:r>
              <a:rPr lang="ru-RU" dirty="0">
                <a:latin typeface="Arial" pitchFamily="34" charset="0"/>
                <a:cs typeface="Arial" pitchFamily="34" charset="0"/>
              </a:rPr>
              <a:t> не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тільки</a:t>
            </a:r>
            <a:r>
              <a:rPr lang="ru-RU" dirty="0">
                <a:latin typeface="Arial" pitchFamily="34" charset="0"/>
                <a:cs typeface="Arial" pitchFamily="34" charset="0"/>
              </a:rPr>
              <a:t> як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прикраси</a:t>
            </a:r>
            <a:r>
              <a:rPr lang="ru-RU" dirty="0">
                <a:latin typeface="Arial" pitchFamily="34" charset="0"/>
                <a:cs typeface="Arial" pitchFamily="34" charset="0"/>
              </a:rPr>
              <a:t>, а й як обереги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від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злих</a:t>
            </a:r>
            <a:r>
              <a:rPr lang="ru-RU" dirty="0">
                <a:latin typeface="Arial" pitchFamily="34" charset="0"/>
                <a:cs typeface="Arial" pitchFamily="34" charset="0"/>
              </a:rPr>
              <a:t> сил.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Підмальовуючи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очі</a:t>
            </a:r>
            <a:r>
              <a:rPr lang="ru-RU" dirty="0">
                <a:latin typeface="Arial" pitchFamily="34" charset="0"/>
                <a:cs typeface="Arial" pitchFamily="34" charset="0"/>
              </a:rPr>
              <a:t>, у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шкіру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навколо</a:t>
            </a:r>
            <a:r>
              <a:rPr lang="ru-RU" dirty="0">
                <a:latin typeface="Arial" pitchFamily="34" charset="0"/>
                <a:cs typeface="Arial" pitchFamily="34" charset="0"/>
              </a:rPr>
              <a:t> них втирали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креми</a:t>
            </a:r>
            <a:r>
              <a:rPr lang="ru-RU" dirty="0">
                <a:latin typeface="Arial" pitchFamily="34" charset="0"/>
                <a:cs typeface="Arial" pitchFamily="34" charset="0"/>
              </a:rPr>
              <a:t> з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додаванням</a:t>
            </a:r>
            <a:r>
              <a:rPr lang="ru-RU" dirty="0">
                <a:latin typeface="Arial" pitchFamily="34" charset="0"/>
                <a:cs typeface="Arial" pitchFamily="34" charset="0"/>
              </a:rPr>
              <a:t> зеленого порошку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розмеленого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малахіту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або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голубої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ляпіс-лазурі</a:t>
            </a:r>
            <a:r>
              <a:rPr lang="ru-RU" dirty="0">
                <a:latin typeface="Arial" pitchFamily="34" charset="0"/>
                <a:cs typeface="Arial" pitchFamily="34" charset="0"/>
              </a:rPr>
              <a:t>. Для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повік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використовували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тертий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сірчаний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свинець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Цей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мінерал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захищав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від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поширених</a:t>
            </a:r>
            <a:r>
              <a:rPr lang="ru-RU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Єгипті</a:t>
            </a:r>
            <a:r>
              <a:rPr lang="ru-RU" dirty="0">
                <a:latin typeface="Arial" pitchFamily="34" charset="0"/>
                <a:cs typeface="Arial" pitchFamily="34" charset="0"/>
              </a:rPr>
              <a:t> хвороб очей.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Єгиптяни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вірили</a:t>
            </a:r>
            <a:r>
              <a:rPr lang="ru-RU" dirty="0">
                <a:latin typeface="Arial" pitchFamily="34" charset="0"/>
                <a:cs typeface="Arial" pitchFamily="34" charset="0"/>
              </a:rPr>
              <a:t> у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магічну</a:t>
            </a:r>
            <a:r>
              <a:rPr lang="ru-RU" dirty="0">
                <a:latin typeface="Arial" pitchFamily="34" charset="0"/>
                <a:cs typeface="Arial" pitchFamily="34" charset="0"/>
              </a:rPr>
              <a:t> силу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каменю</a:t>
            </a:r>
            <a:r>
              <a:rPr lang="ru-RU" dirty="0">
                <a:latin typeface="Arial" pitchFamily="34" charset="0"/>
                <a:cs typeface="Arial" pitchFamily="34" charset="0"/>
              </a:rPr>
              <a:t>. І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справді</a:t>
            </a:r>
            <a:r>
              <a:rPr lang="ru-RU" dirty="0">
                <a:latin typeface="Arial" pitchFamily="34" charset="0"/>
                <a:cs typeface="Arial" pitchFamily="34" charset="0"/>
              </a:rPr>
              <a:t>, окис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міді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що</a:t>
            </a:r>
            <a:r>
              <a:rPr lang="ru-RU" dirty="0">
                <a:latin typeface="Arial" pitchFamily="34" charset="0"/>
                <a:cs typeface="Arial" pitchFamily="34" charset="0"/>
              </a:rPr>
              <a:t> входить до складу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малахіту</a:t>
            </a:r>
            <a:r>
              <a:rPr lang="ru-RU" dirty="0">
                <a:latin typeface="Arial" pitchFamily="34" charset="0"/>
                <a:cs typeface="Arial" pitchFamily="34" charset="0"/>
              </a:rPr>
              <a:t>,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захищав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>
                <a:latin typeface="Arial" pitchFamily="34" charset="0"/>
                <a:cs typeface="Arial" pitchFamily="34" charset="0"/>
              </a:rPr>
              <a:t>очі</a:t>
            </a:r>
            <a:r>
              <a:rPr lang="ru-RU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644" y="511443"/>
            <a:ext cx="4195560" cy="540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937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3471" y="232475"/>
            <a:ext cx="11484244" cy="64782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937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err="1">
                <a:solidFill>
                  <a:srgbClr val="792D26"/>
                </a:solidFill>
                <a:latin typeface="Comic Sans MS"/>
              </a:rPr>
              <a:t>Давньогоєгипетьска</a:t>
            </a:r>
            <a:r>
              <a:rPr lang="ru-RU" sz="40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4000" dirty="0" err="1">
                <a:solidFill>
                  <a:srgbClr val="792D26"/>
                </a:solidFill>
                <a:latin typeface="Comic Sans MS"/>
              </a:rPr>
              <a:t>мова</a:t>
            </a:r>
            <a:endParaRPr lang="ru-RU" sz="4000" dirty="0">
              <a:solidFill>
                <a:srgbClr val="792D26"/>
              </a:solidFill>
              <a:latin typeface="Comic Sans M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Давньоєгипетьска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мова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добре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відома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сучасному</a:t>
            </a:r>
            <a:endParaRPr lang="ru-RU" sz="1800" dirty="0">
              <a:solidFill>
                <a:srgbClr val="792D26"/>
              </a:solidFill>
              <a:latin typeface="Comic Sans MS"/>
            </a:endParaRPr>
          </a:p>
          <a:p>
            <a:pPr marL="0" indent="0">
              <a:buNone/>
            </a:pP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суспільству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завдяки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великій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кількості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ієрогліфічної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</a:p>
          <a:p>
            <a:pPr marL="0" indent="0">
              <a:buNone/>
            </a:pP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писемності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,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що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зберіглась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до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нашого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часу на </a:t>
            </a:r>
          </a:p>
          <a:p>
            <a:pPr marL="0" indent="0">
              <a:buNone/>
            </a:pP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папірусах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, камнях,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саркафагах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у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гробницях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пірамід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.</a:t>
            </a:r>
          </a:p>
          <a:p>
            <a:pPr marL="0" indent="0">
              <a:buNone/>
            </a:pP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Їхня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система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писемності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дозволяли точно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передавати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</a:p>
          <a:p>
            <a:pPr marL="0" indent="0">
              <a:buNone/>
            </a:pP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думки писаря.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Найдавніші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тексти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що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дойшли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до</a:t>
            </a:r>
          </a:p>
          <a:p>
            <a:pPr marL="0" indent="0">
              <a:buNone/>
            </a:pP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нашого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часу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відносяться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до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кіня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IV, початку III </a:t>
            </a:r>
          </a:p>
          <a:p>
            <a:pPr marL="0" indent="0">
              <a:buNone/>
            </a:pP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тисячоліть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до н. е.</a:t>
            </a:r>
          </a:p>
        </p:txBody>
      </p:sp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435" y="2528563"/>
            <a:ext cx="3447646" cy="27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30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1295400" y="2189408"/>
            <a:ext cx="9677399" cy="367523"/>
          </a:xfrm>
          <a:prstGeom prst="rect">
            <a:avLst/>
          </a:prstGeom>
          <a:solidFill>
            <a:srgbClr val="FBFBFB"/>
          </a:solidFill>
          <a:ln>
            <a:solidFill>
              <a:srgbClr val="FA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150" y="982663"/>
            <a:ext cx="11010687" cy="1303337"/>
          </a:xfrm>
        </p:spPr>
        <p:txBody>
          <a:bodyPr>
            <a:normAutofit fontScale="90000"/>
          </a:bodyPr>
          <a:lstStyle/>
          <a:p>
            <a:pPr algn="r">
              <a:lnSpc>
                <a:spcPct val="90000"/>
              </a:lnSpc>
            </a:pPr>
            <a:r>
              <a:rPr lang="ru-RU" sz="4000" dirty="0" err="1">
                <a:solidFill>
                  <a:srgbClr val="792D26"/>
                </a:solidFill>
                <a:latin typeface="Comic Sans MS" charset="0"/>
              </a:rPr>
              <a:t>Образотворче</a:t>
            </a:r>
            <a:r>
              <a:rPr lang="ru-RU" sz="40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4000" dirty="0" err="1">
                <a:solidFill>
                  <a:srgbClr val="792D26"/>
                </a:solidFill>
                <a:latin typeface="Comic Sans MS" charset="0"/>
              </a:rPr>
              <a:t>мистецтво</a:t>
            </a:r>
            <a:r>
              <a:rPr lang="ru-RU" sz="40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4000" dirty="0" err="1">
                <a:solidFill>
                  <a:srgbClr val="792D26"/>
                </a:solidFill>
                <a:latin typeface="Comic Sans MS" charset="0"/>
              </a:rPr>
              <a:t>стародавнього</a:t>
            </a:r>
            <a:r>
              <a:rPr lang="ru-RU" sz="40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4000" dirty="0" err="1">
                <a:solidFill>
                  <a:srgbClr val="792D26"/>
                </a:solidFill>
                <a:latin typeface="Comic Sans MS" charset="0"/>
              </a:rPr>
              <a:t>Єгипту</a:t>
            </a:r>
            <a:r>
              <a:rPr lang="ru-RU" sz="4000" dirty="0">
                <a:solidFill>
                  <a:srgbClr val="F1D885"/>
                </a:solidFill>
                <a:latin typeface="Comic Sans MS" charset="0"/>
              </a:rPr>
              <a:t/>
            </a:r>
            <a:br>
              <a:rPr lang="ru-RU" sz="4000" dirty="0">
                <a:solidFill>
                  <a:srgbClr val="F1D885"/>
                </a:solidFill>
                <a:latin typeface="Comic Sans MS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0809" y="2189408"/>
            <a:ext cx="6255954" cy="3317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Протягом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більше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3500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років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художники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дотримувалися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форм і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канонів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,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які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були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розроблені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ще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за часів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Стародавнього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царства,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слідуючи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строгому набору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принципів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,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які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зберігалися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навіть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в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періоди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іноземного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впливу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і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внутрішніх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/>
              </a:rPr>
              <a:t>змін</a:t>
            </a:r>
            <a:r>
              <a:rPr lang="ru-RU" sz="1800" dirty="0">
                <a:solidFill>
                  <a:srgbClr val="792D26"/>
                </a:solidFill>
                <a:latin typeface="Comic Sans MS"/>
              </a:rPr>
              <a:t>.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Ці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художні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стандарти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виражалися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в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простих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лініях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, формах, характерною плоскою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проекцією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фігур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, без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вказівки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просторової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глибини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,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що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створювало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відчуття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порядку і балансу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композиції</a:t>
            </a:r>
            <a:r>
              <a:rPr lang="ru-RU" sz="1800" dirty="0">
                <a:solidFill>
                  <a:srgbClr val="252525"/>
                </a:solidFill>
                <a:latin typeface="Comic Sans MS" charset="0"/>
              </a:rPr>
              <a:t>. </a:t>
            </a:r>
            <a:r>
              <a:rPr lang="uk-UA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Зображення та текст були тісно переплетені на усипальницях і стінах храмів, гробницях, стелах і </a:t>
            </a:r>
            <a:r>
              <a:rPr lang="uk-UA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статуях</a:t>
            </a:r>
            <a:r>
              <a:rPr lang="uk-UA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</a:t>
            </a:r>
            <a:endParaRPr lang="ru-RU" sz="1800" dirty="0">
              <a:solidFill>
                <a:srgbClr val="252525"/>
              </a:solidFill>
              <a:latin typeface="Comic Sans MS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6763" y="2189408"/>
            <a:ext cx="3767556" cy="311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65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/>
          <p:cNvSpPr/>
          <p:nvPr/>
        </p:nvSpPr>
        <p:spPr>
          <a:xfrm>
            <a:off x="1112334" y="2258942"/>
            <a:ext cx="9677399" cy="367523"/>
          </a:xfrm>
          <a:prstGeom prst="rect">
            <a:avLst/>
          </a:prstGeom>
          <a:solidFill>
            <a:srgbClr val="FBFBFB"/>
          </a:solidFill>
          <a:ln>
            <a:solidFill>
              <a:srgbClr val="FA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207" y="1726850"/>
            <a:ext cx="6856926" cy="33189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Фарби отримували з мінералів, таких як залізна руда (червона і жовта </a:t>
            </a:r>
            <a:r>
              <a:rPr lang="uk-UA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охра</a:t>
            </a:r>
            <a:r>
              <a:rPr lang="uk-UA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), мідні руди (синій і зелений), сажа або деревне вугілля (чорний) і вапняк (білий). Їх могли змішувати з гуміарабіком для в'язкості і розділяти на шматки, які могли бути змочені водою при необхідності</a:t>
            </a:r>
            <a:r>
              <a:rPr lang="en-US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uk-UA" sz="1800" dirty="0"/>
              <a:t> </a:t>
            </a:r>
            <a:r>
              <a:rPr lang="uk-UA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Хоча канони давньоєгипетського мистецтва зберігалися протягом тисячоліть, художній стиль деяких періодів відображав зміну культурних і політичних поглядів. Так, в Аварісі були знайдені фрески в мінойському стилі, що з'явилися після вторгнення гіксосів, а в період правління Ехнатона отримало розвиток «</a:t>
            </a:r>
            <a:r>
              <a:rPr lang="uk-UA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Амарнское</a:t>
            </a:r>
            <a:r>
              <a:rPr lang="uk-UA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мистецтво», для якого характерно реалістичне зображення навколишнього світу. </a:t>
            </a:r>
            <a:endParaRPr lang="ru-RU" sz="18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http://romantictourism.in.ua/wp-content/uploads/2015/04/egypt09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191" y="1726850"/>
            <a:ext cx="2530542" cy="348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0709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1295401" y="2189408"/>
            <a:ext cx="9677399" cy="367523"/>
          </a:xfrm>
          <a:prstGeom prst="rect">
            <a:avLst/>
          </a:prstGeom>
          <a:solidFill>
            <a:srgbClr val="FBFBFB"/>
          </a:solidFill>
          <a:ln>
            <a:solidFill>
              <a:srgbClr val="FA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025973" y="897463"/>
            <a:ext cx="6328892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Мистецтво часів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Ехнатона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звернулося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незвіданого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нього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: до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простих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почуттів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людей, до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їх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душевного стану. У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творах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амарнського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стилю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зруйнована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броня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душевної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непроникності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: тут крики і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стогони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плакальників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тут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похмура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покірність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полонених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негрів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тут,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нарешті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ліричні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сцени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сімейного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життя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Ехнатона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 —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він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обіймає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дружину,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пестить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дітей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uk-UA" sz="18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http://www.culturalproject.org/thumbs/476x268/storage/cikli_lekcy/klasika/36054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92" y="897463"/>
            <a:ext cx="3617935" cy="192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prostalogika.com/images/stories/egi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865" y="3197371"/>
            <a:ext cx="4004301" cy="268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a/a6/Bookde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3099978"/>
            <a:ext cx="5388734" cy="278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926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0295" y="803775"/>
            <a:ext cx="9699123" cy="129222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792D26"/>
                </a:solidFill>
                <a:latin typeface="Comic Sans MS" panose="030F0702030302020204" pitchFamily="66" charset="0"/>
              </a:rPr>
              <a:t>Давньоєгипетська скульптура</a:t>
            </a:r>
            <a:endParaRPr lang="ru-RU" sz="4000" dirty="0">
              <a:solidFill>
                <a:srgbClr val="792D26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650" y="2447925"/>
            <a:ext cx="6017015" cy="39465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792D26"/>
                </a:solidFill>
                <a:latin typeface="Comic Sans MS" panose="030F0702030302020204" pitchFamily="66" charset="0"/>
              </a:rPr>
              <a:t>Давньоєгипетська скульптура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— одна з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найбільш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самобутніх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і строго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канонічно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розроблених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областей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мистецтва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Давнього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Єгипту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. Скульптура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створювалася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і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розвивалася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,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щоб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представити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староєгипетських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богів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,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фараонів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,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царів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і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цариць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у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фізичній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формі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.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Статуї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богів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і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фараонів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ставилися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на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загальний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розгляд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, як правило, на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відкритих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просторах і поза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храмів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.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Статуї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, як правило,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зберігають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первісну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форму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кам'яної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брили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або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шматка дерева, з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якого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 вона </a:t>
            </a:r>
            <a:r>
              <a:rPr lang="ru-RU" sz="1800" dirty="0" err="1">
                <a:solidFill>
                  <a:srgbClr val="792D26"/>
                </a:solidFill>
                <a:latin typeface="Comic Sans MS" panose="030F0702030302020204" pitchFamily="66" charset="0"/>
              </a:rPr>
              <a:t>висічена</a:t>
            </a:r>
            <a:r>
              <a:rPr lang="ru-RU" sz="1800" dirty="0">
                <a:solidFill>
                  <a:srgbClr val="792D26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727" y="2489158"/>
            <a:ext cx="2743200" cy="334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97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1295401" y="2395470"/>
            <a:ext cx="9703157" cy="212977"/>
          </a:xfrm>
          <a:prstGeom prst="rect">
            <a:avLst/>
          </a:prstGeom>
          <a:solidFill>
            <a:srgbClr val="FAFAFA"/>
          </a:solidFill>
          <a:ln>
            <a:solidFill>
              <a:srgbClr val="FAFA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0398" y="844041"/>
            <a:ext cx="4255393" cy="5196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Існував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дуже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строгий канон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створення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давньоєгипетської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скульптури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: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колір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тіла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чоловіка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мав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бути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темніше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кольору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тіла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жінки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, руки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сидячої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людини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повинні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були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бути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виключно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на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колінах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;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існували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певні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правила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зображення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єгипетських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богів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. Так, бога Гора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слід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було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зображати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з головою сокола, бога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мертвих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Анубіса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— з головою шакала.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Всі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скульптури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створювалися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з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даного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канону, і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проходження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було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настільки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суворим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,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що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майже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за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трьохтисячолітню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історію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існування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Стародавнього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Єгипту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він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не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зазнав</a:t>
            </a:r>
            <a:r>
              <a:rPr lang="ru-RU" sz="1800" dirty="0">
                <a:solidFill>
                  <a:srgbClr val="792D26"/>
                </a:solidFill>
                <a:latin typeface="Comic Sans MS" charset="0"/>
              </a:rPr>
              <a:t> </a:t>
            </a:r>
            <a:r>
              <a:rPr lang="ru-RU" sz="1800" dirty="0" err="1">
                <a:solidFill>
                  <a:srgbClr val="792D26"/>
                </a:solidFill>
                <a:latin typeface="Comic Sans MS" charset="0"/>
              </a:rPr>
              <a:t>змін</a:t>
            </a:r>
            <a:endParaRPr lang="ru-RU" sz="1800" dirty="0">
              <a:solidFill>
                <a:srgbClr val="792D26"/>
              </a:solidFill>
              <a:latin typeface="Comic Sans MS" charset="0"/>
            </a:endParaRPr>
          </a:p>
        </p:txBody>
      </p:sp>
      <p:pic>
        <p:nvPicPr>
          <p:cNvPr id="1026" name="Picture 2" descr="http://dic.academic.ru/pictures/bse/jpg/02507614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240" y="1032457"/>
            <a:ext cx="2585753" cy="435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ia-midgard.info/uploads/posts/2011-10/1318338901_300px-nefertiti_berl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795" y="1032456"/>
            <a:ext cx="2889200" cy="435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045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1156952" y="2126996"/>
            <a:ext cx="9878096" cy="396263"/>
          </a:xfrm>
          <a:prstGeom prst="rect">
            <a:avLst/>
          </a:prstGeom>
          <a:solidFill>
            <a:srgbClr val="FDFDFD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85918"/>
            <a:ext cx="9601196" cy="130386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sz="4000" cap="all" dirty="0" err="1">
                <a:solidFill>
                  <a:srgbClr val="792D26"/>
                </a:solidFill>
                <a:latin typeface="Comic Sans MS" panose="030F0702030302020204" pitchFamily="66" charset="0"/>
              </a:rPr>
              <a:t>Релігія</a:t>
            </a:r>
            <a:r>
              <a:rPr lang="ru-RU" sz="4000" cap="all" dirty="0">
                <a:solidFill>
                  <a:srgbClr val="792D26"/>
                </a:solidFill>
                <a:latin typeface="Comic Sans MS" panose="030F0702030302020204" pitchFamily="66" charset="0"/>
              </a:rPr>
              <a:t> і </a:t>
            </a:r>
            <a:r>
              <a:rPr lang="ru-RU" sz="4000" cap="all" dirty="0" err="1">
                <a:solidFill>
                  <a:srgbClr val="792D26"/>
                </a:solidFill>
                <a:latin typeface="Comic Sans MS" panose="030F0702030302020204" pitchFamily="66" charset="0"/>
              </a:rPr>
              <a:t>міфологія</a:t>
            </a:r>
            <a:endParaRPr lang="ru-RU" sz="4000" cap="all" dirty="0">
              <a:solidFill>
                <a:srgbClr val="792D26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2" y="1922737"/>
            <a:ext cx="7210784" cy="3874559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Стародавньому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Єгипті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існувало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однієї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загальної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релігії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а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була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велика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різноманітність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місцевих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культів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присвячених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певним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божествам.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Більшість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з них мало генотеїстичний характер (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зосередженість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поклонінні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одному божеству з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одночасним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визнанням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інших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), тому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єгипетська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релігія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розглядається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як політеїстична.</a:t>
            </a:r>
          </a:p>
          <a:p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Релігія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Єгипту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пройшла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за 3000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років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тривалий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шлях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розвитку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від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фетишизму і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тотемізму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до політеїзму і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монотеїстичного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мислення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 В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Єгипті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була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вперше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сформульована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концепція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єдинобожжя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— фараон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Ехнатон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зробив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спробу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релігійної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реформи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, метою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якої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було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централізувати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єгипетські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культи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навколо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бога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Сонця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Атона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У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різні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періоди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найбільш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шанованими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800" dirty="0" err="1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були</a:t>
            </a:r>
            <a:r>
              <a:rPr lang="ru-RU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божества Ра та</a:t>
            </a:r>
            <a:r>
              <a:rPr lang="uk-UA" sz="18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 Анубіс.</a:t>
            </a:r>
            <a:endParaRPr lang="ru-RU" sz="18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792D26"/>
                </a:solidFill>
                <a:latin typeface="Garamond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186" y="2126996"/>
            <a:ext cx="2869665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855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Другая 1">
      <a:dk1>
        <a:sysClr val="windowText" lastClr="000000"/>
      </a:dk1>
      <a:lt1>
        <a:sysClr val="window" lastClr="FFFFFF"/>
      </a:lt1>
      <a:dk2>
        <a:srgbClr val="212121"/>
      </a:dk2>
      <a:lt2>
        <a:srgbClr val="FFFF00"/>
      </a:lt2>
      <a:accent1>
        <a:srgbClr val="83992A"/>
      </a:accent1>
      <a:accent2>
        <a:srgbClr val="3C9770"/>
      </a:accent2>
      <a:accent3>
        <a:srgbClr val="FFFF00"/>
      </a:accent3>
      <a:accent4>
        <a:srgbClr val="A23C33"/>
      </a:accent4>
      <a:accent5>
        <a:srgbClr val="D97828"/>
      </a:accent5>
      <a:accent6>
        <a:srgbClr val="FFFF0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</TotalTime>
  <Words>1745</Words>
  <Application>Microsoft Office PowerPoint</Application>
  <PresentationFormat>Произвольный</PresentationFormat>
  <Paragraphs>110</Paragraphs>
  <Slides>27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Натуральные материалы</vt:lpstr>
      <vt:lpstr>Культура стародавнього Єгипту</vt:lpstr>
      <vt:lpstr>Цивілізація Стародавнього Єгипту</vt:lpstr>
      <vt:lpstr>Давньогоєгипетьска мова</vt:lpstr>
      <vt:lpstr>Образотворче мистецтво стародавнього Єгипту </vt:lpstr>
      <vt:lpstr>Презентация PowerPoint</vt:lpstr>
      <vt:lpstr>Презентация PowerPoint</vt:lpstr>
      <vt:lpstr>Давньоєгипетська скульптура</vt:lpstr>
      <vt:lpstr>Презентация PowerPoint</vt:lpstr>
      <vt:lpstr>Релігія і міфологія</vt:lpstr>
      <vt:lpstr>Презентация PowerPoint</vt:lpstr>
      <vt:lpstr>Архітектура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юля</cp:lastModifiedBy>
  <cp:revision>36</cp:revision>
  <dcterms:created xsi:type="dcterms:W3CDTF">2013-07-31T16:29:22Z</dcterms:created>
  <dcterms:modified xsi:type="dcterms:W3CDTF">2020-09-10T22:01:16Z</dcterms:modified>
</cp:coreProperties>
</file>