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activeX/activeX4.xml" ContentType="application/vnd.ms-office.activeX+xml"/>
  <Override PartName="/ppt/activeX/activeX15.xml" ContentType="application/vnd.ms-office.activeX+xml"/>
  <Override PartName="/ppt/activeX/activeX17.xml" ContentType="application/vnd.ms-office.activeX+xml"/>
  <Override PartName="/ppt/activeX/activeX26.xml" ContentType="application/vnd.ms-office.activeX+xml"/>
  <Override PartName="/ppt/activeX/activeX35.xml" ContentType="application/vnd.ms-office.activeX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activeX/activeX2.xml" ContentType="application/vnd.ms-office.activeX+xml"/>
  <Override PartName="/ppt/activeX/activeX13.xml" ContentType="application/vnd.ms-office.activeX+xml"/>
  <Override PartName="/ppt/activeX/activeX24.xml" ContentType="application/vnd.ms-office.activeX+xml"/>
  <Override PartName="/ppt/activeX/activeX33.xml" ContentType="application/vnd.ms-office.activeX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activeX/activeX11.xml" ContentType="application/vnd.ms-office.activeX+xml"/>
  <Override PartName="/ppt/activeX/activeX22.xml" ContentType="application/vnd.ms-office.activeX+xml"/>
  <Override PartName="/ppt/activeX/activeX31.xml" ContentType="application/vnd.ms-office.activeX+xml"/>
  <Override PartName="/ppt/activeX/activeX40.xml" ContentType="application/vnd.ms-office.activeX+xml"/>
  <Default Extension="rels" ContentType="application/vnd.openxmlformats-package.relationships+xml"/>
  <Default Extension="xml" ContentType="application/xml"/>
  <Override PartName="/ppt/activeX/activeX20.xml" ContentType="application/vnd.ms-office.activeX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activeX/activeX8.xml" ContentType="application/vnd.ms-office.activeX+xml"/>
  <Override PartName="/ppt/activeX/activeX9.xml" ContentType="application/vnd.ms-office.activeX+xml"/>
  <Override PartName="/ppt/activeX/activeX29.xml" ContentType="application/vnd.ms-office.activeX+xml"/>
  <Override PartName="/ppt/activeX/activeX38.xml" ContentType="application/vnd.ms-office.activeX+xml"/>
  <Override PartName="/ppt/activeX/activeX39.xml" ContentType="application/vnd.ms-office.activeX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activeX/activeX6.xml" ContentType="application/vnd.ms-office.activeX+xml"/>
  <Override PartName="/ppt/activeX/activeX7.xml" ContentType="application/vnd.ms-office.activeX+xml"/>
  <Override PartName="/ppt/activeX/activeX18.xml" ContentType="application/vnd.ms-office.activeX+xml"/>
  <Override PartName="/ppt/activeX/activeX19.xml" ContentType="application/vnd.ms-office.activeX+xml"/>
  <Override PartName="/ppt/activeX/activeX27.xml" ContentType="application/vnd.ms-office.activeX+xml"/>
  <Override PartName="/ppt/activeX/activeX28.xml" ContentType="application/vnd.ms-office.activeX+xml"/>
  <Override PartName="/ppt/activeX/activeX36.xml" ContentType="application/vnd.ms-office.activeX+xml"/>
  <Override PartName="/ppt/activeX/activeX37.xml" ContentType="application/vnd.ms-office.activeX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ms-office.activeX"/>
  <Override PartName="/ppt/activeX/activeX5.xml" ContentType="application/vnd.ms-office.activeX+xml"/>
  <Override PartName="/ppt/activeX/activeX16.xml" ContentType="application/vnd.ms-office.activeX+xml"/>
  <Override PartName="/ppt/activeX/activeX25.xml" ContentType="application/vnd.ms-office.activeX+xml"/>
  <Override PartName="/ppt/activeX/activeX34.xml" ContentType="application/vnd.ms-office.activeX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activeX/activeX3.xml" ContentType="application/vnd.ms-office.activeX+xml"/>
  <Override PartName="/ppt/activeX/activeX14.xml" ContentType="application/vnd.ms-office.activeX+xml"/>
  <Override PartName="/ppt/activeX/activeX23.xml" ContentType="application/vnd.ms-office.activeX+xml"/>
  <Override PartName="/ppt/activeX/activeX32.xml" ContentType="application/vnd.ms-office.activeX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activeX/activeX1.xml" ContentType="application/vnd.ms-office.activeX+xml"/>
  <Override PartName="/ppt/activeX/activeX12.xml" ContentType="application/vnd.ms-office.activeX+xml"/>
  <Override PartName="/ppt/activeX/activeX21.xml" ContentType="application/vnd.ms-office.activeX+xml"/>
  <Override PartName="/ppt/activeX/activeX30.xml" ContentType="application/vnd.ms-office.activeX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activeX/activeX10.xml" ContentType="application/vnd.ms-office.activeX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9" r:id="rId2"/>
    <p:sldId id="270" r:id="rId3"/>
    <p:sldId id="271" r:id="rId4"/>
    <p:sldId id="286" r:id="rId5"/>
    <p:sldId id="287" r:id="rId6"/>
    <p:sldId id="304" r:id="rId7"/>
    <p:sldId id="297" r:id="rId8"/>
    <p:sldId id="305" r:id="rId9"/>
    <p:sldId id="303" r:id="rId10"/>
    <p:sldId id="273" r:id="rId11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441" autoAdjust="0"/>
    <p:restoredTop sz="94660"/>
  </p:normalViewPr>
  <p:slideViewPr>
    <p:cSldViewPr>
      <p:cViewPr>
        <p:scale>
          <a:sx n="60" d="100"/>
          <a:sy n="60" d="100"/>
        </p:scale>
        <p:origin x="-1662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10.xml.rels><?xml version="1.0" encoding="UTF-8" standalone="yes"?>
<Relationships xmlns="http://schemas.openxmlformats.org/package/2006/relationships"><Relationship Id="rId1" Type="http://schemas.microsoft.com/office/2006/relationships/activeXControlBinary" Target="activeX10.bin"/></Relationships>
</file>

<file path=ppt/activeX/_rels/activeX11.xml.rels><?xml version="1.0" encoding="UTF-8" standalone="yes"?>
<Relationships xmlns="http://schemas.openxmlformats.org/package/2006/relationships"><Relationship Id="rId1" Type="http://schemas.microsoft.com/office/2006/relationships/activeXControlBinary" Target="activeX11.bin"/></Relationships>
</file>

<file path=ppt/activeX/_rels/activeX12.xml.rels><?xml version="1.0" encoding="UTF-8" standalone="yes"?>
<Relationships xmlns="http://schemas.openxmlformats.org/package/2006/relationships"><Relationship Id="rId1" Type="http://schemas.microsoft.com/office/2006/relationships/activeXControlBinary" Target="activeX12.bin"/></Relationships>
</file>

<file path=ppt/activeX/_rels/activeX13.xml.rels><?xml version="1.0" encoding="UTF-8" standalone="yes"?>
<Relationships xmlns="http://schemas.openxmlformats.org/package/2006/relationships"><Relationship Id="rId1" Type="http://schemas.microsoft.com/office/2006/relationships/activeXControlBinary" Target="activeX13.bin"/></Relationships>
</file>

<file path=ppt/activeX/_rels/activeX14.xml.rels><?xml version="1.0" encoding="UTF-8" standalone="yes"?>
<Relationships xmlns="http://schemas.openxmlformats.org/package/2006/relationships"><Relationship Id="rId1" Type="http://schemas.microsoft.com/office/2006/relationships/activeXControlBinary" Target="activeX14.bin"/></Relationships>
</file>

<file path=ppt/activeX/_rels/activeX15.xml.rels><?xml version="1.0" encoding="UTF-8" standalone="yes"?>
<Relationships xmlns="http://schemas.openxmlformats.org/package/2006/relationships"><Relationship Id="rId1" Type="http://schemas.microsoft.com/office/2006/relationships/activeXControlBinary" Target="activeX15.bin"/></Relationships>
</file>

<file path=ppt/activeX/_rels/activeX16.xml.rels><?xml version="1.0" encoding="UTF-8" standalone="yes"?>
<Relationships xmlns="http://schemas.openxmlformats.org/package/2006/relationships"><Relationship Id="rId1" Type="http://schemas.microsoft.com/office/2006/relationships/activeXControlBinary" Target="activeX16.bin"/></Relationships>
</file>

<file path=ppt/activeX/_rels/activeX17.xml.rels><?xml version="1.0" encoding="UTF-8" standalone="yes"?>
<Relationships xmlns="http://schemas.openxmlformats.org/package/2006/relationships"><Relationship Id="rId1" Type="http://schemas.microsoft.com/office/2006/relationships/activeXControlBinary" Target="activeX17.bin"/></Relationships>
</file>

<file path=ppt/activeX/_rels/activeX18.xml.rels><?xml version="1.0" encoding="UTF-8" standalone="yes"?>
<Relationships xmlns="http://schemas.openxmlformats.org/package/2006/relationships"><Relationship Id="rId1" Type="http://schemas.microsoft.com/office/2006/relationships/activeXControlBinary" Target="activeX18.bin"/></Relationships>
</file>

<file path=ppt/activeX/_rels/activeX19.xml.rels><?xml version="1.0" encoding="UTF-8" standalone="yes"?>
<Relationships xmlns="http://schemas.openxmlformats.org/package/2006/relationships"><Relationship Id="rId1" Type="http://schemas.microsoft.com/office/2006/relationships/activeXControlBinary" Target="activeX19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20.xml.rels><?xml version="1.0" encoding="UTF-8" standalone="yes"?>
<Relationships xmlns="http://schemas.openxmlformats.org/package/2006/relationships"><Relationship Id="rId1" Type="http://schemas.microsoft.com/office/2006/relationships/activeXControlBinary" Target="activeX20.bin"/></Relationships>
</file>

<file path=ppt/activeX/_rels/activeX21.xml.rels><?xml version="1.0" encoding="UTF-8" standalone="yes"?>
<Relationships xmlns="http://schemas.openxmlformats.org/package/2006/relationships"><Relationship Id="rId1" Type="http://schemas.microsoft.com/office/2006/relationships/activeXControlBinary" Target="activeX21.bin"/></Relationships>
</file>

<file path=ppt/activeX/_rels/activeX22.xml.rels><?xml version="1.0" encoding="UTF-8" standalone="yes"?>
<Relationships xmlns="http://schemas.openxmlformats.org/package/2006/relationships"><Relationship Id="rId1" Type="http://schemas.microsoft.com/office/2006/relationships/activeXControlBinary" Target="activeX22.bin"/></Relationships>
</file>

<file path=ppt/activeX/_rels/activeX23.xml.rels><?xml version="1.0" encoding="UTF-8" standalone="yes"?>
<Relationships xmlns="http://schemas.openxmlformats.org/package/2006/relationships"><Relationship Id="rId1" Type="http://schemas.microsoft.com/office/2006/relationships/activeXControlBinary" Target="activeX23.bin"/></Relationships>
</file>

<file path=ppt/activeX/_rels/activeX24.xml.rels><?xml version="1.0" encoding="UTF-8" standalone="yes"?>
<Relationships xmlns="http://schemas.openxmlformats.org/package/2006/relationships"><Relationship Id="rId1" Type="http://schemas.microsoft.com/office/2006/relationships/activeXControlBinary" Target="activeX24.bin"/></Relationships>
</file>

<file path=ppt/activeX/_rels/activeX25.xml.rels><?xml version="1.0" encoding="UTF-8" standalone="yes"?>
<Relationships xmlns="http://schemas.openxmlformats.org/package/2006/relationships"><Relationship Id="rId1" Type="http://schemas.microsoft.com/office/2006/relationships/activeXControlBinary" Target="activeX25.bin"/></Relationships>
</file>

<file path=ppt/activeX/_rels/activeX26.xml.rels><?xml version="1.0" encoding="UTF-8" standalone="yes"?>
<Relationships xmlns="http://schemas.openxmlformats.org/package/2006/relationships"><Relationship Id="rId1" Type="http://schemas.microsoft.com/office/2006/relationships/activeXControlBinary" Target="activeX26.bin"/></Relationships>
</file>

<file path=ppt/activeX/_rels/activeX27.xml.rels><?xml version="1.0" encoding="UTF-8" standalone="yes"?>
<Relationships xmlns="http://schemas.openxmlformats.org/package/2006/relationships"><Relationship Id="rId1" Type="http://schemas.microsoft.com/office/2006/relationships/activeXControlBinary" Target="activeX27.bin"/></Relationships>
</file>

<file path=ppt/activeX/_rels/activeX28.xml.rels><?xml version="1.0" encoding="UTF-8" standalone="yes"?>
<Relationships xmlns="http://schemas.openxmlformats.org/package/2006/relationships"><Relationship Id="rId1" Type="http://schemas.microsoft.com/office/2006/relationships/activeXControlBinary" Target="activeX28.bin"/></Relationships>
</file>

<file path=ppt/activeX/_rels/activeX29.xml.rels><?xml version="1.0" encoding="UTF-8" standalone="yes"?>
<Relationships xmlns="http://schemas.openxmlformats.org/package/2006/relationships"><Relationship Id="rId1" Type="http://schemas.microsoft.com/office/2006/relationships/activeXControlBinary" Target="activeX29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_rels/activeX30.xml.rels><?xml version="1.0" encoding="UTF-8" standalone="yes"?>
<Relationships xmlns="http://schemas.openxmlformats.org/package/2006/relationships"><Relationship Id="rId1" Type="http://schemas.microsoft.com/office/2006/relationships/activeXControlBinary" Target="activeX30.bin"/></Relationships>
</file>

<file path=ppt/activeX/_rels/activeX31.xml.rels><?xml version="1.0" encoding="UTF-8" standalone="yes"?>
<Relationships xmlns="http://schemas.openxmlformats.org/package/2006/relationships"><Relationship Id="rId1" Type="http://schemas.microsoft.com/office/2006/relationships/activeXControlBinary" Target="activeX31.bin"/></Relationships>
</file>

<file path=ppt/activeX/_rels/activeX32.xml.rels><?xml version="1.0" encoding="UTF-8" standalone="yes"?>
<Relationships xmlns="http://schemas.openxmlformats.org/package/2006/relationships"><Relationship Id="rId1" Type="http://schemas.microsoft.com/office/2006/relationships/activeXControlBinary" Target="activeX32.bin"/></Relationships>
</file>

<file path=ppt/activeX/_rels/activeX33.xml.rels><?xml version="1.0" encoding="UTF-8" standalone="yes"?>
<Relationships xmlns="http://schemas.openxmlformats.org/package/2006/relationships"><Relationship Id="rId1" Type="http://schemas.microsoft.com/office/2006/relationships/activeXControlBinary" Target="activeX33.bin"/></Relationships>
</file>

<file path=ppt/activeX/_rels/activeX34.xml.rels><?xml version="1.0" encoding="UTF-8" standalone="yes"?>
<Relationships xmlns="http://schemas.openxmlformats.org/package/2006/relationships"><Relationship Id="rId1" Type="http://schemas.microsoft.com/office/2006/relationships/activeXControlBinary" Target="activeX34.bin"/></Relationships>
</file>

<file path=ppt/activeX/_rels/activeX35.xml.rels><?xml version="1.0" encoding="UTF-8" standalone="yes"?>
<Relationships xmlns="http://schemas.openxmlformats.org/package/2006/relationships"><Relationship Id="rId1" Type="http://schemas.microsoft.com/office/2006/relationships/activeXControlBinary" Target="activeX35.bin"/></Relationships>
</file>

<file path=ppt/activeX/_rels/activeX36.xml.rels><?xml version="1.0" encoding="UTF-8" standalone="yes"?>
<Relationships xmlns="http://schemas.openxmlformats.org/package/2006/relationships"><Relationship Id="rId1" Type="http://schemas.microsoft.com/office/2006/relationships/activeXControlBinary" Target="activeX36.bin"/></Relationships>
</file>

<file path=ppt/activeX/_rels/activeX37.xml.rels><?xml version="1.0" encoding="UTF-8" standalone="yes"?>
<Relationships xmlns="http://schemas.openxmlformats.org/package/2006/relationships"><Relationship Id="rId1" Type="http://schemas.microsoft.com/office/2006/relationships/activeXControlBinary" Target="activeX37.bin"/></Relationships>
</file>

<file path=ppt/activeX/_rels/activeX38.xml.rels><?xml version="1.0" encoding="UTF-8" standalone="yes"?>
<Relationships xmlns="http://schemas.openxmlformats.org/package/2006/relationships"><Relationship Id="rId1" Type="http://schemas.microsoft.com/office/2006/relationships/activeXControlBinary" Target="activeX38.bin"/></Relationships>
</file>

<file path=ppt/activeX/_rels/activeX39.xml.rels><?xml version="1.0" encoding="UTF-8" standalone="yes"?>
<Relationships xmlns="http://schemas.openxmlformats.org/package/2006/relationships"><Relationship Id="rId1" Type="http://schemas.microsoft.com/office/2006/relationships/activeXControlBinary" Target="activeX39.bin"/></Relationships>
</file>

<file path=ppt/activeX/_rels/activeX4.xml.rels><?xml version="1.0" encoding="UTF-8" standalone="yes"?>
<Relationships xmlns="http://schemas.openxmlformats.org/package/2006/relationships"><Relationship Id="rId1" Type="http://schemas.microsoft.com/office/2006/relationships/activeXControlBinary" Target="activeX4.bin"/></Relationships>
</file>

<file path=ppt/activeX/_rels/activeX40.xml.rels><?xml version="1.0" encoding="UTF-8" standalone="yes"?>
<Relationships xmlns="http://schemas.openxmlformats.org/package/2006/relationships"><Relationship Id="rId1" Type="http://schemas.microsoft.com/office/2006/relationships/activeXControlBinary" Target="activeX40.bin"/></Relationships>
</file>

<file path=ppt/activeX/_rels/activeX5.xml.rels><?xml version="1.0" encoding="UTF-8" standalone="yes"?>
<Relationships xmlns="http://schemas.openxmlformats.org/package/2006/relationships"><Relationship Id="rId1" Type="http://schemas.microsoft.com/office/2006/relationships/activeXControlBinary" Target="activeX5.bin"/></Relationships>
</file>

<file path=ppt/activeX/_rels/activeX6.xml.rels><?xml version="1.0" encoding="UTF-8" standalone="yes"?>
<Relationships xmlns="http://schemas.openxmlformats.org/package/2006/relationships"><Relationship Id="rId1" Type="http://schemas.microsoft.com/office/2006/relationships/activeXControlBinary" Target="activeX6.bin"/></Relationships>
</file>

<file path=ppt/activeX/_rels/activeX7.xml.rels><?xml version="1.0" encoding="UTF-8" standalone="yes"?>
<Relationships xmlns="http://schemas.openxmlformats.org/package/2006/relationships"><Relationship Id="rId1" Type="http://schemas.microsoft.com/office/2006/relationships/activeXControlBinary" Target="activeX7.bin"/></Relationships>
</file>

<file path=ppt/activeX/_rels/activeX8.xml.rels><?xml version="1.0" encoding="UTF-8" standalone="yes"?>
<Relationships xmlns="http://schemas.openxmlformats.org/package/2006/relationships"><Relationship Id="rId1" Type="http://schemas.microsoft.com/office/2006/relationships/activeXControlBinary" Target="activeX8.bin"/></Relationships>
</file>

<file path=ppt/activeX/_rels/activeX9.xml.rels><?xml version="1.0" encoding="UTF-8" standalone="yes"?>
<Relationships xmlns="http://schemas.openxmlformats.org/package/2006/relationships"><Relationship Id="rId1" Type="http://schemas.microsoft.com/office/2006/relationships/activeXControlBinary" Target="activeX9.bin"/></Relationships>
</file>

<file path=ppt/activeX/activeX1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10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11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12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13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14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15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16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17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18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19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2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20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21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22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23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24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25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26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27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28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29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3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30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31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32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33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34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35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36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37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38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39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4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40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5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6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7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8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9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2C9D9-6221-4941-A52C-8F78205B571A}" type="datetimeFigureOut">
              <a:rPr lang="uk-UA" smtClean="0"/>
              <a:pPr/>
              <a:t>24.04.2020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5E230F6-CA49-4C6C-8157-84593EBCA412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2C9D9-6221-4941-A52C-8F78205B571A}" type="datetimeFigureOut">
              <a:rPr lang="uk-UA" smtClean="0"/>
              <a:pPr/>
              <a:t>24.04.2020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30F6-CA49-4C6C-8157-84593EBCA41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5E230F6-CA49-4C6C-8157-84593EBCA412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2C9D9-6221-4941-A52C-8F78205B571A}" type="datetimeFigureOut">
              <a:rPr lang="uk-UA" smtClean="0"/>
              <a:pPr/>
              <a:t>24.04.2020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2C9D9-6221-4941-A52C-8F78205B571A}" type="datetimeFigureOut">
              <a:rPr lang="uk-UA" smtClean="0"/>
              <a:pPr/>
              <a:t>24.04.2020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5E230F6-CA49-4C6C-8157-84593EBCA412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2C9D9-6221-4941-A52C-8F78205B571A}" type="datetimeFigureOut">
              <a:rPr lang="uk-UA" smtClean="0"/>
              <a:pPr/>
              <a:t>24.04.2020</a:t>
            </a:fld>
            <a:endParaRPr lang="uk-UA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5E230F6-CA49-4C6C-8157-84593EBCA412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022C9D9-6221-4941-A52C-8F78205B571A}" type="datetimeFigureOut">
              <a:rPr lang="uk-UA" smtClean="0"/>
              <a:pPr/>
              <a:t>24.04.2020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30F6-CA49-4C6C-8157-84593EBCA412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2C9D9-6221-4941-A52C-8F78205B571A}" type="datetimeFigureOut">
              <a:rPr lang="uk-UA" smtClean="0"/>
              <a:pPr/>
              <a:t>24.04.2020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uk-UA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5E230F6-CA49-4C6C-8157-84593EBCA412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2C9D9-6221-4941-A52C-8F78205B571A}" type="datetimeFigureOut">
              <a:rPr lang="uk-UA" smtClean="0"/>
              <a:pPr/>
              <a:t>24.04.2020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5E230F6-CA49-4C6C-8157-84593EBCA41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2C9D9-6221-4941-A52C-8F78205B571A}" type="datetimeFigureOut">
              <a:rPr lang="uk-UA" smtClean="0"/>
              <a:pPr/>
              <a:t>24.04.2020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5E230F6-CA49-4C6C-8157-84593EBCA41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5E230F6-CA49-4C6C-8157-84593EBCA412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2C9D9-6221-4941-A52C-8F78205B571A}" type="datetimeFigureOut">
              <a:rPr lang="uk-UA" smtClean="0"/>
              <a:pPr/>
              <a:t>24.04.2020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5E230F6-CA49-4C6C-8157-84593EBCA412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022C9D9-6221-4941-A52C-8F78205B571A}" type="datetimeFigureOut">
              <a:rPr lang="uk-UA" smtClean="0"/>
              <a:pPr/>
              <a:t>24.04.2020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022C9D9-6221-4941-A52C-8F78205B571A}" type="datetimeFigureOut">
              <a:rPr lang="uk-UA" smtClean="0"/>
              <a:pPr/>
              <a:t>24.04.2020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5E230F6-CA49-4C6C-8157-84593EBCA412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7.xml"/><Relationship Id="rId3" Type="http://schemas.openxmlformats.org/officeDocument/2006/relationships/control" Target="../activeX/activeX2.xml"/><Relationship Id="rId7" Type="http://schemas.openxmlformats.org/officeDocument/2006/relationships/control" Target="../activeX/activeX6.xml"/><Relationship Id="rId12" Type="http://schemas.openxmlformats.org/officeDocument/2006/relationships/slideLayout" Target="../slideLayouts/slideLayout4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control" Target="../activeX/activeX5.xml"/><Relationship Id="rId11" Type="http://schemas.openxmlformats.org/officeDocument/2006/relationships/control" Target="../activeX/activeX10.xml"/><Relationship Id="rId5" Type="http://schemas.openxmlformats.org/officeDocument/2006/relationships/control" Target="../activeX/activeX4.xml"/><Relationship Id="rId10" Type="http://schemas.openxmlformats.org/officeDocument/2006/relationships/control" Target="../activeX/activeX9.xml"/><Relationship Id="rId4" Type="http://schemas.openxmlformats.org/officeDocument/2006/relationships/control" Target="../activeX/activeX3.xml"/><Relationship Id="rId9" Type="http://schemas.openxmlformats.org/officeDocument/2006/relationships/control" Target="../activeX/activeX8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17.xml"/><Relationship Id="rId3" Type="http://schemas.openxmlformats.org/officeDocument/2006/relationships/control" Target="../activeX/activeX12.xml"/><Relationship Id="rId7" Type="http://schemas.openxmlformats.org/officeDocument/2006/relationships/control" Target="../activeX/activeX16.xml"/><Relationship Id="rId12" Type="http://schemas.openxmlformats.org/officeDocument/2006/relationships/slideLayout" Target="../slideLayouts/slideLayout2.xml"/><Relationship Id="rId2" Type="http://schemas.openxmlformats.org/officeDocument/2006/relationships/control" Target="../activeX/activeX11.xml"/><Relationship Id="rId1" Type="http://schemas.openxmlformats.org/officeDocument/2006/relationships/vmlDrawing" Target="../drawings/vmlDrawing2.vml"/><Relationship Id="rId6" Type="http://schemas.openxmlformats.org/officeDocument/2006/relationships/control" Target="../activeX/activeX15.xml"/><Relationship Id="rId11" Type="http://schemas.openxmlformats.org/officeDocument/2006/relationships/control" Target="../activeX/activeX20.xml"/><Relationship Id="rId5" Type="http://schemas.openxmlformats.org/officeDocument/2006/relationships/control" Target="../activeX/activeX14.xml"/><Relationship Id="rId10" Type="http://schemas.openxmlformats.org/officeDocument/2006/relationships/control" Target="../activeX/activeX19.xml"/><Relationship Id="rId4" Type="http://schemas.openxmlformats.org/officeDocument/2006/relationships/control" Target="../activeX/activeX13.xml"/><Relationship Id="rId9" Type="http://schemas.openxmlformats.org/officeDocument/2006/relationships/control" Target="../activeX/activeX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27.xml"/><Relationship Id="rId3" Type="http://schemas.openxmlformats.org/officeDocument/2006/relationships/control" Target="../activeX/activeX22.xml"/><Relationship Id="rId7" Type="http://schemas.openxmlformats.org/officeDocument/2006/relationships/control" Target="../activeX/activeX26.xml"/><Relationship Id="rId12" Type="http://schemas.openxmlformats.org/officeDocument/2006/relationships/slideLayout" Target="../slideLayouts/slideLayout2.xml"/><Relationship Id="rId2" Type="http://schemas.openxmlformats.org/officeDocument/2006/relationships/control" Target="../activeX/activeX21.xml"/><Relationship Id="rId1" Type="http://schemas.openxmlformats.org/officeDocument/2006/relationships/vmlDrawing" Target="../drawings/vmlDrawing3.vml"/><Relationship Id="rId6" Type="http://schemas.openxmlformats.org/officeDocument/2006/relationships/control" Target="../activeX/activeX25.xml"/><Relationship Id="rId11" Type="http://schemas.openxmlformats.org/officeDocument/2006/relationships/control" Target="../activeX/activeX30.xml"/><Relationship Id="rId5" Type="http://schemas.openxmlformats.org/officeDocument/2006/relationships/control" Target="../activeX/activeX24.xml"/><Relationship Id="rId10" Type="http://schemas.openxmlformats.org/officeDocument/2006/relationships/control" Target="../activeX/activeX29.xml"/><Relationship Id="rId4" Type="http://schemas.openxmlformats.org/officeDocument/2006/relationships/control" Target="../activeX/activeX23.xml"/><Relationship Id="rId9" Type="http://schemas.openxmlformats.org/officeDocument/2006/relationships/control" Target="../activeX/activeX28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37.xml"/><Relationship Id="rId3" Type="http://schemas.openxmlformats.org/officeDocument/2006/relationships/control" Target="../activeX/activeX32.xml"/><Relationship Id="rId7" Type="http://schemas.openxmlformats.org/officeDocument/2006/relationships/control" Target="../activeX/activeX36.xml"/><Relationship Id="rId12" Type="http://schemas.openxmlformats.org/officeDocument/2006/relationships/slideLayout" Target="../slideLayouts/slideLayout2.xml"/><Relationship Id="rId2" Type="http://schemas.openxmlformats.org/officeDocument/2006/relationships/control" Target="../activeX/activeX31.xml"/><Relationship Id="rId1" Type="http://schemas.openxmlformats.org/officeDocument/2006/relationships/vmlDrawing" Target="../drawings/vmlDrawing4.vml"/><Relationship Id="rId6" Type="http://schemas.openxmlformats.org/officeDocument/2006/relationships/control" Target="../activeX/activeX35.xml"/><Relationship Id="rId11" Type="http://schemas.openxmlformats.org/officeDocument/2006/relationships/control" Target="../activeX/activeX40.xml"/><Relationship Id="rId5" Type="http://schemas.openxmlformats.org/officeDocument/2006/relationships/control" Target="../activeX/activeX34.xml"/><Relationship Id="rId10" Type="http://schemas.openxmlformats.org/officeDocument/2006/relationships/control" Target="../activeX/activeX39.xml"/><Relationship Id="rId4" Type="http://schemas.openxmlformats.org/officeDocument/2006/relationships/control" Target="../activeX/activeX33.xml"/><Relationship Id="rId9" Type="http://schemas.openxmlformats.org/officeDocument/2006/relationships/control" Target="../activeX/activeX3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05726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PRÄPOSITIONEN MIT </a:t>
            </a:r>
            <a:r>
              <a:rPr lang="pl-PL" b="1" dirty="0" smtClean="0">
                <a:solidFill>
                  <a:srgbClr val="0070C0"/>
                </a:solidFill>
              </a:rPr>
              <a:t>GENETIV</a:t>
            </a:r>
            <a:endParaRPr lang="uk-UA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8700" dirty="0" smtClean="0"/>
              <a:t>?</a:t>
            </a:r>
            <a:endParaRPr lang="uk-UA" sz="28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3984496" cy="758952"/>
          </a:xfrm>
        </p:spPr>
        <p:txBody>
          <a:bodyPr/>
          <a:lstStyle/>
          <a:p>
            <a:r>
              <a:rPr lang="en-US" dirty="0" err="1" smtClean="0"/>
              <a:t>Hausaufgaben</a:t>
            </a:r>
            <a:r>
              <a:rPr lang="en-US" dirty="0" smtClean="0"/>
              <a:t> 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214422"/>
            <a:ext cx="4055934" cy="46434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800" dirty="0" smtClean="0"/>
              <a:t>1</a:t>
            </a:r>
            <a:r>
              <a:rPr lang="en-US" sz="2400" dirty="0" smtClean="0"/>
              <a:t>. </a:t>
            </a:r>
            <a:r>
              <a:rPr lang="uk-UA" sz="2400" dirty="0" smtClean="0"/>
              <a:t>Виконайте тест.</a:t>
            </a:r>
            <a:endParaRPr lang="uk-UA" sz="2000" dirty="0" smtClean="0"/>
          </a:p>
          <a:p>
            <a:endParaRPr lang="uk-UA" dirty="0"/>
          </a:p>
        </p:txBody>
      </p:sp>
      <p:pic>
        <p:nvPicPr>
          <p:cNvPr id="13312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785794"/>
            <a:ext cx="4038600" cy="542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PRÄPOSITIONEN MIT </a:t>
            </a:r>
            <a:r>
              <a:rPr lang="pl-PL" b="1" dirty="0" smtClean="0"/>
              <a:t>GENETIV</a:t>
            </a:r>
            <a:endParaRPr lang="uk-UA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500166" y="1071546"/>
          <a:ext cx="5728043" cy="5588336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1299054"/>
                <a:gridCol w="4428989"/>
              </a:tblGrid>
              <a:tr h="6706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400"/>
                        <a:t>WÄHREND</a:t>
                      </a:r>
                      <a:endParaRPr lang="uk-UA" sz="11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 </a:t>
                      </a:r>
                      <a:r>
                        <a:rPr lang="uk-UA" sz="1400"/>
                        <a:t>протягом, упродовж, під час</a:t>
                      </a:r>
                      <a:r>
                        <a:rPr lang="de-DE" sz="1400"/>
                        <a:t>:</a:t>
                      </a:r>
                      <a:endParaRPr lang="uk-UA" sz="1100"/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400"/>
                        <a:t>während der Stunde, während des Jahres, während der Winterferien;</a:t>
                      </a:r>
                      <a:endParaRPr lang="uk-UA" sz="11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/>
                </a:tc>
              </a:tr>
              <a:tr h="6706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400"/>
                        <a:t>WEGEN</a:t>
                      </a:r>
                      <a:r>
                        <a:rPr lang="uk-UA" sz="1400"/>
                        <a:t> –</a:t>
                      </a:r>
                      <a:endParaRPr lang="uk-UA" sz="11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/>
                        <a:t>через, із-за</a:t>
                      </a:r>
                      <a:r>
                        <a:rPr lang="de-DE" sz="1400"/>
                        <a:t>: </a:t>
                      </a:r>
                      <a:endParaRPr lang="uk-UA" sz="1100"/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400"/>
                        <a:t>wegen der Krankheit, wegen des Regens, wegen des Fehlers</a:t>
                      </a:r>
                      <a:endParaRPr lang="uk-UA" sz="11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/>
                </a:tc>
              </a:tr>
              <a:tr h="44706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400"/>
                        <a:t>STATT</a:t>
                      </a:r>
                      <a:r>
                        <a:rPr lang="uk-UA" sz="1400"/>
                        <a:t> –</a:t>
                      </a:r>
                      <a:endParaRPr lang="uk-UA" sz="11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/>
                        <a:t>замість</a:t>
                      </a:r>
                      <a:r>
                        <a:rPr lang="de-DE" sz="1400"/>
                        <a:t>: </a:t>
                      </a:r>
                      <a:endParaRPr lang="uk-UA" sz="1100"/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400"/>
                        <a:t>statt der Zeitschrift, statt des Buches</a:t>
                      </a:r>
                      <a:endParaRPr lang="uk-UA" sz="11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/>
                </a:tc>
              </a:tr>
              <a:tr h="44706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400"/>
                        <a:t>TROTZ</a:t>
                      </a:r>
                      <a:r>
                        <a:rPr lang="uk-UA" sz="1400"/>
                        <a:t> –</a:t>
                      </a:r>
                      <a:endParaRPr lang="uk-UA" sz="11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/>
                        <a:t>незважаючи на</a:t>
                      </a:r>
                      <a:r>
                        <a:rPr lang="de-DE" sz="1400"/>
                        <a:t>: </a:t>
                      </a:r>
                      <a:endParaRPr lang="uk-UA" sz="1100"/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400"/>
                        <a:t>trotz der Gefahr, trotz des Verbotes</a:t>
                      </a:r>
                      <a:endParaRPr lang="uk-UA" sz="11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/>
                </a:tc>
              </a:tr>
              <a:tr h="44706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400"/>
                        <a:t>L</a:t>
                      </a:r>
                      <a:r>
                        <a:rPr lang="uk-UA" sz="1400"/>
                        <a:t>Ä</a:t>
                      </a:r>
                      <a:r>
                        <a:rPr lang="de-DE" sz="1400"/>
                        <a:t>NGST</a:t>
                      </a:r>
                      <a:r>
                        <a:rPr lang="uk-UA" sz="1400"/>
                        <a:t>–</a:t>
                      </a:r>
                      <a:endParaRPr lang="uk-UA" sz="11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/>
                        <a:t>уздовж</a:t>
                      </a:r>
                      <a:r>
                        <a:rPr lang="de-DE" sz="1400"/>
                        <a:t>: </a:t>
                      </a:r>
                      <a:endParaRPr lang="uk-UA" sz="1100"/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400"/>
                        <a:t>längs der Straße, längs des Flusses;</a:t>
                      </a:r>
                      <a:endParaRPr lang="uk-UA" sz="11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/>
                </a:tc>
              </a:tr>
              <a:tr h="44706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400"/>
                        <a:t>INNERHALB</a:t>
                      </a:r>
                      <a:r>
                        <a:rPr lang="uk-UA" sz="1400"/>
                        <a:t> –</a:t>
                      </a:r>
                      <a:endParaRPr lang="uk-UA" sz="11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/>
                        <a:t>усередині, в межах, протягом, упродовж.</a:t>
                      </a:r>
                      <a:endParaRPr lang="uk-UA" sz="11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/>
                </a:tc>
              </a:tr>
              <a:tr h="44706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400"/>
                        <a:t>AU</a:t>
                      </a:r>
                      <a:r>
                        <a:rPr lang="uk-UA" sz="1400"/>
                        <a:t>ß</a:t>
                      </a:r>
                      <a:r>
                        <a:rPr lang="de-DE" sz="1400"/>
                        <a:t>ERHALB</a:t>
                      </a:r>
                      <a:r>
                        <a:rPr lang="uk-UA" sz="1400"/>
                        <a:t> –</a:t>
                      </a:r>
                      <a:endParaRPr lang="uk-UA" sz="11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/>
                        <a:t>поза, за межами</a:t>
                      </a:r>
                      <a:r>
                        <a:rPr lang="de-DE" sz="1400"/>
                        <a:t>: </a:t>
                      </a:r>
                      <a:endParaRPr lang="uk-UA" sz="1100"/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400"/>
                        <a:t>außerhalb der Stadt, außerhalb der Arbeitszeit;</a:t>
                      </a:r>
                      <a:endParaRPr lang="uk-UA" sz="11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/>
                </a:tc>
              </a:tr>
              <a:tr h="44706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400"/>
                        <a:t>DIESSEITS</a:t>
                      </a:r>
                      <a:r>
                        <a:rPr lang="uk-UA" sz="1400"/>
                        <a:t> –</a:t>
                      </a:r>
                      <a:endParaRPr lang="uk-UA" sz="11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/>
                        <a:t>по цей бік</a:t>
                      </a:r>
                      <a:r>
                        <a:rPr lang="de-DE" sz="1400"/>
                        <a:t>: </a:t>
                      </a:r>
                      <a:endParaRPr lang="uk-UA" sz="1100"/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400"/>
                        <a:t>diesseits des Flusses, diesseits der Straße;</a:t>
                      </a:r>
                      <a:endParaRPr lang="uk-UA" sz="11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/>
                </a:tc>
              </a:tr>
              <a:tr h="44706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400"/>
                        <a:t>JENSEITS</a:t>
                      </a:r>
                      <a:r>
                        <a:rPr lang="uk-UA" sz="1400"/>
                        <a:t> –</a:t>
                      </a:r>
                      <a:endParaRPr lang="uk-UA" sz="11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/>
                        <a:t>по той бік</a:t>
                      </a:r>
                      <a:r>
                        <a:rPr lang="de-DE" sz="1400"/>
                        <a:t>: </a:t>
                      </a:r>
                      <a:endParaRPr lang="uk-UA" sz="1100"/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400"/>
                        <a:t>jenseits des Flusses, jenseits der Grenzen;</a:t>
                      </a:r>
                      <a:endParaRPr lang="uk-UA" sz="11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/>
                </a:tc>
              </a:tr>
              <a:tr h="44706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400"/>
                        <a:t>UNWEIT</a:t>
                      </a:r>
                      <a:r>
                        <a:rPr lang="uk-UA" sz="1400"/>
                        <a:t> –</a:t>
                      </a:r>
                      <a:endParaRPr lang="uk-UA" sz="11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/>
                        <a:t>недалеко від</a:t>
                      </a:r>
                      <a:r>
                        <a:rPr lang="de-DE" sz="1400"/>
                        <a:t>: </a:t>
                      </a:r>
                      <a:endParaRPr lang="uk-UA" sz="1100"/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400"/>
                        <a:t>unweit des Hauses, unweit des Dorfes;</a:t>
                      </a:r>
                      <a:endParaRPr lang="uk-UA" sz="11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/>
                </a:tc>
              </a:tr>
              <a:tr h="44706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400"/>
                        <a:t>ANL</a:t>
                      </a:r>
                      <a:r>
                        <a:rPr lang="uk-UA" sz="1400"/>
                        <a:t>Äß</a:t>
                      </a:r>
                      <a:r>
                        <a:rPr lang="de-DE" sz="1400"/>
                        <a:t>LICH</a:t>
                      </a:r>
                      <a:r>
                        <a:rPr lang="uk-UA" sz="1400"/>
                        <a:t>-</a:t>
                      </a:r>
                      <a:endParaRPr lang="uk-UA" sz="11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/>
                        <a:t>з нагоди</a:t>
                      </a:r>
                      <a:r>
                        <a:rPr lang="de-DE" sz="1400"/>
                        <a:t>: </a:t>
                      </a:r>
                      <a:endParaRPr lang="uk-UA" sz="1100"/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400"/>
                        <a:t>anläßlich des Jubiläums;</a:t>
                      </a:r>
                      <a:endParaRPr lang="uk-UA" sz="11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/>
                </a:tc>
              </a:tr>
              <a:tr h="22353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400"/>
                        <a:t>LAUT</a:t>
                      </a:r>
                      <a:r>
                        <a:rPr lang="uk-UA" sz="1400"/>
                        <a:t>–</a:t>
                      </a:r>
                      <a:endParaRPr lang="uk-UA" sz="11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/>
                        <a:t>згідно з.</a:t>
                      </a:r>
                      <a:endParaRPr lang="uk-UA" sz="1100" dirty="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0" y="2143116"/>
          <a:ext cx="9144001" cy="3332814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1828609"/>
                <a:gridCol w="1828609"/>
                <a:gridCol w="1828609"/>
                <a:gridCol w="1828609"/>
                <a:gridCol w="1829565"/>
              </a:tblGrid>
              <a:tr h="785818">
                <a:tc gridSpan="4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3200">
                          <a:latin typeface="Constantia" pitchFamily="18" charset="0"/>
                        </a:rPr>
                        <a:t>Однина</a:t>
                      </a:r>
                      <a:endParaRPr lang="uk-UA" sz="320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907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3200">
                          <a:latin typeface="Constantia" pitchFamily="18" charset="0"/>
                        </a:rPr>
                        <a:t>Множина</a:t>
                      </a:r>
                      <a:endParaRPr lang="uk-UA" sz="320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85818">
                <a:tc>
                  <a:txBody>
                    <a:bodyPr/>
                    <a:lstStyle/>
                    <a:p>
                      <a:pPr marL="9017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320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0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3200" dirty="0" err="1">
                          <a:latin typeface="Constantia" pitchFamily="18" charset="0"/>
                        </a:rPr>
                        <a:t>чол.рід</a:t>
                      </a:r>
                      <a:endParaRPr lang="uk-UA" sz="3200" dirty="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3200">
                          <a:latin typeface="Constantia" pitchFamily="18" charset="0"/>
                        </a:rPr>
                        <a:t>сер.рід</a:t>
                      </a:r>
                      <a:endParaRPr lang="uk-UA" sz="320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3200">
                          <a:latin typeface="Constantia" pitchFamily="18" charset="0"/>
                        </a:rPr>
                        <a:t>жін.рід</a:t>
                      </a:r>
                      <a:endParaRPr lang="uk-UA" sz="320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320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71636">
                <a:tc>
                  <a:txBody>
                    <a:bodyPr/>
                    <a:lstStyle/>
                    <a:p>
                      <a:pPr marL="9017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de-DE" sz="3200">
                        <a:latin typeface="Constantia" pitchFamily="18" charset="0"/>
                      </a:endParaRPr>
                    </a:p>
                    <a:p>
                      <a:pPr marL="9017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3200">
                          <a:latin typeface="Constantia" pitchFamily="18" charset="0"/>
                        </a:rPr>
                        <a:t>Genetiv</a:t>
                      </a:r>
                      <a:endParaRPr lang="uk-UA" sz="320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0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3200">
                          <a:latin typeface="Constantia" pitchFamily="18" charset="0"/>
                        </a:rPr>
                        <a:t>des</a:t>
                      </a:r>
                      <a:endParaRPr lang="uk-UA" sz="3200">
                        <a:latin typeface="Constantia" pitchFamily="18" charset="0"/>
                      </a:endParaRPr>
                    </a:p>
                    <a:p>
                      <a:pPr marL="450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3200">
                          <a:latin typeface="Constantia" pitchFamily="18" charset="0"/>
                        </a:rPr>
                        <a:t>eines</a:t>
                      </a:r>
                      <a:endParaRPr lang="uk-UA" sz="320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0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3200">
                          <a:latin typeface="Constantia" pitchFamily="18" charset="0"/>
                        </a:rPr>
                        <a:t>des</a:t>
                      </a:r>
                      <a:endParaRPr lang="uk-UA" sz="3200">
                        <a:latin typeface="Constantia" pitchFamily="18" charset="0"/>
                      </a:endParaRPr>
                    </a:p>
                    <a:p>
                      <a:pPr marL="450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3200">
                          <a:latin typeface="Constantia" pitchFamily="18" charset="0"/>
                        </a:rPr>
                        <a:t>eines</a:t>
                      </a:r>
                      <a:endParaRPr lang="uk-UA" sz="320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3200">
                          <a:latin typeface="Constantia" pitchFamily="18" charset="0"/>
                        </a:rPr>
                        <a:t>der</a:t>
                      </a:r>
                      <a:endParaRPr lang="uk-UA" sz="3200">
                        <a:latin typeface="Constantia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3200">
                          <a:latin typeface="Constantia" pitchFamily="18" charset="0"/>
                        </a:rPr>
                        <a:t>einer</a:t>
                      </a:r>
                      <a:endParaRPr lang="uk-UA" sz="320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3200" dirty="0">
                          <a:latin typeface="Constantia" pitchFamily="18" charset="0"/>
                        </a:rPr>
                        <a:t>der</a:t>
                      </a:r>
                      <a:endParaRPr lang="uk-UA" sz="3200" dirty="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428604"/>
            <a:ext cx="8534400" cy="758952"/>
          </a:xfrm>
        </p:spPr>
        <p:txBody>
          <a:bodyPr>
            <a:normAutofit/>
          </a:bodyPr>
          <a:lstStyle/>
          <a:p>
            <a:pPr lvl="0" algn="l" fontAlgn="base">
              <a:spcAft>
                <a:spcPct val="0"/>
              </a:spcAft>
            </a:pPr>
            <a:r>
              <a:rPr lang="uk-UA" sz="3600" dirty="0" smtClean="0">
                <a:solidFill>
                  <a:srgbClr val="333333"/>
                </a:solidFill>
                <a:latin typeface="inherit"/>
                <a:cs typeface="Arial" pitchFamily="34" charset="0"/>
              </a:rPr>
              <a:t>   </a:t>
            </a:r>
            <a:r>
              <a:rPr lang="uk-UA" sz="3600" i="1" dirty="0" smtClean="0">
                <a:solidFill>
                  <a:schemeClr val="accent3">
                    <a:lumMod val="75000"/>
                  </a:schemeClr>
                </a:solidFill>
                <a:latin typeface="inherit"/>
                <a:cs typeface="Arial" pitchFamily="34" charset="0"/>
              </a:rPr>
              <a:t>І. </a:t>
            </a:r>
            <a:r>
              <a:rPr lang="de-DE" sz="3600" b="1" i="1" dirty="0" smtClean="0"/>
              <a:t>Übersetzen Sie bitte </a:t>
            </a:r>
            <a:r>
              <a:rPr lang="uk-UA" sz="3600" dirty="0" smtClean="0">
                <a:solidFill>
                  <a:srgbClr val="333333"/>
                </a:solidFill>
                <a:latin typeface="inherit"/>
                <a:cs typeface="Arial" pitchFamily="34" charset="0"/>
              </a:rPr>
              <a:t>     </a:t>
            </a:r>
            <a:endParaRPr lang="uk-UA" dirty="0"/>
          </a:p>
        </p:txBody>
      </p:sp>
      <p:sp>
        <p:nvSpPr>
          <p:cNvPr id="92161" name="Rectangle 1"/>
          <p:cNvSpPr>
            <a:spLocks noChangeArrowheads="1"/>
          </p:cNvSpPr>
          <p:nvPr/>
        </p:nvSpPr>
        <p:spPr bwMode="auto">
          <a:xfrm>
            <a:off x="214282" y="857232"/>
            <a:ext cx="65" cy="517374"/>
          </a:xfrm>
          <a:prstGeom prst="rect">
            <a:avLst/>
          </a:prstGeom>
          <a:solidFill>
            <a:srgbClr val="F4F4F4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158700" rIns="0" bIns="7935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4282" y="1225689"/>
            <a:ext cx="435771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/>
              <a:t>1. Während des Unterrichts herrscht in der Schule Stille. </a:t>
            </a:r>
            <a:endParaRPr lang="uk-UA" sz="2000" dirty="0" smtClean="0"/>
          </a:p>
          <a:p>
            <a:r>
              <a:rPr lang="de-DE" sz="2000" dirty="0" smtClean="0"/>
              <a:t>2. Statt der Vorlesung haben wir ein Seminar. </a:t>
            </a:r>
            <a:endParaRPr lang="uk-UA" sz="2000" dirty="0" smtClean="0"/>
          </a:p>
          <a:p>
            <a:r>
              <a:rPr lang="de-DE" sz="2000" dirty="0" smtClean="0"/>
              <a:t>3. Das Haus liegt unweit Metrostation.</a:t>
            </a:r>
            <a:endParaRPr lang="uk-UA" sz="2000" dirty="0" smtClean="0"/>
          </a:p>
          <a:p>
            <a:r>
              <a:rPr lang="de-DE" sz="2000" dirty="0" smtClean="0"/>
              <a:t> 4. Längst der Straße fahren Busse. </a:t>
            </a:r>
            <a:endParaRPr lang="uk-UA" sz="2000" dirty="0" smtClean="0"/>
          </a:p>
          <a:p>
            <a:r>
              <a:rPr lang="de-DE" sz="2000" dirty="0" smtClean="0"/>
              <a:t>5. Wegen ihrer Aufregung antwortet sie nicht sofort. </a:t>
            </a:r>
            <a:endParaRPr lang="uk-UA" sz="2000" dirty="0" smtClean="0"/>
          </a:p>
          <a:p>
            <a:r>
              <a:rPr lang="de-DE" sz="2000" dirty="0" smtClean="0"/>
              <a:t>6. Trotz des Regens gehen wir spazieren. </a:t>
            </a:r>
            <a:endParaRPr lang="uk-UA" sz="2000" dirty="0" smtClean="0"/>
          </a:p>
          <a:p>
            <a:r>
              <a:rPr lang="de-DE" sz="2000" dirty="0" smtClean="0"/>
              <a:t>7. Du wohnst jenseits des Meers. </a:t>
            </a:r>
            <a:endParaRPr lang="uk-UA" sz="2000" dirty="0" smtClean="0"/>
          </a:p>
          <a:p>
            <a:r>
              <a:rPr lang="de-DE" sz="2000" dirty="0" smtClean="0"/>
              <a:t>8. Wir müssen außerhalb der Sprechstunde kommen. </a:t>
            </a:r>
            <a:endParaRPr lang="uk-UA" sz="2000" dirty="0" smtClean="0"/>
          </a:p>
          <a:p>
            <a:r>
              <a:rPr lang="de-DE" sz="2000" dirty="0" smtClean="0"/>
              <a:t>9. Innerhalb seiner vier Wände kann man sich am besten erholen. </a:t>
            </a:r>
            <a:endParaRPr lang="uk-UA" sz="2000" dirty="0" smtClean="0"/>
          </a:p>
          <a:p>
            <a:r>
              <a:rPr lang="de-DE" sz="2000" dirty="0" smtClean="0"/>
              <a:t>10. Der neue Garten liegt abseits unseres Dorfes.</a:t>
            </a:r>
            <a:endParaRPr lang="uk-UA" sz="20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4714876" y="1928802"/>
          <a:ext cx="3929090" cy="3650649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1285884"/>
                <a:gridCol w="2643206"/>
              </a:tblGrid>
              <a:tr h="28575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400"/>
                        <a:t>WÄHREND</a:t>
                      </a:r>
                      <a:endParaRPr lang="uk-UA" sz="11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 </a:t>
                      </a:r>
                      <a:r>
                        <a:rPr lang="uk-UA" sz="1400" dirty="0"/>
                        <a:t>протягом, упродовж, під час</a:t>
                      </a:r>
                      <a:r>
                        <a:rPr lang="de-DE" sz="1400" dirty="0" smtClean="0"/>
                        <a:t>:</a:t>
                      </a:r>
                      <a:endParaRPr lang="uk-UA" sz="1100" dirty="0"/>
                    </a:p>
                  </a:txBody>
                  <a:tcPr marL="37863" marR="37863" marT="0" marB="0"/>
                </a:tc>
              </a:tr>
              <a:tr h="28575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400"/>
                        <a:t>WEGEN</a:t>
                      </a:r>
                      <a:r>
                        <a:rPr lang="uk-UA" sz="1400"/>
                        <a:t> –</a:t>
                      </a:r>
                      <a:endParaRPr lang="uk-UA" sz="11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/>
                        <a:t>через, із-за</a:t>
                      </a:r>
                      <a:r>
                        <a:rPr lang="de-DE" sz="1400" dirty="0"/>
                        <a:t>: </a:t>
                      </a:r>
                      <a:endParaRPr lang="uk-UA" sz="1100" dirty="0"/>
                    </a:p>
                  </a:txBody>
                  <a:tcPr marL="37863" marR="37863" marT="0" marB="0"/>
                </a:tc>
              </a:tr>
              <a:tr h="28575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400"/>
                        <a:t>STATT</a:t>
                      </a:r>
                      <a:r>
                        <a:rPr lang="uk-UA" sz="1400"/>
                        <a:t> –</a:t>
                      </a:r>
                      <a:endParaRPr lang="uk-UA" sz="11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/>
                        <a:t>замість</a:t>
                      </a:r>
                      <a:r>
                        <a:rPr lang="de-DE" sz="1400" dirty="0"/>
                        <a:t>: </a:t>
                      </a:r>
                      <a:endParaRPr lang="uk-UA" sz="1100" dirty="0"/>
                    </a:p>
                  </a:txBody>
                  <a:tcPr marL="37863" marR="37863" marT="0" marB="0"/>
                </a:tc>
              </a:tr>
              <a:tr h="28575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400"/>
                        <a:t>TROTZ</a:t>
                      </a:r>
                      <a:r>
                        <a:rPr lang="uk-UA" sz="1400"/>
                        <a:t> –</a:t>
                      </a:r>
                      <a:endParaRPr lang="uk-UA" sz="11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/>
                        <a:t>незважаючи на</a:t>
                      </a:r>
                      <a:r>
                        <a:rPr lang="de-DE" sz="1400" dirty="0"/>
                        <a:t>: </a:t>
                      </a:r>
                      <a:endParaRPr lang="uk-UA" sz="1100" dirty="0"/>
                    </a:p>
                  </a:txBody>
                  <a:tcPr marL="37863" marR="37863" marT="0" marB="0"/>
                </a:tc>
              </a:tr>
              <a:tr h="28575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400"/>
                        <a:t>L</a:t>
                      </a:r>
                      <a:r>
                        <a:rPr lang="uk-UA" sz="1400"/>
                        <a:t>Ä</a:t>
                      </a:r>
                      <a:r>
                        <a:rPr lang="de-DE" sz="1400"/>
                        <a:t>NGST</a:t>
                      </a:r>
                      <a:r>
                        <a:rPr lang="uk-UA" sz="1400"/>
                        <a:t>–</a:t>
                      </a:r>
                      <a:endParaRPr lang="uk-UA" sz="11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/>
                        <a:t>уздовж</a:t>
                      </a:r>
                      <a:r>
                        <a:rPr lang="de-DE" sz="1400" dirty="0"/>
                        <a:t>: </a:t>
                      </a:r>
                      <a:endParaRPr lang="uk-UA" sz="1100" dirty="0"/>
                    </a:p>
                  </a:txBody>
                  <a:tcPr marL="37863" marR="37863" marT="0" marB="0"/>
                </a:tc>
              </a:tr>
              <a:tr h="28575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/>
                        <a:t>INNERHALB</a:t>
                      </a:r>
                      <a:r>
                        <a:rPr lang="uk-UA" sz="1400" dirty="0"/>
                        <a:t> </a:t>
                      </a:r>
                      <a:endParaRPr lang="uk-UA" sz="1100" dirty="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/>
                        <a:t>усередині, в межах, протягом, упродовж.</a:t>
                      </a:r>
                      <a:endParaRPr lang="uk-UA" sz="11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/>
                </a:tc>
              </a:tr>
              <a:tr h="35719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/>
                        <a:t>AU</a:t>
                      </a:r>
                      <a:r>
                        <a:rPr lang="uk-UA" sz="1400" dirty="0"/>
                        <a:t>ß</a:t>
                      </a:r>
                      <a:r>
                        <a:rPr lang="de-DE" sz="1400" dirty="0"/>
                        <a:t>ERHALB</a:t>
                      </a:r>
                      <a:r>
                        <a:rPr lang="uk-UA" sz="1400" dirty="0"/>
                        <a:t> </a:t>
                      </a:r>
                      <a:endParaRPr lang="uk-UA" sz="1100" dirty="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/>
                        <a:t>поза, за </a:t>
                      </a:r>
                      <a:r>
                        <a:rPr lang="uk-UA" sz="1400" dirty="0" smtClean="0"/>
                        <a:t>межами</a:t>
                      </a:r>
                      <a:endParaRPr lang="uk-UA" sz="1100" dirty="0"/>
                    </a:p>
                  </a:txBody>
                  <a:tcPr marL="37863" marR="37863" marT="0" marB="0"/>
                </a:tc>
              </a:tr>
              <a:tr h="28575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/>
                        <a:t>DIESSEITS</a:t>
                      </a:r>
                      <a:r>
                        <a:rPr lang="uk-UA" sz="1400" dirty="0"/>
                        <a:t> </a:t>
                      </a:r>
                      <a:endParaRPr lang="uk-UA" sz="1100" dirty="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/>
                        <a:t>по цей </a:t>
                      </a:r>
                      <a:r>
                        <a:rPr lang="uk-UA" sz="1400" dirty="0" smtClean="0"/>
                        <a:t>бік</a:t>
                      </a:r>
                      <a:endParaRPr lang="uk-UA" sz="1100" dirty="0"/>
                    </a:p>
                  </a:txBody>
                  <a:tcPr marL="37863" marR="37863" marT="0" marB="0"/>
                </a:tc>
              </a:tr>
              <a:tr h="35719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 smtClean="0"/>
                        <a:t>JENSEITS</a:t>
                      </a:r>
                      <a:r>
                        <a:rPr lang="uk-UA" sz="1400" dirty="0" smtClean="0"/>
                        <a:t> –</a:t>
                      </a:r>
                      <a:endParaRPr lang="uk-UA" sz="1100" dirty="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/>
                        <a:t>по той бік</a:t>
                      </a:r>
                      <a:endParaRPr lang="uk-UA" sz="1100" dirty="0" smtClean="0"/>
                    </a:p>
                  </a:txBody>
                  <a:tcPr marL="37863" marR="37863" marT="0" marB="0"/>
                </a:tc>
              </a:tr>
              <a:tr h="28575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400"/>
                        <a:t>UNWEIT</a:t>
                      </a:r>
                      <a:r>
                        <a:rPr lang="uk-UA" sz="1400"/>
                        <a:t> –</a:t>
                      </a:r>
                      <a:endParaRPr lang="uk-UA" sz="11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/>
                        <a:t>недалеко </a:t>
                      </a:r>
                      <a:r>
                        <a:rPr lang="uk-UA" sz="1400" dirty="0" smtClean="0"/>
                        <a:t>від</a:t>
                      </a:r>
                      <a:endParaRPr lang="uk-UA" sz="1100" dirty="0"/>
                    </a:p>
                  </a:txBody>
                  <a:tcPr marL="37863" marR="37863" marT="0" marB="0"/>
                </a:tc>
              </a:tr>
              <a:tr h="28575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400"/>
                        <a:t>ANL</a:t>
                      </a:r>
                      <a:r>
                        <a:rPr lang="uk-UA" sz="1400"/>
                        <a:t>Äß</a:t>
                      </a:r>
                      <a:r>
                        <a:rPr lang="de-DE" sz="1400"/>
                        <a:t>LICH</a:t>
                      </a:r>
                      <a:r>
                        <a:rPr lang="uk-UA" sz="1400"/>
                        <a:t>-</a:t>
                      </a:r>
                      <a:endParaRPr lang="uk-UA" sz="11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/>
                        <a:t>з </a:t>
                      </a:r>
                      <a:r>
                        <a:rPr lang="uk-UA" sz="1400" dirty="0" smtClean="0"/>
                        <a:t>нагоди</a:t>
                      </a:r>
                      <a:endParaRPr lang="uk-UA" sz="1100" dirty="0"/>
                    </a:p>
                  </a:txBody>
                  <a:tcPr marL="37863" marR="37863" marT="0" marB="0"/>
                </a:tc>
              </a:tr>
              <a:tr h="22353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400"/>
                        <a:t>LAUT</a:t>
                      </a:r>
                      <a:r>
                        <a:rPr lang="uk-UA" sz="1400"/>
                        <a:t>–</a:t>
                      </a:r>
                      <a:endParaRPr lang="uk-UA" sz="11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/>
                        <a:t>згідно з.</a:t>
                      </a:r>
                      <a:endParaRPr lang="uk-UA" sz="1100" dirty="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/>
                </a:tc>
              </a:tr>
            </a:tbl>
          </a:graphicData>
        </a:graphic>
      </p:graphicFrame>
    </p:spTree>
    <p:controls>
      <p:control spid="92162" name="DefaultOcx" r:id="rId2" imgW="457200" imgH="228600"/>
      <p:control spid="92163" name="HTMLText1" r:id="rId3" imgW="457200" imgH="228600"/>
      <p:control spid="92164" name="HTMLText2" r:id="rId4" imgW="457200" imgH="228600"/>
      <p:control spid="92165" name="HTMLText3" r:id="rId5" imgW="457200" imgH="228600"/>
      <p:control spid="92166" name="HTMLText4" r:id="rId6" imgW="457200" imgH="228600"/>
      <p:control spid="92167" name="HTMLText5" r:id="rId7" imgW="457200" imgH="228600"/>
      <p:control spid="92168" name="HTMLText6" r:id="rId8" imgW="457200" imgH="228600"/>
      <p:control spid="92169" name="HTMLText7" r:id="rId9" imgW="457200" imgH="228600"/>
      <p:control spid="92170" name="HTMLText8" r:id="rId10" imgW="457200" imgH="228600"/>
      <p:control spid="92171" name="HTMLText9" r:id="rId11" imgW="457200" imgH="22860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 fontAlgn="base">
              <a:spcAft>
                <a:spcPct val="0"/>
              </a:spcAft>
            </a:pPr>
            <a:r>
              <a:rPr lang="uk-UA" sz="3600" dirty="0" smtClean="0">
                <a:solidFill>
                  <a:srgbClr val="333333"/>
                </a:solidFill>
                <a:latin typeface="inherit"/>
                <a:cs typeface="Arial" pitchFamily="34" charset="0"/>
              </a:rPr>
              <a:t>    </a:t>
            </a:r>
            <a:r>
              <a:rPr lang="uk-UA" sz="3600" i="1" dirty="0" smtClean="0">
                <a:solidFill>
                  <a:schemeClr val="accent3">
                    <a:lumMod val="75000"/>
                  </a:schemeClr>
                </a:solidFill>
                <a:latin typeface="inherit"/>
                <a:cs typeface="Arial" pitchFamily="34" charset="0"/>
              </a:rPr>
              <a:t>ІІ. </a:t>
            </a:r>
            <a:r>
              <a:rPr lang="de-DE" sz="3200" b="1" i="1" dirty="0" smtClean="0"/>
              <a:t>Setzen sie die eingeklammerten</a:t>
            </a:r>
            <a:r>
              <a:rPr lang="pl-PL" sz="3200" b="1" i="1" dirty="0" smtClean="0"/>
              <a:t> Substantiven</a:t>
            </a:r>
            <a:r>
              <a:rPr lang="de-DE" sz="3200" b="1" i="1" dirty="0" smtClean="0"/>
              <a:t>.</a:t>
            </a:r>
            <a:r>
              <a:rPr lang="uk-UA" sz="3600" dirty="0" smtClean="0">
                <a:solidFill>
                  <a:srgbClr val="333333"/>
                </a:solidFill>
                <a:latin typeface="inherit"/>
                <a:cs typeface="Arial" pitchFamily="34" charset="0"/>
              </a:rPr>
              <a:t>  </a:t>
            </a:r>
            <a:endParaRPr lang="uk-UA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3044960"/>
          </a:xfrm>
        </p:spPr>
        <p:txBody>
          <a:bodyPr>
            <a:noAutofit/>
          </a:bodyPr>
          <a:lstStyle/>
          <a:p>
            <a:r>
              <a:rPr lang="de-DE" sz="2400" dirty="0" smtClean="0"/>
              <a:t>1. Während (der Unterricht) darf man nicht plaudern. </a:t>
            </a:r>
            <a:endParaRPr lang="uk-UA" sz="2400" dirty="0" smtClean="0"/>
          </a:p>
          <a:p>
            <a:r>
              <a:rPr lang="de-DE" sz="2400" dirty="0" smtClean="0"/>
              <a:t>2. Unweit (das Haus) liegt ein See. </a:t>
            </a:r>
            <a:endParaRPr lang="uk-UA" sz="2400" dirty="0" smtClean="0"/>
          </a:p>
          <a:p>
            <a:r>
              <a:rPr lang="de-DE" sz="2400" dirty="0" smtClean="0"/>
              <a:t>3. Wegen (das schlechte Wetter) sind wir zu Hause geblieben. </a:t>
            </a:r>
            <a:endParaRPr lang="uk-UA" sz="2400" dirty="0" smtClean="0"/>
          </a:p>
          <a:p>
            <a:r>
              <a:rPr lang="de-DE" sz="2400" dirty="0" smtClean="0"/>
              <a:t>4. Statt (das Seminar) hatten wir eine Vorlesung. </a:t>
            </a:r>
            <a:endParaRPr lang="uk-UA" sz="2400" dirty="0" smtClean="0"/>
          </a:p>
          <a:p>
            <a:r>
              <a:rPr lang="de-DE" sz="2400" dirty="0" smtClean="0"/>
              <a:t>5. Infolge (ein Motorschaden) konnten wir nicht weiter fahren. </a:t>
            </a:r>
            <a:endParaRPr lang="uk-UA" sz="2400" dirty="0" smtClean="0"/>
          </a:p>
        </p:txBody>
      </p:sp>
      <p:sp>
        <p:nvSpPr>
          <p:cNvPr id="92161" name="Rectangle 1"/>
          <p:cNvSpPr>
            <a:spLocks noChangeArrowheads="1"/>
          </p:cNvSpPr>
          <p:nvPr/>
        </p:nvSpPr>
        <p:spPr bwMode="auto">
          <a:xfrm>
            <a:off x="214282" y="857232"/>
            <a:ext cx="65" cy="517374"/>
          </a:xfrm>
          <a:prstGeom prst="rect">
            <a:avLst/>
          </a:prstGeom>
          <a:solidFill>
            <a:srgbClr val="F4F4F4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158700" rIns="0" bIns="7935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285720" y="4643446"/>
          <a:ext cx="8572531" cy="1500196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1714327"/>
                <a:gridCol w="1714327"/>
                <a:gridCol w="1714327"/>
                <a:gridCol w="1714327"/>
                <a:gridCol w="1715223"/>
              </a:tblGrid>
              <a:tr h="375049"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Constantia" pitchFamily="18" charset="0"/>
                        </a:rPr>
                        <a:t>Однина</a:t>
                      </a:r>
                      <a:endParaRPr lang="uk-UA" sz="1800" dirty="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90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Constantia" pitchFamily="18" charset="0"/>
                        </a:rPr>
                        <a:t>Множина</a:t>
                      </a:r>
                      <a:endParaRPr lang="uk-UA" sz="1800" dirty="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5049">
                <a:tc>
                  <a:txBody>
                    <a:bodyPr/>
                    <a:lstStyle/>
                    <a:p>
                      <a:pPr marL="9017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80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0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Constantia" pitchFamily="18" charset="0"/>
                        </a:rPr>
                        <a:t>чол.рід</a:t>
                      </a:r>
                      <a:endParaRPr lang="uk-UA" sz="1800" dirty="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Constantia" pitchFamily="18" charset="0"/>
                        </a:rPr>
                        <a:t>сер.рід</a:t>
                      </a:r>
                      <a:endParaRPr lang="uk-UA" sz="1800" dirty="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latin typeface="Constantia" pitchFamily="18" charset="0"/>
                        </a:rPr>
                        <a:t>жін.рід</a:t>
                      </a:r>
                      <a:endParaRPr lang="uk-UA" sz="180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80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50098">
                <a:tc>
                  <a:txBody>
                    <a:bodyPr/>
                    <a:lstStyle/>
                    <a:p>
                      <a:pPr marL="9017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de-DE" sz="1800">
                        <a:latin typeface="Constantia" pitchFamily="18" charset="0"/>
                      </a:endParaRPr>
                    </a:p>
                    <a:p>
                      <a:pPr marL="9017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>
                          <a:latin typeface="Constantia" pitchFamily="18" charset="0"/>
                        </a:rPr>
                        <a:t>Genetiv</a:t>
                      </a:r>
                      <a:endParaRPr lang="uk-UA" sz="180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0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latin typeface="Constantia" pitchFamily="18" charset="0"/>
                        </a:rPr>
                        <a:t>des</a:t>
                      </a:r>
                      <a:endParaRPr lang="uk-UA" sz="1800" dirty="0">
                        <a:latin typeface="Constantia" pitchFamily="18" charset="0"/>
                      </a:endParaRPr>
                    </a:p>
                    <a:p>
                      <a:pPr marL="450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latin typeface="Constantia" pitchFamily="18" charset="0"/>
                        </a:rPr>
                        <a:t>eines</a:t>
                      </a:r>
                      <a:endParaRPr lang="uk-UA" sz="1800" dirty="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0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latin typeface="Constantia" pitchFamily="18" charset="0"/>
                        </a:rPr>
                        <a:t>des</a:t>
                      </a:r>
                      <a:endParaRPr lang="uk-UA" sz="1800" dirty="0">
                        <a:latin typeface="Constantia" pitchFamily="18" charset="0"/>
                      </a:endParaRPr>
                    </a:p>
                    <a:p>
                      <a:pPr marL="450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latin typeface="Constantia" pitchFamily="18" charset="0"/>
                        </a:rPr>
                        <a:t>eines</a:t>
                      </a:r>
                      <a:endParaRPr lang="uk-UA" sz="1800" dirty="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latin typeface="Constantia" pitchFamily="18" charset="0"/>
                        </a:rPr>
                        <a:t>der</a:t>
                      </a:r>
                      <a:endParaRPr lang="uk-UA" sz="1800" dirty="0">
                        <a:latin typeface="Constantia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latin typeface="Constantia" pitchFamily="18" charset="0"/>
                        </a:rPr>
                        <a:t>einer</a:t>
                      </a:r>
                      <a:endParaRPr lang="uk-UA" sz="1800" dirty="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latin typeface="Constantia" pitchFamily="18" charset="0"/>
                        </a:rPr>
                        <a:t>der</a:t>
                      </a:r>
                      <a:endParaRPr lang="uk-UA" sz="1800" dirty="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controls>
      <p:control spid="119810" name="DefaultOcx" r:id="rId2" imgW="457200" imgH="228600"/>
      <p:control spid="119811" name="HTMLText1" r:id="rId3" imgW="457200" imgH="228600"/>
      <p:control spid="119812" name="HTMLText2" r:id="rId4" imgW="457200" imgH="228600"/>
      <p:control spid="119813" name="HTMLText3" r:id="rId5" imgW="457200" imgH="228600"/>
      <p:control spid="119814" name="HTMLText4" r:id="rId6" imgW="457200" imgH="228600"/>
      <p:control spid="119815" name="HTMLText5" r:id="rId7" imgW="457200" imgH="228600"/>
      <p:control spid="119816" name="HTMLText6" r:id="rId8" imgW="457200" imgH="228600"/>
      <p:control spid="119817" name="HTMLText7" r:id="rId9" imgW="457200" imgH="228600"/>
      <p:control spid="119818" name="HTMLText8" r:id="rId10" imgW="457200" imgH="228600"/>
      <p:control spid="119819" name="HTMLText9" r:id="rId11" imgW="457200" imgH="22860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500042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uk-UA" sz="4000" dirty="0" smtClean="0">
                <a:solidFill>
                  <a:srgbClr val="333333"/>
                </a:solidFill>
                <a:latin typeface="inherit"/>
                <a:cs typeface="Arial" pitchFamily="34" charset="0"/>
              </a:rPr>
              <a:t>    </a:t>
            </a:r>
            <a:r>
              <a:rPr lang="uk-UA" sz="4000" i="1" dirty="0" smtClean="0">
                <a:solidFill>
                  <a:schemeClr val="accent3">
                    <a:lumMod val="75000"/>
                  </a:schemeClr>
                </a:solidFill>
                <a:latin typeface="inherit"/>
                <a:cs typeface="Arial" pitchFamily="34" charset="0"/>
              </a:rPr>
              <a:t>ІІ. </a:t>
            </a:r>
            <a:r>
              <a:rPr lang="de-DE" sz="3600" b="1" i="1" dirty="0" smtClean="0"/>
              <a:t>Setzen sie die eingeklammerten</a:t>
            </a:r>
            <a:r>
              <a:rPr lang="pl-PL" sz="3600" b="1" i="1" dirty="0" smtClean="0"/>
              <a:t> Substantiven</a:t>
            </a:r>
            <a:r>
              <a:rPr lang="de-DE" sz="3600" b="1" i="1" dirty="0" smtClean="0"/>
              <a:t>.</a:t>
            </a:r>
            <a:r>
              <a:rPr lang="uk-UA" sz="4000" dirty="0" smtClean="0">
                <a:solidFill>
                  <a:srgbClr val="333333"/>
                </a:solidFill>
                <a:latin typeface="inherit"/>
                <a:cs typeface="Arial" pitchFamily="34" charset="0"/>
              </a:rPr>
              <a:t> 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3044960"/>
          </a:xfrm>
        </p:spPr>
        <p:txBody>
          <a:bodyPr>
            <a:normAutofit/>
          </a:bodyPr>
          <a:lstStyle/>
          <a:p>
            <a:r>
              <a:rPr lang="de-DE" sz="2800" dirty="0" smtClean="0"/>
              <a:t>6. Ungeachtet (deine Bitte) muss ich fortfahren. </a:t>
            </a:r>
            <a:endParaRPr lang="uk-UA" sz="2800" dirty="0" smtClean="0"/>
          </a:p>
          <a:p>
            <a:r>
              <a:rPr lang="de-DE" sz="2800" dirty="0" smtClean="0"/>
              <a:t>7. Statt (mein Neffe) ist meine Frau gekommen. </a:t>
            </a:r>
            <a:endParaRPr lang="uk-UA" sz="2800" dirty="0" smtClean="0"/>
          </a:p>
          <a:p>
            <a:r>
              <a:rPr lang="de-DE" sz="2800" dirty="0" smtClean="0"/>
              <a:t>8. Ungeachtet (die Krankheit) raucht der Patient. </a:t>
            </a:r>
            <a:endParaRPr lang="uk-UA" sz="2800" dirty="0" smtClean="0"/>
          </a:p>
          <a:p>
            <a:r>
              <a:rPr lang="de-DE" sz="2800" dirty="0" smtClean="0"/>
              <a:t>9. Längst (der Weg) lief ein Hund. </a:t>
            </a:r>
            <a:endParaRPr lang="uk-UA" sz="2800" dirty="0" smtClean="0"/>
          </a:p>
          <a:p>
            <a:r>
              <a:rPr lang="de-DE" sz="2800" dirty="0" smtClean="0"/>
              <a:t>10. Trotz (die schlechte Gesundheit) arbeitete er noch.</a:t>
            </a:r>
            <a:endParaRPr lang="uk-UA" sz="2800" dirty="0" smtClean="0"/>
          </a:p>
          <a:p>
            <a:pPr>
              <a:buNone/>
            </a:pPr>
            <a:endParaRPr lang="uk-UA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4643446"/>
          <a:ext cx="8572531" cy="1500196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1714327"/>
                <a:gridCol w="1714327"/>
                <a:gridCol w="1714327"/>
                <a:gridCol w="1714327"/>
                <a:gridCol w="1715223"/>
              </a:tblGrid>
              <a:tr h="375049"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Constantia" pitchFamily="18" charset="0"/>
                        </a:rPr>
                        <a:t>Однина</a:t>
                      </a:r>
                      <a:endParaRPr lang="uk-UA" sz="1800" dirty="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90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Constantia" pitchFamily="18" charset="0"/>
                        </a:rPr>
                        <a:t>Множина</a:t>
                      </a:r>
                      <a:endParaRPr lang="uk-UA" sz="1800" dirty="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5049">
                <a:tc>
                  <a:txBody>
                    <a:bodyPr/>
                    <a:lstStyle/>
                    <a:p>
                      <a:pPr marL="9017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80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0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Constantia" pitchFamily="18" charset="0"/>
                        </a:rPr>
                        <a:t>чол.рід</a:t>
                      </a:r>
                      <a:endParaRPr lang="uk-UA" sz="1800" dirty="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latin typeface="Constantia" pitchFamily="18" charset="0"/>
                        </a:rPr>
                        <a:t>сер.рід</a:t>
                      </a:r>
                      <a:endParaRPr lang="uk-UA" sz="1800" dirty="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latin typeface="Constantia" pitchFamily="18" charset="0"/>
                        </a:rPr>
                        <a:t>жін.рід</a:t>
                      </a:r>
                      <a:endParaRPr lang="uk-UA" sz="180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80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50098">
                <a:tc>
                  <a:txBody>
                    <a:bodyPr/>
                    <a:lstStyle/>
                    <a:p>
                      <a:pPr marL="9017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de-DE" sz="1800">
                        <a:latin typeface="Constantia" pitchFamily="18" charset="0"/>
                      </a:endParaRPr>
                    </a:p>
                    <a:p>
                      <a:pPr marL="9017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>
                          <a:latin typeface="Constantia" pitchFamily="18" charset="0"/>
                        </a:rPr>
                        <a:t>Genetiv</a:t>
                      </a:r>
                      <a:endParaRPr lang="uk-UA" sz="180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0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latin typeface="Constantia" pitchFamily="18" charset="0"/>
                        </a:rPr>
                        <a:t>des</a:t>
                      </a:r>
                      <a:endParaRPr lang="uk-UA" sz="1800" dirty="0">
                        <a:latin typeface="Constantia" pitchFamily="18" charset="0"/>
                      </a:endParaRPr>
                    </a:p>
                    <a:p>
                      <a:pPr marL="450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latin typeface="Constantia" pitchFamily="18" charset="0"/>
                        </a:rPr>
                        <a:t>eines</a:t>
                      </a:r>
                      <a:endParaRPr lang="uk-UA" sz="1800" dirty="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0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latin typeface="Constantia" pitchFamily="18" charset="0"/>
                        </a:rPr>
                        <a:t>des</a:t>
                      </a:r>
                      <a:endParaRPr lang="uk-UA" sz="1800" dirty="0">
                        <a:latin typeface="Constantia" pitchFamily="18" charset="0"/>
                      </a:endParaRPr>
                    </a:p>
                    <a:p>
                      <a:pPr marL="450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latin typeface="Constantia" pitchFamily="18" charset="0"/>
                        </a:rPr>
                        <a:t>eines</a:t>
                      </a:r>
                      <a:endParaRPr lang="uk-UA" sz="1800" dirty="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latin typeface="Constantia" pitchFamily="18" charset="0"/>
                        </a:rPr>
                        <a:t>der</a:t>
                      </a:r>
                      <a:endParaRPr lang="uk-UA" sz="1800" dirty="0">
                        <a:latin typeface="Constantia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latin typeface="Constantia" pitchFamily="18" charset="0"/>
                        </a:rPr>
                        <a:t>einer</a:t>
                      </a:r>
                      <a:endParaRPr lang="uk-UA" sz="1800" dirty="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latin typeface="Constantia" pitchFamily="18" charset="0"/>
                        </a:rPr>
                        <a:t>der</a:t>
                      </a:r>
                      <a:endParaRPr lang="uk-UA" sz="1800" dirty="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 fontAlgn="base">
              <a:spcAft>
                <a:spcPct val="0"/>
              </a:spcAft>
            </a:pPr>
            <a:r>
              <a:rPr lang="uk-UA" sz="3600" dirty="0" smtClean="0">
                <a:solidFill>
                  <a:srgbClr val="333333"/>
                </a:solidFill>
                <a:latin typeface="inherit"/>
                <a:cs typeface="Arial" pitchFamily="34" charset="0"/>
              </a:rPr>
              <a:t>    </a:t>
            </a:r>
            <a:r>
              <a:rPr lang="de-DE" sz="3200" b="1" i="1" dirty="0" smtClean="0"/>
              <a:t>Ergänzen Sie die Sätze durch passende Genetiv-Präpositionen.</a:t>
            </a:r>
            <a:endParaRPr lang="uk-UA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4413124" cy="4572000"/>
          </a:xfrm>
        </p:spPr>
        <p:txBody>
          <a:bodyPr>
            <a:normAutofit fontScale="77500" lnSpcReduction="20000"/>
          </a:bodyPr>
          <a:lstStyle/>
          <a:p>
            <a:r>
              <a:rPr lang="de-DE" dirty="0" smtClean="0"/>
              <a:t>1. Zwei Studentinnen fehlen heute _______ der Krankheit. </a:t>
            </a:r>
            <a:endParaRPr lang="uk-UA" dirty="0" smtClean="0"/>
          </a:p>
          <a:p>
            <a:r>
              <a:rPr lang="de-DE" dirty="0" smtClean="0"/>
              <a:t>2. _______ der Ferien haben zwei Studentengruppen Ternopil besucht. </a:t>
            </a:r>
            <a:endParaRPr lang="uk-UA" dirty="0" smtClean="0"/>
          </a:p>
          <a:p>
            <a:r>
              <a:rPr lang="de-DE" dirty="0" smtClean="0"/>
              <a:t>3. Der Student spricht mit dem Professor _______ seiner Jahresarbeit. </a:t>
            </a:r>
            <a:endParaRPr lang="uk-UA" dirty="0" smtClean="0"/>
          </a:p>
          <a:p>
            <a:r>
              <a:rPr lang="de-DE" dirty="0" smtClean="0"/>
              <a:t>4. Wo warst du _______ der Stunde? </a:t>
            </a:r>
            <a:endParaRPr lang="uk-UA" dirty="0" smtClean="0"/>
          </a:p>
          <a:p>
            <a:r>
              <a:rPr lang="de-DE" dirty="0" smtClean="0"/>
              <a:t>5. _______ des Winters schwimmt er täglich. </a:t>
            </a:r>
            <a:endParaRPr lang="uk-UA" dirty="0" smtClean="0"/>
          </a:p>
          <a:p>
            <a:r>
              <a:rPr lang="de-DE" dirty="0" smtClean="0"/>
              <a:t>6. _____ meines Urlaubs wanderte ich viel. </a:t>
            </a:r>
            <a:endParaRPr lang="uk-UA" dirty="0" smtClean="0"/>
          </a:p>
        </p:txBody>
      </p:sp>
      <p:sp>
        <p:nvSpPr>
          <p:cNvPr id="92161" name="Rectangle 1"/>
          <p:cNvSpPr>
            <a:spLocks noChangeArrowheads="1"/>
          </p:cNvSpPr>
          <p:nvPr/>
        </p:nvSpPr>
        <p:spPr bwMode="auto">
          <a:xfrm>
            <a:off x="214282" y="857232"/>
            <a:ext cx="65" cy="517374"/>
          </a:xfrm>
          <a:prstGeom prst="rect">
            <a:avLst/>
          </a:prstGeom>
          <a:solidFill>
            <a:srgbClr val="F4F4F4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158700" rIns="0" bIns="7935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5000628" y="1928802"/>
          <a:ext cx="3929090" cy="3650649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1285884"/>
                <a:gridCol w="2643206"/>
              </a:tblGrid>
              <a:tr h="28575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/>
                        <a:t>WÄHREND</a:t>
                      </a:r>
                      <a:endParaRPr lang="uk-UA" sz="1100" dirty="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 </a:t>
                      </a:r>
                      <a:r>
                        <a:rPr lang="uk-UA" sz="1400" dirty="0"/>
                        <a:t>протягом, упродовж, під час</a:t>
                      </a:r>
                      <a:r>
                        <a:rPr lang="de-DE" sz="1400" dirty="0" smtClean="0"/>
                        <a:t>:</a:t>
                      </a:r>
                      <a:endParaRPr lang="uk-UA" sz="1100" dirty="0"/>
                    </a:p>
                  </a:txBody>
                  <a:tcPr marL="37863" marR="37863" marT="0" marB="0"/>
                </a:tc>
              </a:tr>
              <a:tr h="28575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400"/>
                        <a:t>WEGEN</a:t>
                      </a:r>
                      <a:r>
                        <a:rPr lang="uk-UA" sz="1400"/>
                        <a:t> –</a:t>
                      </a:r>
                      <a:endParaRPr lang="uk-UA" sz="11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/>
                        <a:t>через, із-за</a:t>
                      </a:r>
                      <a:r>
                        <a:rPr lang="de-DE" sz="1400" dirty="0"/>
                        <a:t>: </a:t>
                      </a:r>
                      <a:endParaRPr lang="uk-UA" sz="1100" dirty="0"/>
                    </a:p>
                  </a:txBody>
                  <a:tcPr marL="37863" marR="37863" marT="0" marB="0"/>
                </a:tc>
              </a:tr>
              <a:tr h="28575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400"/>
                        <a:t>STATT</a:t>
                      </a:r>
                      <a:r>
                        <a:rPr lang="uk-UA" sz="1400"/>
                        <a:t> –</a:t>
                      </a:r>
                      <a:endParaRPr lang="uk-UA" sz="11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/>
                        <a:t>замість</a:t>
                      </a:r>
                      <a:r>
                        <a:rPr lang="de-DE" sz="1400" dirty="0"/>
                        <a:t>: </a:t>
                      </a:r>
                      <a:endParaRPr lang="uk-UA" sz="1100" dirty="0"/>
                    </a:p>
                  </a:txBody>
                  <a:tcPr marL="37863" marR="37863" marT="0" marB="0"/>
                </a:tc>
              </a:tr>
              <a:tr h="28575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400"/>
                        <a:t>TROTZ</a:t>
                      </a:r>
                      <a:r>
                        <a:rPr lang="uk-UA" sz="1400"/>
                        <a:t> –</a:t>
                      </a:r>
                      <a:endParaRPr lang="uk-UA" sz="11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/>
                        <a:t>незважаючи на</a:t>
                      </a:r>
                      <a:r>
                        <a:rPr lang="de-DE" sz="1400" dirty="0"/>
                        <a:t>: </a:t>
                      </a:r>
                      <a:endParaRPr lang="uk-UA" sz="1100" dirty="0"/>
                    </a:p>
                  </a:txBody>
                  <a:tcPr marL="37863" marR="37863" marT="0" marB="0"/>
                </a:tc>
              </a:tr>
              <a:tr h="28575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400"/>
                        <a:t>L</a:t>
                      </a:r>
                      <a:r>
                        <a:rPr lang="uk-UA" sz="1400"/>
                        <a:t>Ä</a:t>
                      </a:r>
                      <a:r>
                        <a:rPr lang="de-DE" sz="1400"/>
                        <a:t>NGST</a:t>
                      </a:r>
                      <a:r>
                        <a:rPr lang="uk-UA" sz="1400"/>
                        <a:t>–</a:t>
                      </a:r>
                      <a:endParaRPr lang="uk-UA" sz="11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/>
                        <a:t>уздовж</a:t>
                      </a:r>
                      <a:r>
                        <a:rPr lang="de-DE" sz="1400" dirty="0"/>
                        <a:t>: </a:t>
                      </a:r>
                      <a:endParaRPr lang="uk-UA" sz="1100" dirty="0"/>
                    </a:p>
                  </a:txBody>
                  <a:tcPr marL="37863" marR="37863" marT="0" marB="0"/>
                </a:tc>
              </a:tr>
              <a:tr h="28575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/>
                        <a:t>INNERHALB</a:t>
                      </a:r>
                      <a:r>
                        <a:rPr lang="uk-UA" sz="1400" dirty="0"/>
                        <a:t> </a:t>
                      </a:r>
                      <a:endParaRPr lang="uk-UA" sz="1100" dirty="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/>
                        <a:t>усередині, в межах, протягом, упродовж.</a:t>
                      </a:r>
                      <a:endParaRPr lang="uk-UA" sz="11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/>
                </a:tc>
              </a:tr>
              <a:tr h="35719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/>
                        <a:t>AU</a:t>
                      </a:r>
                      <a:r>
                        <a:rPr lang="uk-UA" sz="1400" dirty="0"/>
                        <a:t>ß</a:t>
                      </a:r>
                      <a:r>
                        <a:rPr lang="de-DE" sz="1400" dirty="0"/>
                        <a:t>ERHALB</a:t>
                      </a:r>
                      <a:r>
                        <a:rPr lang="uk-UA" sz="1400" dirty="0"/>
                        <a:t> </a:t>
                      </a:r>
                      <a:endParaRPr lang="uk-UA" sz="1100" dirty="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/>
                        <a:t>поза, за </a:t>
                      </a:r>
                      <a:r>
                        <a:rPr lang="uk-UA" sz="1400" dirty="0" smtClean="0"/>
                        <a:t>межами</a:t>
                      </a:r>
                      <a:endParaRPr lang="uk-UA" sz="1100" dirty="0"/>
                    </a:p>
                  </a:txBody>
                  <a:tcPr marL="37863" marR="37863" marT="0" marB="0"/>
                </a:tc>
              </a:tr>
              <a:tr h="28575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/>
                        <a:t>DIESSEITS</a:t>
                      </a:r>
                      <a:r>
                        <a:rPr lang="uk-UA" sz="1400" dirty="0"/>
                        <a:t> </a:t>
                      </a:r>
                      <a:endParaRPr lang="uk-UA" sz="1100" dirty="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/>
                        <a:t>по цей </a:t>
                      </a:r>
                      <a:r>
                        <a:rPr lang="uk-UA" sz="1400" dirty="0" smtClean="0"/>
                        <a:t>бік</a:t>
                      </a:r>
                      <a:endParaRPr lang="uk-UA" sz="1100" dirty="0"/>
                    </a:p>
                  </a:txBody>
                  <a:tcPr marL="37863" marR="37863" marT="0" marB="0"/>
                </a:tc>
              </a:tr>
              <a:tr h="35719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 smtClean="0"/>
                        <a:t>JENSEITS</a:t>
                      </a:r>
                      <a:r>
                        <a:rPr lang="uk-UA" sz="1400" dirty="0" smtClean="0"/>
                        <a:t> –</a:t>
                      </a:r>
                      <a:endParaRPr lang="uk-UA" sz="1100" dirty="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/>
                        <a:t>по той бік</a:t>
                      </a:r>
                      <a:endParaRPr lang="uk-UA" sz="1100" dirty="0" smtClean="0"/>
                    </a:p>
                  </a:txBody>
                  <a:tcPr marL="37863" marR="37863" marT="0" marB="0"/>
                </a:tc>
              </a:tr>
              <a:tr h="28575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400"/>
                        <a:t>UNWEIT</a:t>
                      </a:r>
                      <a:r>
                        <a:rPr lang="uk-UA" sz="1400"/>
                        <a:t> –</a:t>
                      </a:r>
                      <a:endParaRPr lang="uk-UA" sz="11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/>
                        <a:t>недалеко </a:t>
                      </a:r>
                      <a:r>
                        <a:rPr lang="uk-UA" sz="1400" dirty="0" smtClean="0"/>
                        <a:t>від</a:t>
                      </a:r>
                      <a:endParaRPr lang="uk-UA" sz="1100" dirty="0"/>
                    </a:p>
                  </a:txBody>
                  <a:tcPr marL="37863" marR="37863" marT="0" marB="0"/>
                </a:tc>
              </a:tr>
              <a:tr h="28575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400"/>
                        <a:t>ANL</a:t>
                      </a:r>
                      <a:r>
                        <a:rPr lang="uk-UA" sz="1400"/>
                        <a:t>Äß</a:t>
                      </a:r>
                      <a:r>
                        <a:rPr lang="de-DE" sz="1400"/>
                        <a:t>LICH</a:t>
                      </a:r>
                      <a:r>
                        <a:rPr lang="uk-UA" sz="1400"/>
                        <a:t>-</a:t>
                      </a:r>
                      <a:endParaRPr lang="uk-UA" sz="11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/>
                        <a:t>з </a:t>
                      </a:r>
                      <a:r>
                        <a:rPr lang="uk-UA" sz="1400" dirty="0" smtClean="0"/>
                        <a:t>нагоди</a:t>
                      </a:r>
                      <a:endParaRPr lang="uk-UA" sz="1100" dirty="0"/>
                    </a:p>
                  </a:txBody>
                  <a:tcPr marL="37863" marR="37863" marT="0" marB="0"/>
                </a:tc>
              </a:tr>
              <a:tr h="22353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400"/>
                        <a:t>LAUT</a:t>
                      </a:r>
                      <a:r>
                        <a:rPr lang="uk-UA" sz="1400"/>
                        <a:t>–</a:t>
                      </a:r>
                      <a:endParaRPr lang="uk-UA" sz="11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/>
                        <a:t>згідно з.</a:t>
                      </a:r>
                      <a:endParaRPr lang="uk-UA" sz="1100" dirty="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/>
                </a:tc>
              </a:tr>
            </a:tbl>
          </a:graphicData>
        </a:graphic>
      </p:graphicFrame>
    </p:spTree>
    <p:controls>
      <p:control spid="130050" name="DefaultOcx" r:id="rId2" imgW="457200" imgH="228600"/>
      <p:control spid="130051" name="HTMLText1" r:id="rId3" imgW="457200" imgH="228600"/>
      <p:control spid="130052" name="HTMLText2" r:id="rId4" imgW="457200" imgH="228600"/>
      <p:control spid="130053" name="HTMLText3" r:id="rId5" imgW="457200" imgH="228600"/>
      <p:control spid="130054" name="HTMLText4" r:id="rId6" imgW="457200" imgH="228600"/>
      <p:control spid="130055" name="HTMLText5" r:id="rId7" imgW="457200" imgH="228600"/>
      <p:control spid="130056" name="HTMLText6" r:id="rId8" imgW="457200" imgH="228600"/>
      <p:control spid="130057" name="HTMLText7" r:id="rId9" imgW="457200" imgH="228600"/>
      <p:control spid="130058" name="HTMLText8" r:id="rId10" imgW="457200" imgH="228600"/>
      <p:control spid="130059" name="HTMLText9" r:id="rId11" imgW="457200" imgH="22860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 fontAlgn="base">
              <a:spcAft>
                <a:spcPct val="0"/>
              </a:spcAft>
            </a:pPr>
            <a:r>
              <a:rPr lang="uk-UA" sz="3600" dirty="0" smtClean="0">
                <a:solidFill>
                  <a:srgbClr val="333333"/>
                </a:solidFill>
                <a:latin typeface="inherit"/>
                <a:cs typeface="Arial" pitchFamily="34" charset="0"/>
              </a:rPr>
              <a:t>    </a:t>
            </a:r>
            <a:r>
              <a:rPr lang="de-DE" sz="3200" b="1" i="1" dirty="0" smtClean="0"/>
              <a:t>Ergänzen Sie die Sätze durch passende Genetiv-Präpositionen.</a:t>
            </a:r>
            <a:endParaRPr lang="uk-UA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4413124" cy="4572000"/>
          </a:xfrm>
        </p:spPr>
        <p:txBody>
          <a:bodyPr>
            <a:normAutofit fontScale="85000" lnSpcReduction="20000"/>
          </a:bodyPr>
          <a:lstStyle/>
          <a:p>
            <a:r>
              <a:rPr lang="de-DE" dirty="0" smtClean="0"/>
              <a:t>7. _______ des Unwetters findet das Spiel im Stadion statt. </a:t>
            </a:r>
            <a:endParaRPr lang="uk-UA" dirty="0" smtClean="0"/>
          </a:p>
          <a:p>
            <a:r>
              <a:rPr lang="de-DE" dirty="0" smtClean="0"/>
              <a:t>8. _______ der Erkältung ist sie zum Unterricht nicht gekommen. </a:t>
            </a:r>
            <a:endParaRPr lang="uk-UA" dirty="0" smtClean="0"/>
          </a:p>
          <a:p>
            <a:r>
              <a:rPr lang="de-DE" dirty="0" smtClean="0"/>
              <a:t>9 _______ .der Hauptstraße fahren Busse. </a:t>
            </a:r>
            <a:endParaRPr lang="uk-UA" dirty="0" smtClean="0"/>
          </a:p>
          <a:p>
            <a:r>
              <a:rPr lang="de-DE" dirty="0" smtClean="0"/>
              <a:t>10. Wir wohnen _______ des Flusses. </a:t>
            </a:r>
            <a:endParaRPr lang="uk-UA" dirty="0" smtClean="0"/>
          </a:p>
          <a:p>
            <a:r>
              <a:rPr lang="de-DE" dirty="0" smtClean="0"/>
              <a:t>11. Das ist _______ des Waldes geschehen. </a:t>
            </a:r>
            <a:endParaRPr lang="uk-UA" dirty="0" smtClean="0"/>
          </a:p>
          <a:p>
            <a:r>
              <a:rPr lang="de-DE" dirty="0" smtClean="0"/>
              <a:t>12. _______ der Konferenz müssen sie hier bleiben.</a:t>
            </a:r>
            <a:endParaRPr lang="uk-UA" dirty="0"/>
          </a:p>
        </p:txBody>
      </p:sp>
      <p:sp>
        <p:nvSpPr>
          <p:cNvPr id="92161" name="Rectangle 1"/>
          <p:cNvSpPr>
            <a:spLocks noChangeArrowheads="1"/>
          </p:cNvSpPr>
          <p:nvPr/>
        </p:nvSpPr>
        <p:spPr bwMode="auto">
          <a:xfrm>
            <a:off x="214282" y="857232"/>
            <a:ext cx="65" cy="517374"/>
          </a:xfrm>
          <a:prstGeom prst="rect">
            <a:avLst/>
          </a:prstGeom>
          <a:solidFill>
            <a:srgbClr val="F4F4F4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158700" rIns="0" bIns="7935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5000628" y="1928802"/>
          <a:ext cx="3929090" cy="3650649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1285884"/>
                <a:gridCol w="2643206"/>
              </a:tblGrid>
              <a:tr h="28575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/>
                        <a:t>WÄHREND</a:t>
                      </a:r>
                      <a:endParaRPr lang="uk-UA" sz="1100" dirty="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 </a:t>
                      </a:r>
                      <a:r>
                        <a:rPr lang="uk-UA" sz="1400" dirty="0"/>
                        <a:t>протягом, упродовж, під час</a:t>
                      </a:r>
                      <a:r>
                        <a:rPr lang="de-DE" sz="1400" dirty="0" smtClean="0"/>
                        <a:t>:</a:t>
                      </a:r>
                      <a:endParaRPr lang="uk-UA" sz="1100" dirty="0"/>
                    </a:p>
                  </a:txBody>
                  <a:tcPr marL="37863" marR="37863" marT="0" marB="0"/>
                </a:tc>
              </a:tr>
              <a:tr h="28575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400"/>
                        <a:t>WEGEN</a:t>
                      </a:r>
                      <a:r>
                        <a:rPr lang="uk-UA" sz="1400"/>
                        <a:t> –</a:t>
                      </a:r>
                      <a:endParaRPr lang="uk-UA" sz="11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/>
                        <a:t>через, із-за</a:t>
                      </a:r>
                      <a:r>
                        <a:rPr lang="de-DE" sz="1400" dirty="0"/>
                        <a:t>: </a:t>
                      </a:r>
                      <a:endParaRPr lang="uk-UA" sz="1100" dirty="0"/>
                    </a:p>
                  </a:txBody>
                  <a:tcPr marL="37863" marR="37863" marT="0" marB="0"/>
                </a:tc>
              </a:tr>
              <a:tr h="28575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400"/>
                        <a:t>STATT</a:t>
                      </a:r>
                      <a:r>
                        <a:rPr lang="uk-UA" sz="1400"/>
                        <a:t> –</a:t>
                      </a:r>
                      <a:endParaRPr lang="uk-UA" sz="11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/>
                        <a:t>замість</a:t>
                      </a:r>
                      <a:r>
                        <a:rPr lang="de-DE" sz="1400" dirty="0"/>
                        <a:t>: </a:t>
                      </a:r>
                      <a:endParaRPr lang="uk-UA" sz="1100" dirty="0"/>
                    </a:p>
                  </a:txBody>
                  <a:tcPr marL="37863" marR="37863" marT="0" marB="0"/>
                </a:tc>
              </a:tr>
              <a:tr h="28575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400"/>
                        <a:t>TROTZ</a:t>
                      </a:r>
                      <a:r>
                        <a:rPr lang="uk-UA" sz="1400"/>
                        <a:t> –</a:t>
                      </a:r>
                      <a:endParaRPr lang="uk-UA" sz="11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/>
                        <a:t>незважаючи на</a:t>
                      </a:r>
                      <a:r>
                        <a:rPr lang="de-DE" sz="1400" dirty="0"/>
                        <a:t>: </a:t>
                      </a:r>
                      <a:endParaRPr lang="uk-UA" sz="1100" dirty="0"/>
                    </a:p>
                  </a:txBody>
                  <a:tcPr marL="37863" marR="37863" marT="0" marB="0"/>
                </a:tc>
              </a:tr>
              <a:tr h="28575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400"/>
                        <a:t>L</a:t>
                      </a:r>
                      <a:r>
                        <a:rPr lang="uk-UA" sz="1400"/>
                        <a:t>Ä</a:t>
                      </a:r>
                      <a:r>
                        <a:rPr lang="de-DE" sz="1400"/>
                        <a:t>NGST</a:t>
                      </a:r>
                      <a:r>
                        <a:rPr lang="uk-UA" sz="1400"/>
                        <a:t>–</a:t>
                      </a:r>
                      <a:endParaRPr lang="uk-UA" sz="11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/>
                        <a:t>уздовж</a:t>
                      </a:r>
                      <a:r>
                        <a:rPr lang="de-DE" sz="1400" dirty="0"/>
                        <a:t>: </a:t>
                      </a:r>
                      <a:endParaRPr lang="uk-UA" sz="1100" dirty="0"/>
                    </a:p>
                  </a:txBody>
                  <a:tcPr marL="37863" marR="37863" marT="0" marB="0"/>
                </a:tc>
              </a:tr>
              <a:tr h="28575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/>
                        <a:t>INNERHALB</a:t>
                      </a:r>
                      <a:r>
                        <a:rPr lang="uk-UA" sz="1400" dirty="0"/>
                        <a:t> </a:t>
                      </a:r>
                      <a:endParaRPr lang="uk-UA" sz="1100" dirty="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/>
                        <a:t>усередині, в межах, протягом, упродовж.</a:t>
                      </a:r>
                      <a:endParaRPr lang="uk-UA" sz="11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/>
                </a:tc>
              </a:tr>
              <a:tr h="35719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/>
                        <a:t>AU</a:t>
                      </a:r>
                      <a:r>
                        <a:rPr lang="uk-UA" sz="1400" dirty="0"/>
                        <a:t>ß</a:t>
                      </a:r>
                      <a:r>
                        <a:rPr lang="de-DE" sz="1400" dirty="0"/>
                        <a:t>ERHALB</a:t>
                      </a:r>
                      <a:r>
                        <a:rPr lang="uk-UA" sz="1400" dirty="0"/>
                        <a:t> </a:t>
                      </a:r>
                      <a:endParaRPr lang="uk-UA" sz="1100" dirty="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/>
                        <a:t>поза, за </a:t>
                      </a:r>
                      <a:r>
                        <a:rPr lang="uk-UA" sz="1400" dirty="0" smtClean="0"/>
                        <a:t>межами</a:t>
                      </a:r>
                      <a:endParaRPr lang="uk-UA" sz="1100" dirty="0"/>
                    </a:p>
                  </a:txBody>
                  <a:tcPr marL="37863" marR="37863" marT="0" marB="0"/>
                </a:tc>
              </a:tr>
              <a:tr h="28575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/>
                        <a:t>DIESSEITS</a:t>
                      </a:r>
                      <a:r>
                        <a:rPr lang="uk-UA" sz="1400" dirty="0"/>
                        <a:t> </a:t>
                      </a:r>
                      <a:endParaRPr lang="uk-UA" sz="1100" dirty="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/>
                        <a:t>по цей </a:t>
                      </a:r>
                      <a:r>
                        <a:rPr lang="uk-UA" sz="1400" dirty="0" smtClean="0"/>
                        <a:t>бік</a:t>
                      </a:r>
                      <a:endParaRPr lang="uk-UA" sz="1100" dirty="0"/>
                    </a:p>
                  </a:txBody>
                  <a:tcPr marL="37863" marR="37863" marT="0" marB="0"/>
                </a:tc>
              </a:tr>
              <a:tr h="35719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 smtClean="0"/>
                        <a:t>JENSEITS</a:t>
                      </a:r>
                      <a:r>
                        <a:rPr lang="uk-UA" sz="1400" dirty="0" smtClean="0"/>
                        <a:t> –</a:t>
                      </a:r>
                      <a:endParaRPr lang="uk-UA" sz="1100" dirty="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/>
                        <a:t>по той бік</a:t>
                      </a:r>
                      <a:endParaRPr lang="uk-UA" sz="1100" dirty="0" smtClean="0"/>
                    </a:p>
                  </a:txBody>
                  <a:tcPr marL="37863" marR="37863" marT="0" marB="0"/>
                </a:tc>
              </a:tr>
              <a:tr h="28575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400"/>
                        <a:t>UNWEIT</a:t>
                      </a:r>
                      <a:r>
                        <a:rPr lang="uk-UA" sz="1400"/>
                        <a:t> –</a:t>
                      </a:r>
                      <a:endParaRPr lang="uk-UA" sz="11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/>
                        <a:t>недалеко </a:t>
                      </a:r>
                      <a:r>
                        <a:rPr lang="uk-UA" sz="1400" dirty="0" smtClean="0"/>
                        <a:t>від</a:t>
                      </a:r>
                      <a:endParaRPr lang="uk-UA" sz="1100" dirty="0"/>
                    </a:p>
                  </a:txBody>
                  <a:tcPr marL="37863" marR="37863" marT="0" marB="0"/>
                </a:tc>
              </a:tr>
              <a:tr h="28575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400"/>
                        <a:t>ANL</a:t>
                      </a:r>
                      <a:r>
                        <a:rPr lang="uk-UA" sz="1400"/>
                        <a:t>Äß</a:t>
                      </a:r>
                      <a:r>
                        <a:rPr lang="de-DE" sz="1400"/>
                        <a:t>LICH</a:t>
                      </a:r>
                      <a:r>
                        <a:rPr lang="uk-UA" sz="1400"/>
                        <a:t>-</a:t>
                      </a:r>
                      <a:endParaRPr lang="uk-UA" sz="11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/>
                        <a:t>з </a:t>
                      </a:r>
                      <a:r>
                        <a:rPr lang="uk-UA" sz="1400" dirty="0" smtClean="0"/>
                        <a:t>нагоди</a:t>
                      </a:r>
                      <a:endParaRPr lang="uk-UA" sz="1100" dirty="0"/>
                    </a:p>
                  </a:txBody>
                  <a:tcPr marL="37863" marR="37863" marT="0" marB="0"/>
                </a:tc>
              </a:tr>
              <a:tr h="22353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400"/>
                        <a:t>LAUT</a:t>
                      </a:r>
                      <a:r>
                        <a:rPr lang="uk-UA" sz="1400"/>
                        <a:t>–</a:t>
                      </a:r>
                      <a:endParaRPr lang="uk-UA" sz="11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/>
                        <a:t>згідно з.</a:t>
                      </a:r>
                      <a:endParaRPr lang="uk-UA" sz="1100" dirty="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863" marR="37863" marT="0" marB="0"/>
                </a:tc>
              </a:tr>
            </a:tbl>
          </a:graphicData>
        </a:graphic>
      </p:graphicFrame>
    </p:spTree>
    <p:controls>
      <p:control spid="138242" name="DefaultOcx" r:id="rId2" imgW="457200" imgH="228600"/>
      <p:control spid="138243" name="HTMLText1" r:id="rId3" imgW="457200" imgH="228600"/>
      <p:control spid="138244" name="HTMLText2" r:id="rId4" imgW="457200" imgH="228600"/>
      <p:control spid="138245" name="HTMLText3" r:id="rId5" imgW="457200" imgH="228600"/>
      <p:control spid="138246" name="HTMLText4" r:id="rId6" imgW="457200" imgH="228600"/>
      <p:control spid="138247" name="HTMLText5" r:id="rId7" imgW="457200" imgH="228600"/>
      <p:control spid="138248" name="HTMLText6" r:id="rId8" imgW="457200" imgH="228600"/>
      <p:control spid="138249" name="HTMLText7" r:id="rId9" imgW="457200" imgH="228600"/>
      <p:control spid="138250" name="HTMLText8" r:id="rId10" imgW="457200" imgH="228600"/>
      <p:control spid="138251" name="HTMLText9" r:id="rId11" imgW="457200" imgH="22860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i="1" dirty="0" smtClean="0"/>
              <a:t>Übersetzen Sie ins Deutsche.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357298"/>
            <a:ext cx="8503920" cy="5500702"/>
          </a:xfrm>
        </p:spPr>
        <p:txBody>
          <a:bodyPr>
            <a:normAutofit fontScale="92500"/>
          </a:bodyPr>
          <a:lstStyle/>
          <a:p>
            <a:r>
              <a:rPr lang="uk-UA" dirty="0" smtClean="0"/>
              <a:t>1.Через хворобу студента ця робота ще не готова. </a:t>
            </a:r>
          </a:p>
          <a:p>
            <a:r>
              <a:rPr lang="uk-UA" dirty="0" smtClean="0"/>
              <a:t>2.Він їхав повільно через дітей. </a:t>
            </a:r>
          </a:p>
          <a:p>
            <a:r>
              <a:rPr lang="uk-UA" dirty="0" smtClean="0"/>
              <a:t>3. Вікна були відчинені через спеку. </a:t>
            </a:r>
          </a:p>
          <a:p>
            <a:r>
              <a:rPr lang="uk-UA" dirty="0" smtClean="0"/>
              <a:t>4. Заради пенсії робота була важливою для цих жінок. </a:t>
            </a:r>
          </a:p>
          <a:p>
            <a:r>
              <a:rPr lang="uk-UA" dirty="0" smtClean="0"/>
              <a:t>5. Нещасний випадок стався через сп’яніння шофера. </a:t>
            </a:r>
          </a:p>
          <a:p>
            <a:r>
              <a:rPr lang="uk-UA" dirty="0" smtClean="0"/>
              <a:t>6. Діти сварились через м’яч. </a:t>
            </a:r>
          </a:p>
          <a:p>
            <a:r>
              <a:rPr lang="uk-UA" dirty="0" smtClean="0"/>
              <a:t>7. Ліс знаходиться в стороні від села. </a:t>
            </a:r>
          </a:p>
          <a:p>
            <a:r>
              <a:rPr lang="uk-UA" dirty="0" smtClean="0"/>
              <a:t>8. Ми повинні відвідати одногрупника у позаурочний час. </a:t>
            </a:r>
          </a:p>
          <a:p>
            <a:r>
              <a:rPr lang="uk-UA" dirty="0" smtClean="0"/>
              <a:t>9.Через нього ми запізнюємось. </a:t>
            </a:r>
          </a:p>
          <a:p>
            <a:r>
              <a:rPr lang="uk-UA" dirty="0" smtClean="0"/>
              <a:t>10. Замість школи він пішов у кіно.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462</TotalTime>
  <Words>841</Words>
  <Application>Microsoft Office PowerPoint</Application>
  <PresentationFormat>Экран (4:3)</PresentationFormat>
  <Paragraphs>201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Официальная</vt:lpstr>
      <vt:lpstr>PRÄPOSITIONEN MIT GENETIV</vt:lpstr>
      <vt:lpstr>PRÄPOSITIONEN MIT GENETIV</vt:lpstr>
      <vt:lpstr>Слайд 3</vt:lpstr>
      <vt:lpstr>   І. Übersetzen Sie bitte      </vt:lpstr>
      <vt:lpstr>    ІІ. Setzen sie die eingeklammerten Substantiven.  </vt:lpstr>
      <vt:lpstr>    ІІ. Setzen sie die eingeklammerten Substantiven. </vt:lpstr>
      <vt:lpstr>    Ergänzen Sie die Sätze durch passende Genetiv-Präpositionen.</vt:lpstr>
      <vt:lpstr>    Ergänzen Sie die Sätze durch passende Genetiv-Präpositionen.</vt:lpstr>
      <vt:lpstr>Übersetzen Sie ins Deutsche.</vt:lpstr>
      <vt:lpstr>Hausaufgaben 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BRD und ihre Sehenswürdigkeiten</dc:title>
  <dc:creator>User</dc:creator>
  <cp:lastModifiedBy>User</cp:lastModifiedBy>
  <cp:revision>24</cp:revision>
  <dcterms:created xsi:type="dcterms:W3CDTF">2020-03-26T08:47:34Z</dcterms:created>
  <dcterms:modified xsi:type="dcterms:W3CDTF">2020-04-24T07:12:49Z</dcterms:modified>
</cp:coreProperties>
</file>