
<file path=[Content_Types].xml><?xml version="1.0" encoding="utf-8"?>
<Types xmlns="http://schemas.openxmlformats.org/package/2006/content-types">
  <Override PartName="/ppt/activeX/activeX15.xml" ContentType="application/vnd.ms-office.activeX+xml"/>
  <Override PartName="/ppt/activeX/activeX26.xml" ContentType="application/vnd.ms-office.activeX+xml"/>
  <Override PartName="/ppt/activeX/activeX44.xml" ContentType="application/vnd.ms-office.activeX+xml"/>
  <Override PartName="/ppt/activeX/activeX62.xml" ContentType="application/vnd.ms-office.activeX+xml"/>
  <Override PartName="/ppt/activeX/activeX73.xml" ContentType="application/vnd.ms-office.activeX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3.xml" ContentType="application/vnd.ms-office.activeX+xml"/>
  <Override PartName="/ppt/activeX/activeX51.xml" ContentType="application/vnd.ms-office.activeX+xml"/>
  <Override PartName="/ppt/activeX/activeX80.xml" ContentType="application/vnd.ms-office.activeX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activeX/activeX11.xml" ContentType="application/vnd.ms-office.activeX+xml"/>
  <Override PartName="/ppt/activeX/activeX22.xml" ContentType="application/vnd.ms-office.activeX+xml"/>
  <Override PartName="/ppt/activeX/activeX40.xml" ContentType="application/vnd.ms-office.activeX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activeX/activeX78.xml" ContentType="application/vnd.ms-office.activeX+xml"/>
  <Override PartName="/ppt/activeX/activeX89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49.xml" ContentType="application/vnd.ms-office.activeX+xml"/>
  <Override PartName="/ppt/activeX/activeX58.xml" ContentType="application/vnd.ms-office.activeX+xml"/>
  <Override PartName="/ppt/activeX/activeX67.xml" ContentType="application/vnd.ms-office.activeX+xml"/>
  <Override PartName="/ppt/activeX/activeX76.xml" ContentType="application/vnd.ms-office.activeX+xml"/>
  <Override PartName="/ppt/activeX/activeX85.xml" ContentType="application/vnd.ms-office.activeX+xml"/>
  <Override PartName="/ppt/activeX/activeX87.xml" ContentType="application/vnd.ms-office.activeX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7.xml" ContentType="application/vnd.ms-office.activeX+xml"/>
  <Override PartName="/ppt/activeX/activeX18.xml" ContentType="application/vnd.ms-office.activeX+xml"/>
  <Override PartName="/ppt/activeX/activeX27.xml" ContentType="application/vnd.ms-office.activeX+xml"/>
  <Override PartName="/ppt/activeX/activeX36.xml" ContentType="application/vnd.ms-office.activeX+xml"/>
  <Override PartName="/ppt/activeX/activeX47.xml" ContentType="application/vnd.ms-office.activeX+xml"/>
  <Override PartName="/ppt/activeX/activeX56.xml" ContentType="application/vnd.ms-office.activeX+xml"/>
  <Override PartName="/ppt/activeX/activeX65.xml" ContentType="application/vnd.ms-office.activeX+xml"/>
  <Override PartName="/ppt/activeX/activeX74.xml" ContentType="application/vnd.ms-office.activeX+xml"/>
  <Override PartName="/ppt/activeX/activeX83.xml" ContentType="application/vnd.ms-office.activeX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Override PartName="/ppt/activeX/activeX45.xml" ContentType="application/vnd.ms-office.activeX+xml"/>
  <Override PartName="/ppt/activeX/activeX54.xml" ContentType="application/vnd.ms-office.activeX+xml"/>
  <Override PartName="/ppt/activeX/activeX63.xml" ContentType="application/vnd.ms-office.activeX+xml"/>
  <Override PartName="/ppt/activeX/activeX72.xml" ContentType="application/vnd.ms-office.activeX+xml"/>
  <Override PartName="/ppt/activeX/activeX81.xml" ContentType="application/vnd.ms-office.activeX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activeX/activeX43.xml" ContentType="application/vnd.ms-office.activeX+xml"/>
  <Override PartName="/ppt/activeX/activeX52.xml" ContentType="application/vnd.ms-office.activeX+xml"/>
  <Override PartName="/ppt/activeX/activeX61.xml" ContentType="application/vnd.ms-office.activeX+xml"/>
  <Override PartName="/ppt/activeX/activeX70.xml" ContentType="application/vnd.ms-office.activeX+xml"/>
  <Override PartName="/ppt/activeX/activeX90.xml" ContentType="application/vnd.ms-office.activeX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Override PartName="/ppt/activeX/activeX50.xml" ContentType="application/vnd.ms-office.activeX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59.xml" ContentType="application/vnd.ms-office.activeX+xml"/>
  <Override PartName="/ppt/activeX/activeX79.xml" ContentType="application/vnd.ms-office.activeX+xml"/>
  <Override PartName="/ppt/activeX/activeX88.xml" ContentType="application/vnd.ms-office.activeX+xml"/>
  <Override PartName="/ppt/activeX/activeX8.xml" ContentType="application/vnd.ms-office.activeX+xml"/>
  <Override PartName="/ppt/activeX/activeX39.xml" ContentType="application/vnd.ms-office.activeX+xml"/>
  <Override PartName="/ppt/activeX/activeX48.xml" ContentType="application/vnd.ms-office.activeX+xml"/>
  <Override PartName="/ppt/activeX/activeX57.xml" ContentType="application/vnd.ms-office.activeX+xml"/>
  <Override PartName="/ppt/activeX/activeX68.xml" ContentType="application/vnd.ms-office.activeX+xml"/>
  <Override PartName="/ppt/activeX/activeX77.xml" ContentType="application/vnd.ms-office.activeX+xml"/>
  <Override PartName="/ppt/activeX/activeX86.xml" ContentType="application/vnd.ms-office.activeX+xml"/>
  <Override PartName="/ppt/slides/slide8.xml" ContentType="application/vnd.openxmlformats-officedocument.presentationml.slide+xml"/>
  <Override PartName="/ppt/activeX/activeX6.xml" ContentType="application/vnd.ms-office.activeX+xml"/>
  <Override PartName="/ppt/activeX/activeX19.xml" ContentType="application/vnd.ms-office.activeX+xml"/>
  <Override PartName="/ppt/activeX/activeX28.xml" ContentType="application/vnd.ms-office.activeX+xml"/>
  <Override PartName="/ppt/activeX/activeX37.xml" ContentType="application/vnd.ms-office.activeX+xml"/>
  <Override PartName="/ppt/activeX/activeX46.xml" ContentType="application/vnd.ms-office.activeX+xml"/>
  <Override PartName="/ppt/activeX/activeX55.xml" ContentType="application/vnd.ms-office.activeX+xml"/>
  <Override PartName="/ppt/activeX/activeX66.xml" ContentType="application/vnd.ms-office.activeX+xml"/>
  <Override PartName="/ppt/activeX/activeX75.xml" ContentType="application/vnd.ms-office.activeX+xml"/>
  <Override PartName="/ppt/activeX/activeX84.xml" ContentType="application/vnd.ms-office.activeX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7.xml" ContentType="application/vnd.ms-office.activeX+xml"/>
  <Override PartName="/ppt/activeX/activeX35.xml" ContentType="application/vnd.ms-office.activeX+xml"/>
  <Override PartName="/ppt/activeX/activeX53.xml" ContentType="application/vnd.ms-office.activeX+xml"/>
  <Override PartName="/ppt/activeX/activeX64.xml" ContentType="application/vnd.ms-office.activeX+xml"/>
  <Override PartName="/ppt/activeX/activeX82.xml" ContentType="application/vnd.ms-office.activeX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activeX/activeX13.xml" ContentType="application/vnd.ms-office.activeX+xml"/>
  <Override PartName="/ppt/activeX/activeX24.xml" ContentType="application/vnd.ms-office.activeX+xml"/>
  <Override PartName="/ppt/activeX/activeX42.xml" ContentType="application/vnd.ms-office.activeX+xml"/>
  <Override PartName="/ppt/activeX/activeX60.xml" ContentType="application/vnd.ms-office.activeX+xml"/>
  <Override PartName="/ppt/activeX/activeX71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Default Extension="wmf" ContentType="image/x-wmf"/>
  <Override PartName="/ppt/activeX/activeX31.xml" ContentType="application/vnd.ms-office.activeX+xml"/>
  <Default Extension="rels" ContentType="application/vnd.openxmlformats-package.relationships+xml"/>
  <Override PartName="/ppt/activeX/activeX20.xml" ContentType="application/vnd.ms-office.activeX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activeX/activeX69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9" r:id="rId2"/>
    <p:sldId id="270" r:id="rId3"/>
    <p:sldId id="271" r:id="rId4"/>
    <p:sldId id="306" r:id="rId5"/>
    <p:sldId id="286" r:id="rId6"/>
    <p:sldId id="307" r:id="rId7"/>
    <p:sldId id="308" r:id="rId8"/>
    <p:sldId id="287" r:id="rId9"/>
    <p:sldId id="309" r:id="rId10"/>
    <p:sldId id="304" r:id="rId11"/>
    <p:sldId id="310" r:id="rId12"/>
    <p:sldId id="297" r:id="rId13"/>
    <p:sldId id="311" r:id="rId14"/>
    <p:sldId id="312" r:id="rId15"/>
    <p:sldId id="313" r:id="rId16"/>
    <p:sldId id="273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4660"/>
  </p:normalViewPr>
  <p:slideViewPr>
    <p:cSldViewPr>
      <p:cViewPr>
        <p:scale>
          <a:sx n="60" d="100"/>
          <a:sy n="60" d="100"/>
        </p:scale>
        <p:origin x="-165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83.xml.rels><?xml version="1.0" encoding="UTF-8" standalone="yes"?>
<Relationships xmlns="http://schemas.openxmlformats.org/package/2006/relationships"><Relationship Id="rId1" Type="http://schemas.microsoft.com/office/2006/relationships/activeXControlBinary" Target="activeX83.bin"/></Relationships>
</file>

<file path=ppt/activeX/_rels/activeX84.xml.rels><?xml version="1.0" encoding="UTF-8" standalone="yes"?>
<Relationships xmlns="http://schemas.openxmlformats.org/package/2006/relationships"><Relationship Id="rId1" Type="http://schemas.microsoft.com/office/2006/relationships/activeXControlBinary" Target="activeX84.bin"/></Relationships>
</file>

<file path=ppt/activeX/_rels/activeX85.xml.rels><?xml version="1.0" encoding="UTF-8" standalone="yes"?>
<Relationships xmlns="http://schemas.openxmlformats.org/package/2006/relationships"><Relationship Id="rId1" Type="http://schemas.microsoft.com/office/2006/relationships/activeXControlBinary" Target="activeX85.bin"/></Relationships>
</file>

<file path=ppt/activeX/_rels/activeX86.xml.rels><?xml version="1.0" encoding="UTF-8" standalone="yes"?>
<Relationships xmlns="http://schemas.openxmlformats.org/package/2006/relationships"><Relationship Id="rId1" Type="http://schemas.microsoft.com/office/2006/relationships/activeXControlBinary" Target="activeX86.bin"/></Relationships>
</file>

<file path=ppt/activeX/_rels/activeX87.xml.rels><?xml version="1.0" encoding="UTF-8" standalone="yes"?>
<Relationships xmlns="http://schemas.openxmlformats.org/package/2006/relationships"><Relationship Id="rId1" Type="http://schemas.microsoft.com/office/2006/relationships/activeXControlBinary" Target="activeX87.bin"/></Relationships>
</file>

<file path=ppt/activeX/_rels/activeX88.xml.rels><?xml version="1.0" encoding="UTF-8" standalone="yes"?>
<Relationships xmlns="http://schemas.openxmlformats.org/package/2006/relationships"><Relationship Id="rId1" Type="http://schemas.microsoft.com/office/2006/relationships/activeXControlBinary" Target="activeX88.bin"/></Relationships>
</file>

<file path=ppt/activeX/_rels/activeX89.xml.rels><?xml version="1.0" encoding="UTF-8" standalone="yes"?>
<Relationships xmlns="http://schemas.openxmlformats.org/package/2006/relationships"><Relationship Id="rId1" Type="http://schemas.microsoft.com/office/2006/relationships/activeXControlBinary" Target="activeX89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_rels/activeX90.xml.rels><?xml version="1.0" encoding="UTF-8" standalone="yes"?>
<Relationships xmlns="http://schemas.openxmlformats.org/package/2006/relationships"><Relationship Id="rId1" Type="http://schemas.microsoft.com/office/2006/relationships/activeXControlBinary" Target="activeX90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8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8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90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uk-UA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022C9D9-6221-4941-A52C-8F78205B571A}" type="datetimeFigureOut">
              <a:rPr lang="uk-UA" smtClean="0"/>
              <a:pPr/>
              <a:t>01.02.2022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5E230F6-CA49-4C6C-8157-84593EBCA412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7.xml"/><Relationship Id="rId3" Type="http://schemas.openxmlformats.org/officeDocument/2006/relationships/control" Target="../activeX/activeX52.xml"/><Relationship Id="rId7" Type="http://schemas.openxmlformats.org/officeDocument/2006/relationships/control" Target="../activeX/activeX5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51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55.xml"/><Relationship Id="rId11" Type="http://schemas.openxmlformats.org/officeDocument/2006/relationships/control" Target="../activeX/activeX60.xml"/><Relationship Id="rId5" Type="http://schemas.openxmlformats.org/officeDocument/2006/relationships/control" Target="../activeX/activeX54.xml"/><Relationship Id="rId10" Type="http://schemas.openxmlformats.org/officeDocument/2006/relationships/control" Target="../activeX/activeX59.xml"/><Relationship Id="rId4" Type="http://schemas.openxmlformats.org/officeDocument/2006/relationships/control" Target="../activeX/activeX53.xml"/><Relationship Id="rId9" Type="http://schemas.openxmlformats.org/officeDocument/2006/relationships/control" Target="../activeX/activeX5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67.xml"/><Relationship Id="rId3" Type="http://schemas.openxmlformats.org/officeDocument/2006/relationships/control" Target="../activeX/activeX62.xml"/><Relationship Id="rId7" Type="http://schemas.openxmlformats.org/officeDocument/2006/relationships/control" Target="../activeX/activeX6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61.xml"/><Relationship Id="rId1" Type="http://schemas.openxmlformats.org/officeDocument/2006/relationships/vmlDrawing" Target="../drawings/vmlDrawing7.vml"/><Relationship Id="rId6" Type="http://schemas.openxmlformats.org/officeDocument/2006/relationships/control" Target="../activeX/activeX65.xml"/><Relationship Id="rId11" Type="http://schemas.openxmlformats.org/officeDocument/2006/relationships/control" Target="../activeX/activeX70.xml"/><Relationship Id="rId5" Type="http://schemas.openxmlformats.org/officeDocument/2006/relationships/control" Target="../activeX/activeX64.xml"/><Relationship Id="rId10" Type="http://schemas.openxmlformats.org/officeDocument/2006/relationships/control" Target="../activeX/activeX69.xml"/><Relationship Id="rId4" Type="http://schemas.openxmlformats.org/officeDocument/2006/relationships/control" Target="../activeX/activeX63.xml"/><Relationship Id="rId9" Type="http://schemas.openxmlformats.org/officeDocument/2006/relationships/control" Target="../activeX/activeX6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7.xml"/><Relationship Id="rId3" Type="http://schemas.openxmlformats.org/officeDocument/2006/relationships/control" Target="../activeX/activeX72.xml"/><Relationship Id="rId7" Type="http://schemas.openxmlformats.org/officeDocument/2006/relationships/control" Target="../activeX/activeX7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71.xml"/><Relationship Id="rId1" Type="http://schemas.openxmlformats.org/officeDocument/2006/relationships/vmlDrawing" Target="../drawings/vmlDrawing8.vml"/><Relationship Id="rId6" Type="http://schemas.openxmlformats.org/officeDocument/2006/relationships/control" Target="../activeX/activeX75.xml"/><Relationship Id="rId11" Type="http://schemas.openxmlformats.org/officeDocument/2006/relationships/control" Target="../activeX/activeX80.xml"/><Relationship Id="rId5" Type="http://schemas.openxmlformats.org/officeDocument/2006/relationships/control" Target="../activeX/activeX74.xml"/><Relationship Id="rId10" Type="http://schemas.openxmlformats.org/officeDocument/2006/relationships/control" Target="../activeX/activeX79.xml"/><Relationship Id="rId4" Type="http://schemas.openxmlformats.org/officeDocument/2006/relationships/control" Target="../activeX/activeX73.xml"/><Relationship Id="rId9" Type="http://schemas.openxmlformats.org/officeDocument/2006/relationships/control" Target="../activeX/activeX7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7.xml"/><Relationship Id="rId3" Type="http://schemas.openxmlformats.org/officeDocument/2006/relationships/control" Target="../activeX/activeX82.xml"/><Relationship Id="rId7" Type="http://schemas.openxmlformats.org/officeDocument/2006/relationships/control" Target="../activeX/activeX8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81.xml"/><Relationship Id="rId1" Type="http://schemas.openxmlformats.org/officeDocument/2006/relationships/vmlDrawing" Target="../drawings/vmlDrawing9.vml"/><Relationship Id="rId6" Type="http://schemas.openxmlformats.org/officeDocument/2006/relationships/control" Target="../activeX/activeX85.xml"/><Relationship Id="rId11" Type="http://schemas.openxmlformats.org/officeDocument/2006/relationships/control" Target="../activeX/activeX90.xml"/><Relationship Id="rId5" Type="http://schemas.openxmlformats.org/officeDocument/2006/relationships/control" Target="../activeX/activeX84.xml"/><Relationship Id="rId10" Type="http://schemas.openxmlformats.org/officeDocument/2006/relationships/control" Target="../activeX/activeX89.xml"/><Relationship Id="rId4" Type="http://schemas.openxmlformats.org/officeDocument/2006/relationships/control" Target="../activeX/activeX83.xml"/><Relationship Id="rId9" Type="http://schemas.openxmlformats.org/officeDocument/2006/relationships/control" Target="../activeX/activeX8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15.xml"/><Relationship Id="rId11" Type="http://schemas.openxmlformats.org/officeDocument/2006/relationships/control" Target="../activeX/activeX20.xml"/><Relationship Id="rId5" Type="http://schemas.openxmlformats.org/officeDocument/2006/relationships/control" Target="../activeX/activeX14.xml"/><Relationship Id="rId10" Type="http://schemas.openxmlformats.org/officeDocument/2006/relationships/control" Target="../activeX/activeX19.xml"/><Relationship Id="rId4" Type="http://schemas.openxmlformats.org/officeDocument/2006/relationships/control" Target="../activeX/activeX13.xml"/><Relationship Id="rId9" Type="http://schemas.openxmlformats.org/officeDocument/2006/relationships/control" Target="../activeX/activeX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7.xml"/><Relationship Id="rId3" Type="http://schemas.openxmlformats.org/officeDocument/2006/relationships/control" Target="../activeX/activeX22.xml"/><Relationship Id="rId7" Type="http://schemas.openxmlformats.org/officeDocument/2006/relationships/control" Target="../activeX/activeX26.xml"/><Relationship Id="rId12" Type="http://schemas.openxmlformats.org/officeDocument/2006/relationships/slideLayout" Target="../slideLayouts/slideLayout4.xml"/><Relationship Id="rId2" Type="http://schemas.openxmlformats.org/officeDocument/2006/relationships/control" Target="../activeX/activeX2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25.xml"/><Relationship Id="rId11" Type="http://schemas.openxmlformats.org/officeDocument/2006/relationships/control" Target="../activeX/activeX30.xml"/><Relationship Id="rId5" Type="http://schemas.openxmlformats.org/officeDocument/2006/relationships/control" Target="../activeX/activeX24.xml"/><Relationship Id="rId10" Type="http://schemas.openxmlformats.org/officeDocument/2006/relationships/control" Target="../activeX/activeX29.xml"/><Relationship Id="rId4" Type="http://schemas.openxmlformats.org/officeDocument/2006/relationships/control" Target="../activeX/activeX23.xml"/><Relationship Id="rId9" Type="http://schemas.openxmlformats.org/officeDocument/2006/relationships/control" Target="../activeX/activeX2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7.xml"/><Relationship Id="rId3" Type="http://schemas.openxmlformats.org/officeDocument/2006/relationships/control" Target="../activeX/activeX32.xml"/><Relationship Id="rId7" Type="http://schemas.openxmlformats.org/officeDocument/2006/relationships/control" Target="../activeX/activeX3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31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35.xml"/><Relationship Id="rId11" Type="http://schemas.openxmlformats.org/officeDocument/2006/relationships/control" Target="../activeX/activeX40.xml"/><Relationship Id="rId5" Type="http://schemas.openxmlformats.org/officeDocument/2006/relationships/control" Target="../activeX/activeX34.xml"/><Relationship Id="rId10" Type="http://schemas.openxmlformats.org/officeDocument/2006/relationships/control" Target="../activeX/activeX39.xml"/><Relationship Id="rId4" Type="http://schemas.openxmlformats.org/officeDocument/2006/relationships/control" Target="../activeX/activeX33.xml"/><Relationship Id="rId9" Type="http://schemas.openxmlformats.org/officeDocument/2006/relationships/control" Target="../activeX/activeX3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7.xml"/><Relationship Id="rId3" Type="http://schemas.openxmlformats.org/officeDocument/2006/relationships/control" Target="../activeX/activeX42.xml"/><Relationship Id="rId7" Type="http://schemas.openxmlformats.org/officeDocument/2006/relationships/control" Target="../activeX/activeX46.xml"/><Relationship Id="rId12" Type="http://schemas.openxmlformats.org/officeDocument/2006/relationships/slideLayout" Target="../slideLayouts/slideLayout2.xml"/><Relationship Id="rId2" Type="http://schemas.openxmlformats.org/officeDocument/2006/relationships/control" Target="../activeX/activeX41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45.xml"/><Relationship Id="rId11" Type="http://schemas.openxmlformats.org/officeDocument/2006/relationships/control" Target="../activeX/activeX50.xml"/><Relationship Id="rId5" Type="http://schemas.openxmlformats.org/officeDocument/2006/relationships/control" Target="../activeX/activeX44.xml"/><Relationship Id="rId10" Type="http://schemas.openxmlformats.org/officeDocument/2006/relationships/control" Target="../activeX/activeX49.xml"/><Relationship Id="rId4" Type="http://schemas.openxmlformats.org/officeDocument/2006/relationships/control" Target="../activeX/activeX43.xml"/><Relationship Id="rId9" Type="http://schemas.openxmlformats.org/officeDocument/2006/relationships/control" Target="../activeX/activeX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5726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PRÄPOSITIONEN </a:t>
            </a:r>
            <a:r>
              <a:rPr lang="en-US" b="1" dirty="0" smtClean="0">
                <a:solidFill>
                  <a:srgbClr val="0070C0"/>
                </a:solidFill>
              </a:rPr>
              <a:t>MIT</a:t>
            </a:r>
            <a:r>
              <a:rPr lang="pl-PL" b="1" dirty="0" smtClean="0">
                <a:solidFill>
                  <a:srgbClr val="0070C0"/>
                </a:solidFill>
              </a:rPr>
              <a:t> DEM DATIV</a:t>
            </a:r>
            <a:endParaRPr lang="uk-UA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700" dirty="0" smtClean="0"/>
              <a:t>?</a:t>
            </a:r>
            <a:endParaRPr lang="uk-UA" sz="28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40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ІІІ. </a:t>
            </a:r>
            <a:r>
              <a:rPr lang="de-DE" sz="3200" b="1" i="1" dirty="0" smtClean="0"/>
              <a:t>Bilden Sie die Sätze.</a:t>
            </a:r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330712"/>
          </a:xfrm>
        </p:spPr>
        <p:txBody>
          <a:bodyPr>
            <a:normAutofit fontScale="92500" lnSpcReduction="20000"/>
          </a:bodyPr>
          <a:lstStyle/>
          <a:p>
            <a:r>
              <a:rPr lang="de-DE" sz="2800" i="1" dirty="0" smtClean="0"/>
              <a:t>Ich, gehen, meine, Freundin, zu. – Ich gehe zu meiner Freundin.</a:t>
            </a:r>
            <a:endParaRPr lang="uk-UA" sz="2800" dirty="0" smtClean="0"/>
          </a:p>
          <a:p>
            <a:r>
              <a:rPr lang="de-DE" sz="2800" dirty="0" smtClean="0"/>
              <a:t>1.Wir, gehen, unsere, Lehrer, zu. </a:t>
            </a:r>
            <a:endParaRPr lang="uk-UA" sz="2800" dirty="0" smtClean="0"/>
          </a:p>
          <a:p>
            <a:r>
              <a:rPr lang="uk-UA" sz="2800" dirty="0" smtClean="0"/>
              <a:t>2</a:t>
            </a:r>
            <a:r>
              <a:rPr lang="de-DE" sz="2800" dirty="0" smtClean="0"/>
              <a:t>.Er</a:t>
            </a:r>
            <a:r>
              <a:rPr lang="de-DE" sz="2800" dirty="0" smtClean="0"/>
              <a:t>, fahren, </a:t>
            </a:r>
            <a:r>
              <a:rPr lang="de-DE" sz="2800" dirty="0" err="1" smtClean="0"/>
              <a:t>Kyjiw</a:t>
            </a:r>
            <a:r>
              <a:rPr lang="de-DE" sz="2800" dirty="0" smtClean="0"/>
              <a:t>, nach. </a:t>
            </a:r>
            <a:endParaRPr lang="uk-UA" sz="2800" dirty="0" smtClean="0"/>
          </a:p>
          <a:p>
            <a:r>
              <a:rPr lang="de-DE" sz="2800" dirty="0" smtClean="0"/>
              <a:t>3.Die Studenten, lesen, deutsche Zeitungen, mit, das </a:t>
            </a:r>
            <a:r>
              <a:rPr lang="de-DE" sz="2800" dirty="0" err="1" smtClean="0"/>
              <a:t>Wӧrterbuch</a:t>
            </a:r>
            <a:endParaRPr lang="uk-UA" sz="2800" dirty="0" smtClean="0"/>
          </a:p>
          <a:p>
            <a:r>
              <a:rPr lang="de-DE" sz="2800" dirty="0" smtClean="0"/>
              <a:t>4.Anna, hier, arbeiten, dieses Jahr, seit. </a:t>
            </a:r>
            <a:endParaRPr lang="uk-UA" sz="2800" dirty="0" smtClean="0"/>
          </a:p>
          <a:p>
            <a:r>
              <a:rPr lang="de-DE" sz="2800" dirty="0" smtClean="0"/>
              <a:t>5.Er, wohnen, meine, Eltern, bei.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857760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534400" cy="75895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40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ІІІ. </a:t>
            </a:r>
            <a:r>
              <a:rPr lang="de-DE" sz="3200" b="1" i="1" dirty="0" smtClean="0"/>
              <a:t>Bilden Sie die Sätze.</a:t>
            </a:r>
            <a:r>
              <a:rPr lang="uk-UA" sz="40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330712"/>
          </a:xfrm>
        </p:spPr>
        <p:txBody>
          <a:bodyPr>
            <a:normAutofit fontScale="77500" lnSpcReduction="20000"/>
          </a:bodyPr>
          <a:lstStyle/>
          <a:p>
            <a:r>
              <a:rPr lang="de-DE" sz="2800" i="1" dirty="0" smtClean="0"/>
              <a:t>Ich, gehen, meine, Freundin, zu. – Ich gehe zu meiner Freundin</a:t>
            </a:r>
            <a:r>
              <a:rPr lang="de-DE" sz="2800" i="1" dirty="0" smtClean="0"/>
              <a:t>.</a:t>
            </a:r>
            <a:endParaRPr lang="uk-UA" sz="2800" i="1" dirty="0" smtClean="0"/>
          </a:p>
          <a:p>
            <a:endParaRPr lang="uk-UA" sz="2800" i="1" dirty="0" smtClean="0"/>
          </a:p>
          <a:p>
            <a:pPr>
              <a:buNone/>
            </a:pPr>
            <a:endParaRPr lang="uk-UA" sz="2800" dirty="0" smtClean="0"/>
          </a:p>
          <a:p>
            <a:r>
              <a:rPr lang="de-DE" sz="2800" dirty="0" smtClean="0"/>
              <a:t>6.Er, lesen, die Werke, Heinrich Heine, von. ____________________________</a:t>
            </a:r>
            <a:endParaRPr lang="uk-UA" sz="2800" dirty="0" smtClean="0"/>
          </a:p>
          <a:p>
            <a:r>
              <a:rPr lang="de-DE" sz="2800" dirty="0" smtClean="0"/>
              <a:t>7.Die Schüler, gratulieren, die Lehrer, diese Feier, zu. _____________________</a:t>
            </a:r>
            <a:endParaRPr lang="uk-UA" sz="2800" dirty="0" smtClean="0"/>
          </a:p>
          <a:p>
            <a:r>
              <a:rPr lang="de-DE" sz="2800" dirty="0" smtClean="0"/>
              <a:t>8.Das Theater, gegenüber, liegen, der Park. _____________________________</a:t>
            </a:r>
            <a:endParaRPr lang="uk-UA" sz="2800" dirty="0" smtClean="0"/>
          </a:p>
          <a:p>
            <a:pPr>
              <a:buNone/>
            </a:pPr>
            <a:r>
              <a:rPr lang="de-DE" sz="2800" dirty="0" smtClean="0"/>
              <a:t> </a:t>
            </a:r>
            <a:endParaRPr lang="uk-UA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4857760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pl-PL" sz="2800" i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IV.</a:t>
            </a:r>
            <a:r>
              <a:rPr lang="de-DE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800" b="1" i="1" dirty="0" smtClean="0"/>
              <a:t>Bilden Sie die Sätze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56528" cy="3402150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1.Der Lehrer spricht mit (der Schüler, die Schülerin, der Student, die Studentin, die Gäste, die Dolmetscher).</a:t>
            </a:r>
            <a:endParaRPr lang="uk-UA" dirty="0" smtClean="0"/>
          </a:p>
          <a:p>
            <a:pPr>
              <a:buNone/>
            </a:pPr>
            <a:endParaRPr lang="uk-UA" dirty="0" smtClean="0"/>
          </a:p>
          <a:p>
            <a:r>
              <a:rPr lang="de-DE" dirty="0" smtClean="0"/>
              <a:t>2.Der Lehrer erklärt die Vokabeln mit (ein Satz, ein Beispiel, ein Bild</a:t>
            </a:r>
            <a:r>
              <a:rPr lang="de-DE" dirty="0" smtClean="0"/>
              <a:t>).</a:t>
            </a:r>
            <a:endParaRPr lang="pl-PL" dirty="0" smtClean="0"/>
          </a:p>
          <a:p>
            <a:endParaRPr lang="pl-PL" dirty="0" smtClean="0"/>
          </a:p>
          <a:p>
            <a:r>
              <a:rPr lang="de-DE" dirty="0" smtClean="0"/>
              <a:t>3.Die </a:t>
            </a:r>
            <a:r>
              <a:rPr lang="de-DE" dirty="0" smtClean="0"/>
              <a:t>Studentin übt den Text mit (ein Lehrbuch).</a:t>
            </a:r>
            <a:endParaRPr lang="uk-UA" dirty="0" smtClean="0"/>
          </a:p>
          <a:p>
            <a:endParaRPr lang="pl-PL" dirty="0" smtClean="0"/>
          </a:p>
          <a:p>
            <a:r>
              <a:rPr lang="de-DE" dirty="0" smtClean="0"/>
              <a:t>4.Der </a:t>
            </a:r>
            <a:r>
              <a:rPr lang="de-DE" dirty="0" smtClean="0"/>
              <a:t>Junge übersetzt den Text mit (das Wörterbuch, der Freund, die Lehrerin, die Freundin</a:t>
            </a:r>
            <a:r>
              <a:rPr lang="de-DE" dirty="0" smtClean="0"/>
              <a:t>).</a:t>
            </a:r>
            <a:endParaRPr lang="pl-PL" dirty="0" smtClean="0"/>
          </a:p>
          <a:p>
            <a:endParaRPr lang="pl-PL" dirty="0" smtClean="0"/>
          </a:p>
          <a:p>
            <a:endParaRPr lang="uk-UA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857760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30050" name="DefaultOcx" r:id="rId2" imgW="457200" imgH="228600"/>
      <p:control spid="130051" name="HTMLText1" r:id="rId3" imgW="457200" imgH="228600"/>
      <p:control spid="130052" name="HTMLText2" r:id="rId4" imgW="457200" imgH="228600"/>
      <p:control spid="130053" name="HTMLText3" r:id="rId5" imgW="457200" imgH="228600"/>
      <p:control spid="130054" name="HTMLText4" r:id="rId6" imgW="457200" imgH="228600"/>
      <p:control spid="130055" name="HTMLText5" r:id="rId7" imgW="457200" imgH="228600"/>
      <p:control spid="130056" name="HTMLText6" r:id="rId8" imgW="457200" imgH="228600"/>
      <p:control spid="130057" name="HTMLText7" r:id="rId9" imgW="457200" imgH="228600"/>
      <p:control spid="130058" name="HTMLText8" r:id="rId10" imgW="457200" imgH="228600"/>
      <p:control spid="13005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pl-PL" sz="2800" i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IV.</a:t>
            </a:r>
            <a:r>
              <a:rPr lang="de-DE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800" b="1" i="1" dirty="0" smtClean="0"/>
              <a:t>Bilden Sie die Sätze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56528" cy="3402150"/>
          </a:xfrm>
        </p:spPr>
        <p:txBody>
          <a:bodyPr>
            <a:noAutofit/>
          </a:bodyPr>
          <a:lstStyle/>
          <a:p>
            <a:r>
              <a:rPr lang="de-DE" sz="1800" dirty="0" smtClean="0"/>
              <a:t>5.Meine Schwester fährt am Sonnabend zu (die Eltern, der Freund, die Lehrerin, der Opa, die Freundin, die Oma).</a:t>
            </a:r>
            <a:endParaRPr lang="uk-UA" sz="1800" dirty="0" smtClean="0"/>
          </a:p>
          <a:p>
            <a:r>
              <a:rPr lang="de-DE" sz="1800" dirty="0" smtClean="0"/>
              <a:t>6.Ich </a:t>
            </a:r>
            <a:r>
              <a:rPr lang="de-DE" sz="1800" dirty="0" smtClean="0"/>
              <a:t>habe mich bei (die Verwandten, die Freunde, der Freund, die Tante, der Onkel, der Opa, die Großeltern).</a:t>
            </a:r>
            <a:endParaRPr lang="uk-UA" sz="1800" dirty="0" smtClean="0"/>
          </a:p>
          <a:p>
            <a:r>
              <a:rPr lang="de-DE" sz="1800" dirty="0" smtClean="0"/>
              <a:t>7.Meine </a:t>
            </a:r>
            <a:r>
              <a:rPr lang="de-DE" sz="1800" dirty="0" smtClean="0"/>
              <a:t>Universität befindet sich (der Park, das Denkmal, die Gemäldegalerie, die Bibliothek, mein Haus) gegenüber.</a:t>
            </a:r>
            <a:endParaRPr lang="uk-UA" sz="1800" dirty="0" smtClean="0"/>
          </a:p>
          <a:p>
            <a:r>
              <a:rPr lang="de-DE" sz="1800" dirty="0" smtClean="0"/>
              <a:t>8.Alle </a:t>
            </a:r>
            <a:r>
              <a:rPr lang="de-DE" sz="1800" dirty="0" smtClean="0"/>
              <a:t>kommen ins Konzert außer (ich, er, mein Freund, sein Bruder, ihre Schwester, eine Studentin, der Student</a:t>
            </a:r>
            <a:r>
              <a:rPr lang="de-DE" sz="1800" dirty="0" smtClean="0"/>
              <a:t>).</a:t>
            </a:r>
            <a:endParaRPr lang="pl-PL" sz="1800" dirty="0" smtClean="0"/>
          </a:p>
          <a:p>
            <a:r>
              <a:rPr lang="de-DE" sz="1800" dirty="0" smtClean="0"/>
              <a:t>9</a:t>
            </a:r>
            <a:r>
              <a:rPr lang="de-DE" sz="1800" dirty="0" smtClean="0"/>
              <a:t>. Er bekommt oft Briefe von (sein Freund, seine Eltern, seine Großeltern, sein Lehrer)</a:t>
            </a:r>
            <a:r>
              <a:rPr lang="uk-UA" sz="1800" dirty="0" smtClean="0"/>
              <a:t>.</a:t>
            </a:r>
            <a:endParaRPr lang="uk-UA" sz="1800" dirty="0" smtClean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4857760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44386" name="DefaultOcx" r:id="rId2" imgW="457200" imgH="228600"/>
      <p:control spid="144387" name="HTMLText1" r:id="rId3" imgW="457200" imgH="228600"/>
      <p:control spid="144388" name="HTMLText2" r:id="rId4" imgW="457200" imgH="228600"/>
      <p:control spid="144389" name="HTMLText3" r:id="rId5" imgW="457200" imgH="228600"/>
      <p:control spid="144390" name="HTMLText4" r:id="rId6" imgW="457200" imgH="228600"/>
      <p:control spid="144391" name="HTMLText5" r:id="rId7" imgW="457200" imgH="228600"/>
      <p:control spid="144392" name="HTMLText6" r:id="rId8" imgW="457200" imgH="228600"/>
      <p:control spid="144393" name="HTMLText7" r:id="rId9" imgW="457200" imgH="228600"/>
      <p:control spid="144394" name="HTMLText8" r:id="rId10" imgW="457200" imgH="228600"/>
      <p:control spid="144395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pl-PL" sz="2800" i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V.</a:t>
            </a:r>
            <a:r>
              <a:rPr lang="de-DE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800" b="1" i="1" dirty="0" smtClean="0"/>
              <a:t>Setzen Sie die Präpositionen ein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341686" cy="4545158"/>
          </a:xfrm>
        </p:spPr>
        <p:txBody>
          <a:bodyPr>
            <a:noAutofit/>
          </a:bodyPr>
          <a:lstStyle/>
          <a:p>
            <a:r>
              <a:rPr lang="de-DE" sz="2000" dirty="0" smtClean="0"/>
              <a:t>1. _______Morgengymnastik wasche ich mich und ziehe mich an.</a:t>
            </a:r>
            <a:endParaRPr lang="uk-UA" sz="2000" dirty="0" smtClean="0"/>
          </a:p>
          <a:p>
            <a:r>
              <a:rPr lang="de-DE" sz="2000" dirty="0" smtClean="0"/>
              <a:t>2.Ich laufe zusammen _______ meiner Freundin.</a:t>
            </a:r>
            <a:endParaRPr lang="uk-UA" sz="2000" dirty="0" smtClean="0"/>
          </a:p>
          <a:p>
            <a:r>
              <a:rPr lang="de-DE" sz="2000" dirty="0" smtClean="0"/>
              <a:t>3.Ich kann _______ diesem Lappen die Tafel nicht sauber machen.</a:t>
            </a:r>
            <a:endParaRPr lang="uk-UA" sz="2000" dirty="0" smtClean="0"/>
          </a:p>
          <a:p>
            <a:r>
              <a:rPr lang="de-DE" sz="2000" dirty="0" smtClean="0"/>
              <a:t>4</a:t>
            </a:r>
            <a:r>
              <a:rPr lang="de-DE" sz="2000" dirty="0" smtClean="0"/>
              <a:t>.</a:t>
            </a:r>
            <a:r>
              <a:rPr lang="pl-PL" sz="2000" dirty="0" smtClean="0"/>
              <a:t> </a:t>
            </a:r>
            <a:r>
              <a:rPr lang="uk-UA" sz="2000" dirty="0" smtClean="0"/>
              <a:t> </a:t>
            </a:r>
            <a:r>
              <a:rPr lang="de-DE" sz="2000" dirty="0" smtClean="0"/>
              <a:t>Ich wohne _______ meinen Eltern.</a:t>
            </a:r>
            <a:endParaRPr lang="uk-UA" sz="2000" dirty="0" smtClean="0"/>
          </a:p>
          <a:p>
            <a:r>
              <a:rPr lang="de-DE" sz="2000" dirty="0" smtClean="0"/>
              <a:t>5</a:t>
            </a:r>
            <a:r>
              <a:rPr lang="de-DE" sz="2000" dirty="0" smtClean="0"/>
              <a:t>.</a:t>
            </a:r>
            <a:r>
              <a:rPr lang="pl-PL" sz="2000" dirty="0" smtClean="0"/>
              <a:t> </a:t>
            </a:r>
            <a:r>
              <a:rPr lang="de-DE" sz="2000" dirty="0" smtClean="0"/>
              <a:t>Ich </a:t>
            </a:r>
            <a:r>
              <a:rPr lang="de-DE" sz="2000" dirty="0" smtClean="0"/>
              <a:t>bekomme oft Briefe _______ meinem Freund.</a:t>
            </a:r>
            <a:endParaRPr lang="uk-UA" sz="2000" dirty="0" smtClean="0"/>
          </a:p>
          <a:p>
            <a:endParaRPr lang="uk-UA" sz="2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4876" y="1500174"/>
          <a:ext cx="4214810" cy="44679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89171"/>
                <a:gridCol w="2625639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 smtClean="0"/>
                        <a:t>означає</a:t>
                      </a:r>
                      <a:r>
                        <a:rPr lang="ru-RU" sz="1800" kern="1800" dirty="0" smtClean="0"/>
                        <a:t> </a:t>
                      </a:r>
                      <a:r>
                        <a:rPr lang="uk-UA" sz="1800" kern="1800" dirty="0" smtClean="0"/>
                        <a:t>спільну </a:t>
                      </a:r>
                      <a:r>
                        <a:rPr lang="uk-UA" sz="1800" kern="1800" dirty="0"/>
                        <a:t>дію</a:t>
                      </a:r>
                      <a:r>
                        <a:rPr lang="uk-UA" sz="1800" kern="1800" dirty="0" smtClean="0"/>
                        <a:t>)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</a:t>
                      </a:r>
                      <a:r>
                        <a:rPr lang="uk-UA" sz="1800" kern="1800" dirty="0" smtClean="0"/>
                        <a:t>для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</a:t>
                      </a:r>
                      <a:r>
                        <a:rPr lang="uk-UA" sz="1800" kern="1800" dirty="0" smtClean="0"/>
                        <a:t>про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</a:t>
                      </a:r>
                      <a:r>
                        <a:rPr lang="uk-UA" sz="1800" kern="1800" dirty="0" smtClean="0"/>
                        <a:t>біля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</a:t>
                      </a:r>
                      <a:r>
                        <a:rPr lang="uk-UA" sz="1800" kern="1800" dirty="0" smtClean="0"/>
                        <a:t>часу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крім</a:t>
                      </a:r>
                      <a:r>
                        <a:rPr lang="de-DE" sz="1800" kern="1800" dirty="0" smtClean="0"/>
                        <a:t>: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проти, назустріч, всупереч</a:t>
                      </a:r>
                      <a:r>
                        <a:rPr lang="de-DE" sz="1800" kern="1800" dirty="0"/>
                        <a:t>: </a:t>
                      </a:r>
                      <a:endParaRPr lang="uk-UA" sz="1600" dirty="0"/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навпроти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smtClean="0"/>
                        <a:t>проти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завдяки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  <p:controls>
      <p:control spid="145410" name="DefaultOcx" r:id="rId2" imgW="457200" imgH="228600"/>
      <p:control spid="145411" name="HTMLText1" r:id="rId3" imgW="457200" imgH="228600"/>
      <p:control spid="145412" name="HTMLText2" r:id="rId4" imgW="457200" imgH="228600"/>
      <p:control spid="145413" name="HTMLText3" r:id="rId5" imgW="457200" imgH="228600"/>
      <p:control spid="145414" name="HTMLText4" r:id="rId6" imgW="457200" imgH="228600"/>
      <p:control spid="145415" name="HTMLText5" r:id="rId7" imgW="457200" imgH="228600"/>
      <p:control spid="145416" name="HTMLText6" r:id="rId8" imgW="457200" imgH="228600"/>
      <p:control spid="145417" name="HTMLText7" r:id="rId9" imgW="457200" imgH="228600"/>
      <p:control spid="145418" name="HTMLText8" r:id="rId10" imgW="457200" imgH="228600"/>
      <p:control spid="14541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pl-PL" sz="2800" i="1" dirty="0" smtClean="0">
                <a:solidFill>
                  <a:schemeClr val="accent3">
                    <a:lumMod val="75000"/>
                  </a:schemeClr>
                </a:solidFill>
                <a:cs typeface="Arial" pitchFamily="34" charset="0"/>
              </a:rPr>
              <a:t>V.</a:t>
            </a:r>
            <a:r>
              <a:rPr lang="de-DE" sz="20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de-DE" sz="2800" b="1" i="1" dirty="0" smtClean="0"/>
              <a:t>Setzen Sie die Präpositionen ein</a:t>
            </a:r>
            <a:endParaRPr lang="uk-UA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27372" cy="5330952"/>
          </a:xfrm>
        </p:spPr>
        <p:txBody>
          <a:bodyPr>
            <a:noAutofit/>
          </a:bodyPr>
          <a:lstStyle/>
          <a:p>
            <a:r>
              <a:rPr lang="de-DE" sz="2000" dirty="0" smtClean="0"/>
              <a:t>6.Ich </a:t>
            </a:r>
            <a:r>
              <a:rPr lang="de-DE" sz="2000" dirty="0" smtClean="0"/>
              <a:t>erblicke Meine Freunde und gehe ihnen _______</a:t>
            </a:r>
            <a:endParaRPr lang="uk-UA" sz="2000" dirty="0" smtClean="0"/>
          </a:p>
          <a:p>
            <a:r>
              <a:rPr lang="de-DE" sz="2000" dirty="0" smtClean="0"/>
              <a:t>7.Diesem Haus _______ liegt ein großer Park.</a:t>
            </a:r>
            <a:endParaRPr lang="uk-UA" sz="2000" dirty="0" smtClean="0"/>
          </a:p>
          <a:p>
            <a:r>
              <a:rPr lang="de-DE" sz="2000" dirty="0" smtClean="0"/>
              <a:t>8.Komm, bitte morgen _______mir.</a:t>
            </a:r>
            <a:endParaRPr lang="uk-UA" sz="2000" dirty="0" smtClean="0"/>
          </a:p>
          <a:p>
            <a:r>
              <a:rPr lang="de-DE" sz="2000" dirty="0" smtClean="0"/>
              <a:t>9.Ich fahre _______ meiner Freundin _______ Ternopil.</a:t>
            </a:r>
            <a:endParaRPr lang="uk-UA" sz="2000" dirty="0" smtClean="0"/>
          </a:p>
          <a:p>
            <a:r>
              <a:rPr lang="de-DE" sz="2000" dirty="0" smtClean="0"/>
              <a:t>10.Er fährt _______ ____ Bus.</a:t>
            </a:r>
            <a:endParaRPr lang="uk-UA" sz="2000" dirty="0" smtClean="0"/>
          </a:p>
          <a:p>
            <a:r>
              <a:rPr lang="de-DE" sz="2000" dirty="0" smtClean="0"/>
              <a:t>11.Ich schreibe immer _______ dem Bleistift.</a:t>
            </a:r>
            <a:endParaRPr lang="uk-UA" sz="20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4876" y="1500174"/>
          <a:ext cx="4214810" cy="44679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89171"/>
                <a:gridCol w="2625639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 smtClean="0"/>
                        <a:t>означає</a:t>
                      </a:r>
                      <a:r>
                        <a:rPr lang="ru-RU" sz="1800" kern="1800" dirty="0" smtClean="0"/>
                        <a:t> </a:t>
                      </a:r>
                      <a:r>
                        <a:rPr lang="uk-UA" sz="1800" kern="1800" dirty="0" smtClean="0"/>
                        <a:t>спільну </a:t>
                      </a:r>
                      <a:r>
                        <a:rPr lang="uk-UA" sz="1800" kern="1800" dirty="0"/>
                        <a:t>дію</a:t>
                      </a:r>
                      <a:r>
                        <a:rPr lang="uk-UA" sz="1800" kern="1800" dirty="0" smtClean="0"/>
                        <a:t>)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</a:t>
                      </a:r>
                      <a:r>
                        <a:rPr lang="uk-UA" sz="1800" kern="1800" dirty="0" smtClean="0"/>
                        <a:t>для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</a:t>
                      </a:r>
                      <a:r>
                        <a:rPr lang="uk-UA" sz="1800" kern="1800" dirty="0" smtClean="0"/>
                        <a:t>про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</a:t>
                      </a:r>
                      <a:r>
                        <a:rPr lang="uk-UA" sz="1800" kern="1800" dirty="0" smtClean="0"/>
                        <a:t>біля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</a:t>
                      </a:r>
                      <a:r>
                        <a:rPr lang="uk-UA" sz="1800" kern="1800" dirty="0" smtClean="0"/>
                        <a:t>часу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крім</a:t>
                      </a:r>
                      <a:r>
                        <a:rPr lang="de-DE" sz="1800" kern="1800" dirty="0" smtClean="0"/>
                        <a:t>: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проти, назустріч, всупереч</a:t>
                      </a:r>
                      <a:r>
                        <a:rPr lang="de-DE" sz="1800" kern="1800" dirty="0"/>
                        <a:t>: </a:t>
                      </a:r>
                      <a:endParaRPr lang="uk-UA" sz="1600" dirty="0"/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навпроти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smtClean="0"/>
                        <a:t>проти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завдяки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  <p:controls>
      <p:control spid="146434" name="DefaultOcx" r:id="rId2" imgW="457200" imgH="228600"/>
      <p:control spid="146435" name="HTMLText1" r:id="rId3" imgW="457200" imgH="228600"/>
      <p:control spid="146436" name="HTMLText2" r:id="rId4" imgW="457200" imgH="228600"/>
      <p:control spid="146437" name="HTMLText3" r:id="rId5" imgW="457200" imgH="228600"/>
      <p:control spid="146438" name="HTMLText4" r:id="rId6" imgW="457200" imgH="228600"/>
      <p:control spid="146439" name="HTMLText5" r:id="rId7" imgW="457200" imgH="228600"/>
      <p:control spid="146440" name="HTMLText6" r:id="rId8" imgW="457200" imgH="228600"/>
      <p:control spid="146441" name="HTMLText7" r:id="rId9" imgW="457200" imgH="228600"/>
      <p:control spid="146442" name="HTMLText8" r:id="rId10" imgW="457200" imgH="228600"/>
      <p:control spid="146443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3984496" cy="758952"/>
          </a:xfrm>
        </p:spPr>
        <p:txBody>
          <a:bodyPr/>
          <a:lstStyle/>
          <a:p>
            <a:r>
              <a:rPr lang="en-US" dirty="0" err="1" smtClean="0"/>
              <a:t>Hausaufgaben</a:t>
            </a:r>
            <a:r>
              <a:rPr lang="en-US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055934" cy="46434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1</a:t>
            </a:r>
            <a:r>
              <a:rPr lang="en-US" sz="2400" dirty="0" smtClean="0"/>
              <a:t>. </a:t>
            </a:r>
            <a:r>
              <a:rPr lang="uk-UA" sz="2400" dirty="0" smtClean="0"/>
              <a:t>Виконайте тест.</a:t>
            </a:r>
            <a:endParaRPr lang="uk-UA" sz="2000" dirty="0" smtClean="0"/>
          </a:p>
          <a:p>
            <a:endParaRPr lang="uk-UA" dirty="0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785794"/>
            <a:ext cx="4038600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PRÄPOSITIONEN MIT </a:t>
            </a:r>
            <a:r>
              <a:rPr lang="pl-PL" b="1" dirty="0" smtClean="0"/>
              <a:t>DEM DATIV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500174"/>
          <a:ext cx="8858280" cy="49377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012196"/>
                <a:gridCol w="6846084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/>
                        <a:t>означає</a:t>
                      </a:r>
                      <a:r>
                        <a:rPr lang="uk-UA" sz="1800" kern="1800" dirty="0"/>
                        <a:t>спільну дію)</a:t>
                      </a:r>
                      <a:r>
                        <a:rPr lang="de-DE" sz="1800" kern="1800" dirty="0" smtClean="0"/>
                        <a:t>: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uk-UA" sz="1800" kern="1800" dirty="0" err="1" smtClean="0"/>
                        <a:t>mit</a:t>
                      </a:r>
                      <a:r>
                        <a:rPr lang="uk-UA" sz="1800" kern="1800" dirty="0" smtClean="0"/>
                        <a:t> </a:t>
                      </a:r>
                      <a:r>
                        <a:rPr lang="uk-UA" sz="1800" kern="1800" dirty="0" err="1"/>
                        <a:t>dem</a:t>
                      </a:r>
                      <a:r>
                        <a:rPr lang="uk-UA" sz="1800" kern="1800" dirty="0"/>
                        <a:t> </a:t>
                      </a:r>
                      <a:r>
                        <a:rPr lang="uk-UA" sz="1800" kern="1800" dirty="0" err="1"/>
                        <a:t>Lehrer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err="1"/>
                        <a:t>mit</a:t>
                      </a:r>
                      <a:r>
                        <a:rPr lang="uk-UA" sz="1800" kern="1800" dirty="0"/>
                        <a:t> </a:t>
                      </a:r>
                      <a:r>
                        <a:rPr lang="uk-UA" sz="1800" kern="1800" dirty="0" err="1"/>
                        <a:t>dem</a:t>
                      </a:r>
                      <a:r>
                        <a:rPr lang="uk-UA" sz="1800" kern="1800" dirty="0"/>
                        <a:t> </a:t>
                      </a:r>
                      <a:r>
                        <a:rPr lang="uk-UA" sz="1800" kern="1800" dirty="0" err="1"/>
                        <a:t>Bus</a:t>
                      </a:r>
                      <a:r>
                        <a:rPr lang="de-DE" sz="1800" kern="1800" dirty="0"/>
                        <a:t>;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з</a:t>
                      </a:r>
                      <a:r>
                        <a:rPr lang="de-DE" sz="1800" kern="1800" dirty="0"/>
                        <a:t>: 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nach </a:t>
                      </a:r>
                      <a:r>
                        <a:rPr lang="de-DE" sz="1800" kern="1800" dirty="0"/>
                        <a:t>Hause, nach Deutschland;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з</a:t>
                      </a:r>
                      <a:r>
                        <a:rPr lang="de-DE" sz="1800" kern="1800" dirty="0"/>
                        <a:t>: 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aus </a:t>
                      </a:r>
                      <a:r>
                        <a:rPr lang="de-DE" sz="1800" kern="1800" dirty="0"/>
                        <a:t>der Stadt, aus der Schule, aus Freude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для</a:t>
                      </a:r>
                      <a:r>
                        <a:rPr lang="de-DE" sz="1800" kern="1800" dirty="0"/>
                        <a:t>: 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zu </a:t>
                      </a:r>
                      <a:r>
                        <a:rPr lang="de-DE" sz="1800" kern="1800" dirty="0"/>
                        <a:t>Hause, zu Mittag, zu dieser Zeit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про</a:t>
                      </a:r>
                      <a:r>
                        <a:rPr lang="de-DE" sz="1800" kern="1800" dirty="0"/>
                        <a:t>: </a:t>
                      </a:r>
                      <a:r>
                        <a:rPr lang="de-DE" sz="1800" kern="1800" dirty="0" smtClean="0"/>
                        <a:t>von </a:t>
                      </a:r>
                      <a:r>
                        <a:rPr lang="de-DE" sz="1800" kern="1800" dirty="0"/>
                        <a:t>Berlin, vom Morgen, von dem Freund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біля</a:t>
                      </a:r>
                      <a:r>
                        <a:rPr lang="de-DE" sz="1800" kern="1800" dirty="0" smtClean="0"/>
                        <a:t>: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 </a:t>
                      </a:r>
                      <a:r>
                        <a:rPr lang="de-DE" sz="1800" kern="1800" dirty="0"/>
                        <a:t>bei den Eltern, bei der Tür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часу</a:t>
                      </a:r>
                      <a:r>
                        <a:rPr lang="de-DE" sz="1800" kern="1800" dirty="0"/>
                        <a:t>: 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seit </a:t>
                      </a:r>
                      <a:r>
                        <a:rPr lang="de-DE" sz="1800" kern="1800" dirty="0"/>
                        <a:t>einem Monat, seit diesem Jahr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крім</a:t>
                      </a:r>
                      <a:r>
                        <a:rPr lang="de-DE" sz="1800" kern="1800" dirty="0"/>
                        <a:t>: </a:t>
                      </a:r>
                      <a:r>
                        <a:rPr lang="pl-PL" sz="1800" kern="1800" dirty="0" smtClean="0"/>
                        <a:t> </a:t>
                      </a:r>
                      <a:r>
                        <a:rPr lang="de-DE" sz="1800" kern="1800" dirty="0" smtClean="0"/>
                        <a:t>außer </a:t>
                      </a:r>
                      <a:r>
                        <a:rPr lang="de-DE" sz="1800" kern="1800" dirty="0"/>
                        <a:t>diesem Schüler;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/>
                        <a:t>проти, назустріч, всупереч</a:t>
                      </a:r>
                      <a:r>
                        <a:rPr lang="de-DE" sz="1800" kern="1800"/>
                        <a:t>: </a:t>
                      </a:r>
                      <a:endParaRPr lang="uk-UA" sz="160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dem Wind entgegen, der Mutter entgegen;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– </a:t>
                      </a:r>
                      <a:r>
                        <a:rPr lang="uk-UA" sz="1800" kern="1800" dirty="0"/>
                        <a:t>навпроти, проти</a:t>
                      </a:r>
                      <a:r>
                        <a:rPr lang="de-DE" sz="1800" kern="1800" dirty="0"/>
                        <a:t>: gegenüber dem Park, dem Park </a:t>
                      </a:r>
                      <a:r>
                        <a:rPr lang="pl-PL" sz="1800" kern="1800" dirty="0" smtClean="0"/>
                        <a:t>   </a:t>
                      </a:r>
                      <a:r>
                        <a:rPr lang="de-DE" sz="1800" kern="1800" dirty="0" smtClean="0"/>
                        <a:t>gegenüber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– </a:t>
                      </a:r>
                      <a:r>
                        <a:rPr lang="uk-UA" sz="1800" kern="1800" dirty="0"/>
                        <a:t>завдяки</a:t>
                      </a:r>
                      <a:r>
                        <a:rPr lang="de-DE" sz="1800" kern="1800" dirty="0"/>
                        <a:t>.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6" y="2571744"/>
          <a:ext cx="8286807" cy="219456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УВАГА!!!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285992"/>
            <a:ext cx="8503920" cy="3813056"/>
          </a:xfrm>
        </p:spPr>
        <p:txBody>
          <a:bodyPr/>
          <a:lstStyle/>
          <a:p>
            <a:r>
              <a:rPr lang="uk-UA" dirty="0" smtClean="0"/>
              <a:t>Прийменники </a:t>
            </a:r>
            <a:r>
              <a:rPr lang="de-DE" b="1" i="1" dirty="0" smtClean="0"/>
              <a:t>entgegen </a:t>
            </a:r>
            <a:r>
              <a:rPr lang="uk-UA" dirty="0" smtClean="0"/>
              <a:t>та </a:t>
            </a:r>
            <a:r>
              <a:rPr lang="de-DE" b="1" i="1" dirty="0" smtClean="0"/>
              <a:t>gegen</a:t>
            </a:r>
            <a:r>
              <a:rPr lang="ru-RU" b="1" i="1" dirty="0" err="1" smtClean="0"/>
              <a:t>ü</a:t>
            </a:r>
            <a:r>
              <a:rPr lang="de-DE" b="1" i="1" dirty="0" err="1" smtClean="0"/>
              <a:t>ber</a:t>
            </a:r>
            <a:r>
              <a:rPr lang="de-DE" b="1" i="1" dirty="0" smtClean="0"/>
              <a:t> </a:t>
            </a:r>
            <a:r>
              <a:rPr lang="uk-UA" dirty="0" smtClean="0"/>
              <a:t>стоять, як правило після іменника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Прийменник </a:t>
            </a:r>
            <a:r>
              <a:rPr lang="de-DE" b="1" i="1" dirty="0" smtClean="0"/>
              <a:t>nach</a:t>
            </a:r>
            <a:r>
              <a:rPr lang="uk-UA" dirty="0" smtClean="0"/>
              <a:t> може стояти як перед, так і після іменника (</a:t>
            </a:r>
            <a:r>
              <a:rPr lang="de-DE" dirty="0" smtClean="0"/>
              <a:t>nach meiner Meinung</a:t>
            </a:r>
            <a:r>
              <a:rPr lang="uk-UA" dirty="0" smtClean="0"/>
              <a:t>; </a:t>
            </a:r>
            <a:r>
              <a:rPr lang="de-DE" dirty="0" smtClean="0"/>
              <a:t>meiner Meinung nach</a:t>
            </a:r>
            <a:r>
              <a:rPr lang="uk-UA" dirty="0" smtClean="0"/>
              <a:t> – на мою думку).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І. </a:t>
            </a:r>
            <a:r>
              <a:rPr lang="de-DE" sz="3600" b="1" i="1" dirty="0" smtClean="0"/>
              <a:t>Übersetzen Sie bitte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435771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1. Wir übersetzen den Text aus dem Deutschen ins Ukrainische.</a:t>
            </a:r>
            <a:endParaRPr lang="uk-UA" sz="2000" dirty="0" smtClean="0"/>
          </a:p>
          <a:p>
            <a:r>
              <a:rPr lang="de-DE" sz="2000" dirty="0" smtClean="0"/>
              <a:t>2. Ihre Familie stammt aus Griechenland.</a:t>
            </a:r>
            <a:endParaRPr lang="uk-UA" sz="2000" dirty="0" smtClean="0"/>
          </a:p>
          <a:p>
            <a:r>
              <a:rPr lang="de-DE" sz="2000" dirty="0" smtClean="0"/>
              <a:t>3. Die Großmutter war heute beim Arzt.</a:t>
            </a:r>
            <a:endParaRPr lang="uk-UA" sz="2000" dirty="0" smtClean="0"/>
          </a:p>
          <a:p>
            <a:r>
              <a:rPr lang="de-DE" sz="2000" dirty="0" smtClean="0"/>
              <a:t>4. Bei seinem Charakter ist das ganz verständlich.</a:t>
            </a:r>
            <a:endParaRPr lang="uk-UA" sz="2000" dirty="0" smtClean="0"/>
          </a:p>
          <a:p>
            <a:r>
              <a:rPr lang="de-DE" sz="2000" dirty="0" smtClean="0"/>
              <a:t>5. Beim Kochen hat sie sich verbrannt.</a:t>
            </a:r>
            <a:endParaRPr lang="uk-UA" sz="2000" dirty="0" smtClean="0"/>
          </a:p>
          <a:p>
            <a:r>
              <a:rPr lang="de-DE" sz="2000" dirty="0" smtClean="0"/>
              <a:t>6. Er ist vor kurzem von Spanien zurückgekehrt.</a:t>
            </a:r>
            <a:endParaRPr lang="uk-UA" sz="2000" dirty="0" smtClean="0"/>
          </a:p>
          <a:p>
            <a:r>
              <a:rPr lang="de-DE" sz="2000" dirty="0" smtClean="0"/>
              <a:t>7. Ich fahre zu meiner Freundin.</a:t>
            </a:r>
            <a:endParaRPr lang="uk-UA" sz="2000" dirty="0" smtClean="0"/>
          </a:p>
          <a:p>
            <a:r>
              <a:rPr lang="de-DE" sz="2000" dirty="0" smtClean="0"/>
              <a:t>8. Mein Vater geht zur Arbeit.</a:t>
            </a:r>
            <a:endParaRPr lang="uk-UA" sz="2000" dirty="0" smtClean="0"/>
          </a:p>
          <a:p>
            <a:r>
              <a:rPr lang="de-DE" sz="2000" dirty="0" smtClean="0"/>
              <a:t>9. Mein Bruder studiert mit meiner Freundin.</a:t>
            </a:r>
            <a:endParaRPr lang="uk-UA" sz="2000" dirty="0" smtClean="0"/>
          </a:p>
          <a:p>
            <a:r>
              <a:rPr lang="de-DE" sz="2000" dirty="0" smtClean="0"/>
              <a:t>10. Fährst du zu mir mit dem Auto</a:t>
            </a:r>
            <a:r>
              <a:rPr lang="uk-UA" sz="2000" dirty="0" smtClean="0"/>
              <a:t>? 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4876" y="1500174"/>
          <a:ext cx="4214810" cy="44679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89171"/>
                <a:gridCol w="2625639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 smtClean="0"/>
                        <a:t>означає</a:t>
                      </a:r>
                      <a:r>
                        <a:rPr lang="ru-RU" sz="1800" kern="1800" dirty="0" smtClean="0"/>
                        <a:t> </a:t>
                      </a:r>
                      <a:r>
                        <a:rPr lang="uk-UA" sz="1800" kern="1800" dirty="0" smtClean="0"/>
                        <a:t>спільну </a:t>
                      </a:r>
                      <a:r>
                        <a:rPr lang="uk-UA" sz="1800" kern="1800" dirty="0"/>
                        <a:t>дію</a:t>
                      </a:r>
                      <a:r>
                        <a:rPr lang="uk-UA" sz="1800" kern="1800" dirty="0" smtClean="0"/>
                        <a:t>)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</a:t>
                      </a:r>
                      <a:r>
                        <a:rPr lang="uk-UA" sz="1800" kern="1800" dirty="0" smtClean="0"/>
                        <a:t>для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</a:t>
                      </a:r>
                      <a:r>
                        <a:rPr lang="uk-UA" sz="1800" kern="1800" dirty="0" smtClean="0"/>
                        <a:t>про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</a:t>
                      </a:r>
                      <a:r>
                        <a:rPr lang="uk-UA" sz="1800" kern="1800" dirty="0" smtClean="0"/>
                        <a:t>біля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</a:t>
                      </a:r>
                      <a:r>
                        <a:rPr lang="uk-UA" sz="1800" kern="1800" dirty="0" smtClean="0"/>
                        <a:t>часу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крім</a:t>
                      </a:r>
                      <a:r>
                        <a:rPr lang="de-DE" sz="1800" kern="1800" dirty="0" smtClean="0"/>
                        <a:t>: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проти, назустріч, всупереч</a:t>
                      </a:r>
                      <a:r>
                        <a:rPr lang="de-DE" sz="1800" kern="1800" dirty="0"/>
                        <a:t>: </a:t>
                      </a:r>
                      <a:endParaRPr lang="uk-UA" sz="1600" dirty="0"/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навпроти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smtClean="0"/>
                        <a:t>проти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завдяки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  <p:controls>
      <p:control spid="92162" name="DefaultOcx" r:id="rId2" imgW="457200" imgH="228600"/>
      <p:control spid="92163" name="HTMLText1" r:id="rId3" imgW="457200" imgH="228600"/>
      <p:control spid="92164" name="HTMLText2" r:id="rId4" imgW="457200" imgH="228600"/>
      <p:control spid="92165" name="HTMLText3" r:id="rId5" imgW="457200" imgH="228600"/>
      <p:control spid="92166" name="HTMLText4" r:id="rId6" imgW="457200" imgH="228600"/>
      <p:control spid="92167" name="HTMLText5" r:id="rId7" imgW="457200" imgH="228600"/>
      <p:control spid="92168" name="HTMLText6" r:id="rId8" imgW="457200" imgH="228600"/>
      <p:control spid="92169" name="HTMLText7" r:id="rId9" imgW="457200" imgH="228600"/>
      <p:control spid="92170" name="HTMLText8" r:id="rId10" imgW="457200" imgH="228600"/>
      <p:control spid="921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І. </a:t>
            </a:r>
            <a:r>
              <a:rPr lang="de-DE" sz="3600" b="1" i="1" dirty="0" smtClean="0"/>
              <a:t>Übersetzen Sie bitte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435771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11. Zu Weihnachten bleiben die Eltern zu Hause.</a:t>
            </a:r>
            <a:endParaRPr lang="uk-UA" sz="2000" dirty="0" smtClean="0"/>
          </a:p>
          <a:p>
            <a:r>
              <a:rPr lang="de-DE" sz="2000" dirty="0" smtClean="0"/>
              <a:t>12. Er fährt nach </a:t>
            </a:r>
            <a:r>
              <a:rPr lang="de-DE" sz="2000" dirty="0" err="1" smtClean="0"/>
              <a:t>Kyjiw</a:t>
            </a:r>
            <a:r>
              <a:rPr lang="de-DE" sz="2000" dirty="0" smtClean="0"/>
              <a:t>.</a:t>
            </a:r>
            <a:endParaRPr lang="uk-UA" sz="2000" dirty="0" smtClean="0"/>
          </a:p>
          <a:p>
            <a:r>
              <a:rPr lang="de-DE" sz="2000" dirty="0" smtClean="0"/>
              <a:t>13. Zu dieser Zeit müssen sie schon zurückkehren.</a:t>
            </a:r>
            <a:endParaRPr lang="uk-UA" sz="2000" dirty="0" smtClean="0"/>
          </a:p>
          <a:p>
            <a:r>
              <a:rPr lang="de-DE" sz="2000" dirty="0" smtClean="0"/>
              <a:t>14. Das Mädchen spielt nach Noten.</a:t>
            </a:r>
            <a:endParaRPr lang="uk-UA" sz="2000" dirty="0" smtClean="0"/>
          </a:p>
          <a:p>
            <a:r>
              <a:rPr lang="de-DE" sz="2000" dirty="0" smtClean="0"/>
              <a:t>15. Ich habe Deutsch nach diesem Buch studiert.</a:t>
            </a:r>
            <a:endParaRPr lang="uk-UA" sz="2000" dirty="0" smtClean="0"/>
          </a:p>
          <a:p>
            <a:r>
              <a:rPr lang="de-DE" sz="2000" dirty="0" smtClean="0"/>
              <a:t>16. Ich bekomme Briefe von meiner Freundin.</a:t>
            </a:r>
            <a:endParaRPr lang="uk-UA" sz="2000" dirty="0" smtClean="0"/>
          </a:p>
          <a:p>
            <a:r>
              <a:rPr lang="de-DE" sz="2000" dirty="0" smtClean="0"/>
              <a:t>17. Nach dir sind alle andere gekommen.</a:t>
            </a:r>
            <a:endParaRPr lang="uk-UA" sz="2000" dirty="0" smtClean="0"/>
          </a:p>
          <a:p>
            <a:r>
              <a:rPr lang="de-DE" sz="2000" dirty="0" smtClean="0"/>
              <a:t>18. Er arbeitet von 9 bis 18 Uhr.</a:t>
            </a:r>
            <a:endParaRPr lang="uk-UA" sz="2000" dirty="0" smtClean="0"/>
          </a:p>
          <a:p>
            <a:r>
              <a:rPr lang="de-DE" sz="2000" dirty="0" smtClean="0"/>
              <a:t>19. Er lernt Gedichte von H. Heine mit Vergnügen.</a:t>
            </a:r>
            <a:endParaRPr lang="uk-UA" sz="2000" dirty="0" smtClean="0"/>
          </a:p>
          <a:p>
            <a:r>
              <a:rPr lang="de-DE" sz="2000" dirty="0" smtClean="0"/>
              <a:t>20. Er kommt spät aus dem Kino.</a:t>
            </a:r>
            <a:endParaRPr lang="uk-UA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4876" y="1500174"/>
          <a:ext cx="4214810" cy="44679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89171"/>
                <a:gridCol w="2625639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 smtClean="0"/>
                        <a:t>означає</a:t>
                      </a:r>
                      <a:r>
                        <a:rPr lang="ru-RU" sz="1800" kern="1800" dirty="0" smtClean="0"/>
                        <a:t> </a:t>
                      </a:r>
                      <a:r>
                        <a:rPr lang="uk-UA" sz="1800" kern="1800" dirty="0" smtClean="0"/>
                        <a:t>спільну </a:t>
                      </a:r>
                      <a:r>
                        <a:rPr lang="uk-UA" sz="1800" kern="1800" dirty="0"/>
                        <a:t>дію</a:t>
                      </a:r>
                      <a:r>
                        <a:rPr lang="uk-UA" sz="1800" kern="1800" dirty="0" smtClean="0"/>
                        <a:t>)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</a:t>
                      </a:r>
                      <a:r>
                        <a:rPr lang="uk-UA" sz="1800" kern="1800" dirty="0" smtClean="0"/>
                        <a:t>для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</a:t>
                      </a:r>
                      <a:r>
                        <a:rPr lang="uk-UA" sz="1800" kern="1800" dirty="0" smtClean="0"/>
                        <a:t>про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</a:t>
                      </a:r>
                      <a:r>
                        <a:rPr lang="uk-UA" sz="1800" kern="1800" dirty="0" smtClean="0"/>
                        <a:t>біля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</a:t>
                      </a:r>
                      <a:r>
                        <a:rPr lang="uk-UA" sz="1800" kern="1800" dirty="0" smtClean="0"/>
                        <a:t>часу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крім</a:t>
                      </a:r>
                      <a:r>
                        <a:rPr lang="de-DE" sz="1800" kern="1800" dirty="0" smtClean="0"/>
                        <a:t>: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проти, назустріч, всупереч</a:t>
                      </a:r>
                      <a:r>
                        <a:rPr lang="de-DE" sz="1800" kern="1800" dirty="0"/>
                        <a:t>: </a:t>
                      </a:r>
                      <a:endParaRPr lang="uk-UA" sz="1600" dirty="0"/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навпроти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smtClean="0"/>
                        <a:t>проти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завдяки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  <p:controls>
      <p:control spid="141314" name="DefaultOcx" r:id="rId2" imgW="457200" imgH="228600"/>
      <p:control spid="141315" name="HTMLText1" r:id="rId3" imgW="457200" imgH="228600"/>
      <p:control spid="141316" name="HTMLText2" r:id="rId4" imgW="457200" imgH="228600"/>
      <p:control spid="141317" name="HTMLText3" r:id="rId5" imgW="457200" imgH="228600"/>
      <p:control spid="141318" name="HTMLText4" r:id="rId6" imgW="457200" imgH="228600"/>
      <p:control spid="141319" name="HTMLText5" r:id="rId7" imgW="457200" imgH="228600"/>
      <p:control spid="141320" name="HTMLText6" r:id="rId8" imgW="457200" imgH="228600"/>
      <p:control spid="141321" name="HTMLText7" r:id="rId9" imgW="457200" imgH="228600"/>
      <p:control spid="141322" name="HTMLText8" r:id="rId10" imgW="457200" imgH="228600"/>
      <p:control spid="141323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/>
          </a:bodyPr>
          <a:lstStyle/>
          <a:p>
            <a:pPr lvl="0"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І. </a:t>
            </a:r>
            <a:r>
              <a:rPr lang="de-DE" sz="3600" b="1" i="1" dirty="0" smtClean="0"/>
              <a:t>Übersetzen Sie bitte </a:t>
            </a: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 </a:t>
            </a:r>
            <a:endParaRPr lang="uk-UA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225689"/>
            <a:ext cx="44291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Beachten Sie verschiedene Bedeutung der Präpositionen!</a:t>
            </a:r>
            <a:endParaRPr lang="uk-UA" sz="2000" dirty="0" smtClean="0"/>
          </a:p>
          <a:p>
            <a:r>
              <a:rPr lang="de-DE" sz="2000" dirty="0" smtClean="0"/>
              <a:t>21. Inna fehlt schon seit Montag.</a:t>
            </a:r>
            <a:endParaRPr lang="uk-UA" sz="2000" dirty="0" smtClean="0"/>
          </a:p>
          <a:p>
            <a:r>
              <a:rPr lang="de-DE" sz="2000" dirty="0" smtClean="0"/>
              <a:t>22. Seit 2 Jahre wohne ich bei meinen Freunden.</a:t>
            </a:r>
            <a:endParaRPr lang="uk-UA" sz="2000" dirty="0" smtClean="0"/>
          </a:p>
          <a:p>
            <a:r>
              <a:rPr lang="de-DE" sz="2000" dirty="0" smtClean="0"/>
              <a:t>23. Nach dem Seminar gehen wir in die Mensa und essen zu Mittag.</a:t>
            </a:r>
            <a:endParaRPr lang="uk-UA" sz="2000" dirty="0" smtClean="0"/>
          </a:p>
          <a:p>
            <a:r>
              <a:rPr lang="de-DE" sz="2000" dirty="0" smtClean="0"/>
              <a:t>24. Meiner Meinung nach, ist diese Übung nicht schwer.</a:t>
            </a:r>
            <a:endParaRPr lang="uk-UA" sz="2000" dirty="0" smtClean="0"/>
          </a:p>
          <a:p>
            <a:r>
              <a:rPr lang="de-DE" sz="2000" dirty="0" smtClean="0"/>
              <a:t>25. Wann fährst du nach Odessa?</a:t>
            </a:r>
            <a:endParaRPr lang="uk-UA" sz="2000" dirty="0" smtClean="0"/>
          </a:p>
          <a:p>
            <a:r>
              <a:rPr lang="de-DE" sz="2000" dirty="0" smtClean="0"/>
              <a:t>26.Komm bitte Morgen zu mir.</a:t>
            </a:r>
            <a:endParaRPr lang="uk-UA" sz="2000" dirty="0" smtClean="0"/>
          </a:p>
          <a:p>
            <a:r>
              <a:rPr lang="de-DE" sz="2000" dirty="0" smtClean="0"/>
              <a:t>27. Ich arbeite mit meiner Freundin zusammen.</a:t>
            </a:r>
            <a:endParaRPr lang="uk-UA" sz="2000" dirty="0" smtClean="0"/>
          </a:p>
          <a:p>
            <a:r>
              <a:rPr lang="de-DE" sz="2000" dirty="0" smtClean="0"/>
              <a:t>28. Kann man mit dieser Kreide schreiben?</a:t>
            </a:r>
            <a:endParaRPr lang="uk-UA" sz="2000" dirty="0" smtClean="0"/>
          </a:p>
          <a:p>
            <a:r>
              <a:rPr lang="de-DE" sz="2000" dirty="0" smtClean="0"/>
              <a:t>29. Diese Speise aus Eier und Mehl schmeckt ausgezeichnet.</a:t>
            </a:r>
            <a:endParaRPr lang="uk-UA" sz="2000" dirty="0" smtClean="0"/>
          </a:p>
          <a:p>
            <a:r>
              <a:rPr lang="de-DE" sz="2000" dirty="0" smtClean="0"/>
              <a:t>30. Ich lese gern die Erzählungen von O. Henry.</a:t>
            </a:r>
            <a:endParaRPr lang="uk-UA" sz="20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714876" y="1500174"/>
          <a:ext cx="4214810" cy="446798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589171"/>
                <a:gridCol w="2625639"/>
              </a:tblGrid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MIT –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(</a:t>
                      </a:r>
                      <a:r>
                        <a:rPr lang="ru-RU" sz="1800" kern="1800" dirty="0" err="1" smtClean="0"/>
                        <a:t>означає</a:t>
                      </a:r>
                      <a:r>
                        <a:rPr lang="ru-RU" sz="1800" kern="1800" dirty="0" smtClean="0"/>
                        <a:t> </a:t>
                      </a:r>
                      <a:r>
                        <a:rPr lang="uk-UA" sz="1800" kern="1800" dirty="0" smtClean="0"/>
                        <a:t>спільну </a:t>
                      </a:r>
                      <a:r>
                        <a:rPr lang="uk-UA" sz="1800" kern="1800" dirty="0"/>
                        <a:t>дію</a:t>
                      </a:r>
                      <a:r>
                        <a:rPr lang="uk-UA" sz="1800" kern="1800" dirty="0" smtClean="0"/>
                        <a:t>)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NACH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після, по, через, в, на, згідно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із, </a:t>
                      </a:r>
                      <a:r>
                        <a:rPr lang="uk-UA" sz="1800" kern="1800" dirty="0" smtClean="0"/>
                        <a:t>з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ZU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до, </a:t>
                      </a:r>
                      <a:r>
                        <a:rPr lang="uk-UA" sz="1800" kern="1800" dirty="0" smtClean="0"/>
                        <a:t>для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VON–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від, з, </a:t>
                      </a:r>
                      <a:r>
                        <a:rPr lang="uk-UA" sz="1800" kern="1800" dirty="0" smtClean="0"/>
                        <a:t>про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BEI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у, при, </a:t>
                      </a:r>
                      <a:r>
                        <a:rPr lang="uk-UA" sz="1800" kern="1800" dirty="0" smtClean="0"/>
                        <a:t>біля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SEIT–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з якого </a:t>
                      </a:r>
                      <a:r>
                        <a:rPr lang="uk-UA" sz="1800" kern="1800" dirty="0" smtClean="0"/>
                        <a:t>часу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AUSSER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крім</a:t>
                      </a:r>
                      <a:r>
                        <a:rPr lang="de-DE" sz="1800" kern="1800" dirty="0" smtClean="0"/>
                        <a:t>: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ENTGEGEN –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/>
                        <a:t>проти, назустріч, всупереч</a:t>
                      </a:r>
                      <a:r>
                        <a:rPr lang="de-DE" sz="1800" kern="1800" dirty="0"/>
                        <a:t>: </a:t>
                      </a:r>
                      <a:endParaRPr lang="uk-UA" sz="1600" dirty="0"/>
                    </a:p>
                  </a:txBody>
                  <a:tcPr marL="41469" marR="41469" marT="0" marB="0"/>
                </a:tc>
              </a:tr>
              <a:tr h="387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/>
                        <a:t>GEGENÜBER</a:t>
                      </a:r>
                      <a:endParaRPr lang="uk-UA" sz="160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навпроти</a:t>
                      </a:r>
                      <a:r>
                        <a:rPr lang="uk-UA" sz="1800" kern="1800" dirty="0"/>
                        <a:t>, </a:t>
                      </a:r>
                      <a:r>
                        <a:rPr lang="uk-UA" sz="1800" kern="1800" dirty="0" smtClean="0"/>
                        <a:t>проти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  <a:tr h="193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1800" kern="1800" dirty="0"/>
                        <a:t>DANK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kern="1800" dirty="0" smtClean="0"/>
                        <a:t>завдяки</a:t>
                      </a:r>
                      <a:endParaRPr lang="uk-UA" sz="1600" dirty="0">
                        <a:solidFill>
                          <a:srgbClr val="94363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69" marR="41469" marT="0" marB="0"/>
                </a:tc>
              </a:tr>
            </a:tbl>
          </a:graphicData>
        </a:graphic>
      </p:graphicFrame>
    </p:spTree>
    <p:controls>
      <p:control spid="142338" name="DefaultOcx" r:id="rId2" imgW="457200" imgH="228600"/>
      <p:control spid="142339" name="HTMLText1" r:id="rId3" imgW="457200" imgH="228600"/>
      <p:control spid="142340" name="HTMLText2" r:id="rId4" imgW="457200" imgH="228600"/>
      <p:control spid="142341" name="HTMLText3" r:id="rId5" imgW="457200" imgH="228600"/>
      <p:control spid="142342" name="HTMLText4" r:id="rId6" imgW="457200" imgH="228600"/>
      <p:control spid="142343" name="HTMLText5" r:id="rId7" imgW="457200" imgH="228600"/>
      <p:control spid="142344" name="HTMLText6" r:id="rId8" imgW="457200" imgH="228600"/>
      <p:control spid="142345" name="HTMLText7" r:id="rId9" imgW="457200" imgH="228600"/>
      <p:control spid="142346" name="HTMLText8" r:id="rId10" imgW="457200" imgH="228600"/>
      <p:control spid="142347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ІІ. </a:t>
            </a:r>
            <a:r>
              <a:rPr lang="de-DE" sz="2800" b="1" i="1" dirty="0" smtClean="0"/>
              <a:t>Gebrauchen Sie Dativ mit der Präposition</a:t>
            </a:r>
            <a:r>
              <a:rPr lang="de-DE" sz="2800" b="1" i="1" dirty="0" smtClean="0"/>
              <a:t>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503920" cy="3500462"/>
          </a:xfrm>
        </p:spPr>
        <p:txBody>
          <a:bodyPr>
            <a:noAutofit/>
          </a:bodyPr>
          <a:lstStyle/>
          <a:p>
            <a:r>
              <a:rPr lang="de-DE" sz="2400" i="1" dirty="0" smtClean="0"/>
              <a:t>Die Mutter , mit – mit der Mutter</a:t>
            </a:r>
            <a:endParaRPr lang="uk-UA" sz="2400" dirty="0" smtClean="0"/>
          </a:p>
          <a:p>
            <a:r>
              <a:rPr lang="de-DE" sz="2400" dirty="0" smtClean="0"/>
              <a:t>die Arbeit, nach;   </a:t>
            </a:r>
            <a:r>
              <a:rPr lang="de-DE" sz="2400" dirty="0" smtClean="0"/>
              <a:t>____________________</a:t>
            </a:r>
            <a:endParaRPr lang="uk-UA" sz="2400" dirty="0" smtClean="0"/>
          </a:p>
          <a:p>
            <a:r>
              <a:rPr lang="de-DE" sz="2400" dirty="0" smtClean="0"/>
              <a:t>die Schule, aus;   </a:t>
            </a:r>
            <a:r>
              <a:rPr lang="de-DE" sz="2400" dirty="0" smtClean="0"/>
              <a:t>_________</a:t>
            </a:r>
            <a:r>
              <a:rPr lang="uk-UA" sz="2400" dirty="0" smtClean="0"/>
              <a:t>________</a:t>
            </a:r>
            <a:r>
              <a:rPr lang="de-DE" sz="2400" dirty="0" smtClean="0"/>
              <a:t>_____</a:t>
            </a:r>
            <a:endParaRPr lang="uk-UA" sz="2400" dirty="0" smtClean="0"/>
          </a:p>
          <a:p>
            <a:r>
              <a:rPr lang="de-DE" sz="2400" dirty="0" smtClean="0"/>
              <a:t>mein Freund, zu;   </a:t>
            </a:r>
            <a:r>
              <a:rPr lang="de-DE" sz="2400" dirty="0" smtClean="0"/>
              <a:t>___________________</a:t>
            </a:r>
            <a:endParaRPr lang="uk-UA" sz="2400" dirty="0" smtClean="0"/>
          </a:p>
          <a:p>
            <a:r>
              <a:rPr lang="de-DE" sz="2400" dirty="0" smtClean="0"/>
              <a:t>ihr Bruder, von;   </a:t>
            </a:r>
            <a:r>
              <a:rPr lang="de-DE" sz="2400" dirty="0" smtClean="0"/>
              <a:t>___________________</a:t>
            </a:r>
            <a:endParaRPr lang="uk-UA" sz="2400" dirty="0" smtClean="0"/>
          </a:p>
          <a:p>
            <a:r>
              <a:rPr lang="de-DE" sz="2400" dirty="0" smtClean="0"/>
              <a:t>die Geschwister, bei;   </a:t>
            </a:r>
            <a:r>
              <a:rPr lang="de-DE" sz="2400" dirty="0" smtClean="0"/>
              <a:t>___________________</a:t>
            </a:r>
            <a:endParaRPr lang="uk-UA" sz="2400" dirty="0" smtClean="0"/>
          </a:p>
          <a:p>
            <a:r>
              <a:rPr lang="de-DE" sz="2400" dirty="0" smtClean="0"/>
              <a:t>dieses </a:t>
            </a:r>
            <a:r>
              <a:rPr lang="de-DE" sz="2400" dirty="0" smtClean="0"/>
              <a:t>Jahr, seit;   ______________________</a:t>
            </a:r>
            <a:endParaRPr lang="uk-UA" sz="2400" dirty="0" smtClean="0"/>
          </a:p>
          <a:p>
            <a:endParaRPr lang="uk-UA" sz="24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5072074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19810" name="DefaultOcx" r:id="rId2" imgW="457200" imgH="228600"/>
      <p:control spid="119811" name="HTMLText1" r:id="rId3" imgW="457200" imgH="228600"/>
      <p:control spid="119812" name="HTMLText2" r:id="rId4" imgW="457200" imgH="228600"/>
      <p:control spid="119813" name="HTMLText3" r:id="rId5" imgW="457200" imgH="228600"/>
      <p:control spid="119814" name="HTMLText4" r:id="rId6" imgW="457200" imgH="228600"/>
      <p:control spid="119815" name="HTMLText5" r:id="rId7" imgW="457200" imgH="228600"/>
      <p:control spid="119816" name="HTMLText6" r:id="rId8" imgW="457200" imgH="228600"/>
      <p:control spid="119817" name="HTMLText7" r:id="rId9" imgW="457200" imgH="228600"/>
      <p:control spid="119818" name="HTMLText8" r:id="rId10" imgW="457200" imgH="228600"/>
      <p:control spid="119819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</a:pPr>
            <a:r>
              <a:rPr lang="uk-UA" sz="3600" dirty="0" smtClean="0">
                <a:solidFill>
                  <a:srgbClr val="333333"/>
                </a:solidFill>
                <a:latin typeface="inherit"/>
                <a:cs typeface="Arial" pitchFamily="34" charset="0"/>
              </a:rPr>
              <a:t>    </a:t>
            </a:r>
            <a:r>
              <a:rPr lang="uk-UA" sz="3600" i="1" dirty="0" smtClean="0">
                <a:solidFill>
                  <a:schemeClr val="accent3">
                    <a:lumMod val="75000"/>
                  </a:schemeClr>
                </a:solidFill>
                <a:latin typeface="inherit"/>
                <a:cs typeface="Arial" pitchFamily="34" charset="0"/>
              </a:rPr>
              <a:t>ІІ. </a:t>
            </a:r>
            <a:r>
              <a:rPr lang="de-DE" sz="2800" b="1" i="1" dirty="0" smtClean="0"/>
              <a:t>Gebrauchen Sie Dativ mit der Präposition</a:t>
            </a:r>
            <a:r>
              <a:rPr lang="de-DE" sz="2800" b="1" i="1" dirty="0" smtClean="0"/>
              <a:t>.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8503920" cy="328614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2400" dirty="0" smtClean="0"/>
              <a:t>jenes Gebäude, gegenüber;   </a:t>
            </a:r>
            <a:r>
              <a:rPr lang="de-DE" sz="2400" dirty="0" smtClean="0"/>
              <a:t>____________________</a:t>
            </a:r>
            <a:endParaRPr lang="uk-UA" sz="2400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der Bruder, entgegen;   </a:t>
            </a:r>
            <a:r>
              <a:rPr lang="de-DE" sz="2400" dirty="0" smtClean="0"/>
              <a:t>_______________________</a:t>
            </a:r>
            <a:endParaRPr lang="uk-UA" sz="2400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die Eltern, bei;   </a:t>
            </a:r>
            <a:r>
              <a:rPr lang="de-DE" sz="2400" dirty="0" smtClean="0"/>
              <a:t>____________________________</a:t>
            </a:r>
            <a:endParaRPr lang="uk-UA" sz="2400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die Hand, mit;   </a:t>
            </a:r>
            <a:r>
              <a:rPr lang="de-DE" sz="2400" dirty="0" smtClean="0"/>
              <a:t>_____________________________</a:t>
            </a:r>
            <a:endParaRPr lang="uk-UA" sz="2400" dirty="0" smtClean="0"/>
          </a:p>
          <a:p>
            <a:pPr>
              <a:lnSpc>
                <a:spcPct val="150000"/>
              </a:lnSpc>
            </a:pPr>
            <a:r>
              <a:rPr lang="de-DE" sz="2400" dirty="0" smtClean="0"/>
              <a:t> das Fußballspiel, nach</a:t>
            </a:r>
            <a:r>
              <a:rPr lang="de-DE" sz="2400" dirty="0" smtClean="0"/>
              <a:t>.________________________</a:t>
            </a:r>
            <a:endParaRPr lang="uk-UA" sz="2400" dirty="0"/>
          </a:p>
        </p:txBody>
      </p:sp>
      <p:sp>
        <p:nvSpPr>
          <p:cNvPr id="92161" name="Rectangle 1"/>
          <p:cNvSpPr>
            <a:spLocks noChangeArrowheads="1"/>
          </p:cNvSpPr>
          <p:nvPr/>
        </p:nvSpPr>
        <p:spPr bwMode="auto">
          <a:xfrm>
            <a:off x="214282" y="857232"/>
            <a:ext cx="65" cy="517374"/>
          </a:xfrm>
          <a:prstGeom prst="rect">
            <a:avLst/>
          </a:prstGeom>
          <a:solidFill>
            <a:srgbClr val="F4F4F4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158700" rIns="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57158" y="5072074"/>
          <a:ext cx="8286807" cy="1463040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657188"/>
                <a:gridCol w="1657188"/>
                <a:gridCol w="1657188"/>
                <a:gridCol w="1386419"/>
                <a:gridCol w="1928824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 dirty="0">
                          <a:latin typeface="Constantia" pitchFamily="18" charset="0"/>
                        </a:rPr>
                        <a:t>Однина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90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Множина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чол.рід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сер.рід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2400">
                          <a:latin typeface="Constantia" pitchFamily="18" charset="0"/>
                        </a:rPr>
                        <a:t>жін.рід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9017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Dativ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4508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dem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einem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der</a:t>
                      </a:r>
                      <a:endParaRPr lang="uk-UA" sz="2400">
                        <a:latin typeface="Constantia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>
                          <a:latin typeface="Constantia" pitchFamily="18" charset="0"/>
                        </a:rPr>
                        <a:t>einer</a:t>
                      </a:r>
                      <a:endParaRPr lang="uk-UA" sz="240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den</a:t>
                      </a:r>
                      <a:endParaRPr lang="uk-UA" sz="2400" dirty="0">
                        <a:latin typeface="Constantia" pitchFamily="18" charset="0"/>
                      </a:endParaRPr>
                    </a:p>
                    <a:p>
                      <a:pPr marL="8953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de-DE" sz="2400" dirty="0">
                          <a:latin typeface="Constantia" pitchFamily="18" charset="0"/>
                        </a:rPr>
                        <a:t>-</a:t>
                      </a:r>
                      <a:endParaRPr lang="uk-UA" sz="2400" dirty="0">
                        <a:solidFill>
                          <a:srgbClr val="943634"/>
                        </a:solidFill>
                        <a:latin typeface="Constantia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ontrols>
      <p:control spid="143362" name="DefaultOcx" r:id="rId2" imgW="457200" imgH="228600"/>
      <p:control spid="143363" name="HTMLText1" r:id="rId3" imgW="457200" imgH="228600"/>
      <p:control spid="143364" name="HTMLText2" r:id="rId4" imgW="457200" imgH="228600"/>
      <p:control spid="143365" name="HTMLText3" r:id="rId5" imgW="457200" imgH="228600"/>
      <p:control spid="143366" name="HTMLText4" r:id="rId6" imgW="457200" imgH="228600"/>
      <p:control spid="143367" name="HTMLText5" r:id="rId7" imgW="457200" imgH="228600"/>
      <p:control spid="143368" name="HTMLText6" r:id="rId8" imgW="457200" imgH="228600"/>
      <p:control spid="143369" name="HTMLText7" r:id="rId9" imgW="457200" imgH="228600"/>
      <p:control spid="143370" name="HTMLText8" r:id="rId10" imgW="457200" imgH="228600"/>
      <p:control spid="143371" name="HTMLText9" r:id="rId11" imgW="4572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591</TotalTime>
  <Words>1155</Words>
  <Application>Microsoft Office PowerPoint</Application>
  <PresentationFormat>Экран (4:3)</PresentationFormat>
  <Paragraphs>329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Официальная</vt:lpstr>
      <vt:lpstr>PRÄPOSITIONEN MIT DEM DATIV</vt:lpstr>
      <vt:lpstr>PRÄPOSITIONEN MIT DEM DATIV</vt:lpstr>
      <vt:lpstr>Слайд 3</vt:lpstr>
      <vt:lpstr>УВАГА!!!</vt:lpstr>
      <vt:lpstr>   І. Übersetzen Sie bitte      </vt:lpstr>
      <vt:lpstr>   І. Übersetzen Sie bitte      </vt:lpstr>
      <vt:lpstr>   І. Übersetzen Sie bitte      </vt:lpstr>
      <vt:lpstr>    ІІ. Gebrauchen Sie Dativ mit der Präposition.</vt:lpstr>
      <vt:lpstr>    ІІ. Gebrauchen Sie Dativ mit der Präposition.</vt:lpstr>
      <vt:lpstr>    ІІІ. Bilden Sie die Sätze. </vt:lpstr>
      <vt:lpstr>    ІІІ. Bilden Sie die Sätze. </vt:lpstr>
      <vt:lpstr>    IV. Bilden Sie die Sätze</vt:lpstr>
      <vt:lpstr>    IV. Bilden Sie die Sätze</vt:lpstr>
      <vt:lpstr>    V. Setzen Sie die Präpositionen ein</vt:lpstr>
      <vt:lpstr>    V. Setzen Sie die Präpositionen ein</vt:lpstr>
      <vt:lpstr>Hausaufgaben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BRD und ihre Sehenswürdigkeiten</dc:title>
  <dc:creator>User</dc:creator>
  <cp:lastModifiedBy>User</cp:lastModifiedBy>
  <cp:revision>28</cp:revision>
  <dcterms:created xsi:type="dcterms:W3CDTF">2020-03-26T08:47:34Z</dcterms:created>
  <dcterms:modified xsi:type="dcterms:W3CDTF">2022-02-01T21:15:36Z</dcterms:modified>
</cp:coreProperties>
</file>