
<file path=[Content_Types].xml><?xml version="1.0" encoding="utf-8"?>
<Types xmlns="http://schemas.openxmlformats.org/package/2006/content-types"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activeX/activeX51.xml" ContentType="application/vnd.ms-office.activeX+xml"/>
  <Override PartName="/ppt/activeX/activeX60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activeX/activeX20.xml" ContentType="application/vnd.ms-office.activeX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49.xml" ContentType="application/vnd.ms-office.activeX+xml"/>
  <Override PartName="/ppt/activeX/activeX58.xml" ContentType="application/vnd.ms-office.activeX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activeX/activeX27.xml" ContentType="application/vnd.ms-office.activeX+xml"/>
  <Override PartName="/ppt/activeX/activeX36.xml" ContentType="application/vnd.ms-office.activeX+xml"/>
  <Override PartName="/ppt/activeX/activeX47.xml" ContentType="application/vnd.ms-office.activeX+xml"/>
  <Override PartName="/ppt/activeX/activeX56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activeX/activeX54.xml" ContentType="application/vnd.ms-office.activeX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activeX/activeX52.xml" ContentType="application/vnd.ms-office.activeX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activeX/activeX50.xml" ContentType="application/vnd.ms-office.activeX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59.xml" ContentType="application/vnd.ms-office.activeX+xml"/>
  <Override PartName="/ppt/activeX/activeX8.xml" ContentType="application/vnd.ms-office.activeX+xml"/>
  <Override PartName="/ppt/activeX/activeX39.xml" ContentType="application/vnd.ms-office.activeX+xml"/>
  <Override PartName="/ppt/activeX/activeX48.xml" ContentType="application/vnd.ms-office.activeX+xml"/>
  <Override PartName="/ppt/activeX/activeX57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ppt/activeX/activeX46.xml" ContentType="application/vnd.ms-office.activeX+xml"/>
  <Override PartName="/ppt/activeX/activeX55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  <Override PartName="/ppt/activeX/activeX53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70" r:id="rId3"/>
    <p:sldId id="271" r:id="rId4"/>
    <p:sldId id="306" r:id="rId5"/>
    <p:sldId id="286" r:id="rId6"/>
    <p:sldId id="307" r:id="rId7"/>
    <p:sldId id="308" r:id="rId8"/>
    <p:sldId id="287" r:id="rId9"/>
    <p:sldId id="310" r:id="rId10"/>
    <p:sldId id="309" r:id="rId11"/>
    <p:sldId id="273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>
        <p:scale>
          <a:sx n="60" d="100"/>
          <a:sy n="60" d="100"/>
        </p:scale>
        <p:origin x="-165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022C9D9-6221-4941-A52C-8F78205B571A}" type="datetimeFigureOut">
              <a:rPr lang="uk-UA" smtClean="0"/>
              <a:pPr/>
              <a:t>14.03.2022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57.xml"/><Relationship Id="rId3" Type="http://schemas.openxmlformats.org/officeDocument/2006/relationships/control" Target="../activeX/activeX52.xml"/><Relationship Id="rId7" Type="http://schemas.openxmlformats.org/officeDocument/2006/relationships/control" Target="../activeX/activeX5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51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55.xml"/><Relationship Id="rId11" Type="http://schemas.openxmlformats.org/officeDocument/2006/relationships/control" Target="../activeX/activeX60.xml"/><Relationship Id="rId5" Type="http://schemas.openxmlformats.org/officeDocument/2006/relationships/control" Target="../activeX/activeX54.xml"/><Relationship Id="rId10" Type="http://schemas.openxmlformats.org/officeDocument/2006/relationships/control" Target="../activeX/activeX59.xml"/><Relationship Id="rId4" Type="http://schemas.openxmlformats.org/officeDocument/2006/relationships/control" Target="../activeX/activeX53.xml"/><Relationship Id="rId9" Type="http://schemas.openxmlformats.org/officeDocument/2006/relationships/control" Target="../activeX/activeX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5.xml"/><Relationship Id="rId11" Type="http://schemas.openxmlformats.org/officeDocument/2006/relationships/control" Target="../activeX/activeX20.xml"/><Relationship Id="rId5" Type="http://schemas.openxmlformats.org/officeDocument/2006/relationships/control" Target="../activeX/activeX14.xml"/><Relationship Id="rId10" Type="http://schemas.openxmlformats.org/officeDocument/2006/relationships/control" Target="../activeX/activeX19.xml"/><Relationship Id="rId4" Type="http://schemas.openxmlformats.org/officeDocument/2006/relationships/control" Target="../activeX/activeX13.xml"/><Relationship Id="rId9" Type="http://schemas.openxmlformats.org/officeDocument/2006/relationships/control" Target="../activeX/activeX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7.xml"/><Relationship Id="rId3" Type="http://schemas.openxmlformats.org/officeDocument/2006/relationships/control" Target="../activeX/activeX22.xml"/><Relationship Id="rId7" Type="http://schemas.openxmlformats.org/officeDocument/2006/relationships/control" Target="../activeX/activeX2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5.xml"/><Relationship Id="rId11" Type="http://schemas.openxmlformats.org/officeDocument/2006/relationships/control" Target="../activeX/activeX30.xml"/><Relationship Id="rId5" Type="http://schemas.openxmlformats.org/officeDocument/2006/relationships/control" Target="../activeX/activeX24.xml"/><Relationship Id="rId10" Type="http://schemas.openxmlformats.org/officeDocument/2006/relationships/control" Target="../activeX/activeX29.xml"/><Relationship Id="rId4" Type="http://schemas.openxmlformats.org/officeDocument/2006/relationships/control" Target="../activeX/activeX23.xml"/><Relationship Id="rId9" Type="http://schemas.openxmlformats.org/officeDocument/2006/relationships/control" Target="../activeX/activeX2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7.xml"/><Relationship Id="rId3" Type="http://schemas.openxmlformats.org/officeDocument/2006/relationships/control" Target="../activeX/activeX32.xml"/><Relationship Id="rId7" Type="http://schemas.openxmlformats.org/officeDocument/2006/relationships/control" Target="../activeX/activeX3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35.xml"/><Relationship Id="rId11" Type="http://schemas.openxmlformats.org/officeDocument/2006/relationships/control" Target="../activeX/activeX40.xml"/><Relationship Id="rId5" Type="http://schemas.openxmlformats.org/officeDocument/2006/relationships/control" Target="../activeX/activeX34.xml"/><Relationship Id="rId10" Type="http://schemas.openxmlformats.org/officeDocument/2006/relationships/control" Target="../activeX/activeX39.xml"/><Relationship Id="rId4" Type="http://schemas.openxmlformats.org/officeDocument/2006/relationships/control" Target="../activeX/activeX33.xml"/><Relationship Id="rId9" Type="http://schemas.openxmlformats.org/officeDocument/2006/relationships/control" Target="../activeX/activeX3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47.xml"/><Relationship Id="rId3" Type="http://schemas.openxmlformats.org/officeDocument/2006/relationships/control" Target="../activeX/activeX42.xml"/><Relationship Id="rId7" Type="http://schemas.openxmlformats.org/officeDocument/2006/relationships/control" Target="../activeX/activeX4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45.xml"/><Relationship Id="rId11" Type="http://schemas.openxmlformats.org/officeDocument/2006/relationships/control" Target="../activeX/activeX50.xml"/><Relationship Id="rId5" Type="http://schemas.openxmlformats.org/officeDocument/2006/relationships/control" Target="../activeX/activeX44.xml"/><Relationship Id="rId10" Type="http://schemas.openxmlformats.org/officeDocument/2006/relationships/control" Target="../activeX/activeX49.xml"/><Relationship Id="rId4" Type="http://schemas.openxmlformats.org/officeDocument/2006/relationships/control" Target="../activeX/activeX43.xml"/><Relationship Id="rId9" Type="http://schemas.openxmlformats.org/officeDocument/2006/relationships/control" Target="../activeX/activeX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7150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PRÄPOSITIONEN MIT</a:t>
            </a:r>
            <a:r>
              <a:rPr lang="pl-PL" b="1" dirty="0" smtClean="0">
                <a:solidFill>
                  <a:srgbClr val="0070C0"/>
                </a:solidFill>
              </a:rPr>
              <a:t> DEM </a:t>
            </a:r>
            <a:r>
              <a:rPr lang="pl-PL" b="1" dirty="0" smtClean="0">
                <a:solidFill>
                  <a:srgbClr val="0070C0"/>
                </a:solidFill>
              </a:rPr>
              <a:t>AKKUSATIV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700" dirty="0" smtClean="0"/>
              <a:t>?</a:t>
            </a:r>
            <a:endParaRPr lang="uk-UA" sz="28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600" b="1" i="1" dirty="0" smtClean="0"/>
              <a:t>Übung </a:t>
            </a:r>
            <a:r>
              <a:rPr lang="pl-PL" sz="3600" b="1" i="1" dirty="0" smtClean="0"/>
              <a:t>6</a:t>
            </a:r>
            <a:r>
              <a:rPr lang="de-DE" sz="3600" i="1" dirty="0" smtClean="0"/>
              <a:t>. </a:t>
            </a:r>
            <a:r>
              <a:rPr lang="de-DE" sz="3600" b="1" i="1" dirty="0" smtClean="0"/>
              <a:t>Setzen Sie die Akkusativ-Präpositionen ein.</a:t>
            </a:r>
            <a:endParaRPr lang="uk-UA" sz="36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4357718" cy="3286148"/>
          </a:xfrm>
        </p:spPr>
        <p:txBody>
          <a:bodyPr>
            <a:noAutofit/>
          </a:bodyPr>
          <a:lstStyle/>
          <a:p>
            <a:r>
              <a:rPr lang="de-DE" sz="2400" dirty="0" smtClean="0"/>
              <a:t>6</a:t>
            </a:r>
            <a:r>
              <a:rPr lang="uk-UA" sz="2400" dirty="0" smtClean="0"/>
              <a:t>. </a:t>
            </a:r>
            <a:r>
              <a:rPr lang="de-DE" sz="2400" dirty="0" smtClean="0"/>
              <a:t>Er hat schon _______ alle bezahlt.</a:t>
            </a:r>
            <a:endParaRPr lang="uk-UA" sz="2400" dirty="0" smtClean="0"/>
          </a:p>
          <a:p>
            <a:r>
              <a:rPr lang="de-DE" sz="2400" dirty="0" smtClean="0"/>
              <a:t>7</a:t>
            </a:r>
            <a:r>
              <a:rPr lang="uk-UA" sz="2400" dirty="0" smtClean="0"/>
              <a:t>. </a:t>
            </a:r>
            <a:r>
              <a:rPr lang="de-DE" sz="2400" dirty="0" smtClean="0"/>
              <a:t>Ich komme nur _______ 5 Tage.</a:t>
            </a:r>
            <a:endParaRPr lang="uk-UA" sz="2400" dirty="0" smtClean="0"/>
          </a:p>
          <a:p>
            <a:r>
              <a:rPr lang="de-DE" sz="2400" dirty="0" smtClean="0"/>
              <a:t>8</a:t>
            </a:r>
            <a:r>
              <a:rPr lang="uk-UA" sz="2400" dirty="0" smtClean="0"/>
              <a:t>. </a:t>
            </a:r>
            <a:r>
              <a:rPr lang="de-DE" sz="2400" dirty="0" smtClean="0"/>
              <a:t>Dasselbe geschieht Tag _______Tag, Jahr _______ Jahr.</a:t>
            </a:r>
            <a:endParaRPr lang="uk-UA" sz="2400" dirty="0" smtClean="0"/>
          </a:p>
          <a:p>
            <a:r>
              <a:rPr lang="de-DE" sz="2400" dirty="0" smtClean="0"/>
              <a:t>9</a:t>
            </a:r>
            <a:r>
              <a:rPr lang="uk-UA" sz="2400" dirty="0" smtClean="0"/>
              <a:t>. </a:t>
            </a:r>
            <a:r>
              <a:rPr lang="de-DE" sz="2400" dirty="0" smtClean="0"/>
              <a:t>Ärzte sind _______ Rauchen.</a:t>
            </a:r>
            <a:endParaRPr lang="uk-UA" sz="2400" dirty="0" smtClean="0"/>
          </a:p>
          <a:p>
            <a:r>
              <a:rPr lang="de-DE" sz="2400" dirty="0" smtClean="0"/>
              <a:t>10</a:t>
            </a:r>
            <a:r>
              <a:rPr lang="uk-UA" sz="2400" dirty="0" smtClean="0"/>
              <a:t>. </a:t>
            </a:r>
            <a:r>
              <a:rPr lang="de-DE" sz="2400" dirty="0" smtClean="0"/>
              <a:t>Wir saßen _______ Tisch und diskutierten. </a:t>
            </a:r>
            <a:endParaRPr lang="uk-UA" sz="2400" dirty="0" smtClean="0"/>
          </a:p>
          <a:p>
            <a:r>
              <a:rPr lang="uk-UA" sz="2400" dirty="0" smtClean="0"/>
              <a:t>1</a:t>
            </a:r>
            <a:r>
              <a:rPr lang="de-DE" sz="2400" dirty="0" smtClean="0"/>
              <a:t>1</a:t>
            </a:r>
            <a:r>
              <a:rPr lang="uk-UA" sz="2400" dirty="0" smtClean="0"/>
              <a:t>.</a:t>
            </a:r>
            <a:r>
              <a:rPr lang="de-DE" sz="2400" dirty="0" smtClean="0"/>
              <a:t> _______ 10 Uhr beginnt die Stunde.</a:t>
            </a:r>
            <a:endParaRPr lang="uk-UA" sz="24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2000240"/>
          <a:ext cx="4071965" cy="3647881"/>
        </p:xfrm>
        <a:graphic>
          <a:graphicData uri="http://schemas.openxmlformats.org/drawingml/2006/table">
            <a:tbl>
              <a:tblPr/>
              <a:tblGrid>
                <a:gridCol w="1277480"/>
                <a:gridCol w="2794485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URCH-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через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допомогою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завдяки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de-DE" sz="1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FÜR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для, за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72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без: </a:t>
                      </a: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UM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навколо, в, на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GEGEN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біля, близько, за, в напрямі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WIEDER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всупереч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BIS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ENTLAN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уздовж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  <p:controls>
      <p:control spid="143362" name="DefaultOcx" r:id="rId2" imgW="457200" imgH="228600"/>
      <p:control spid="143363" name="HTMLText1" r:id="rId3" imgW="457200" imgH="228600"/>
      <p:control spid="143364" name="HTMLText2" r:id="rId4" imgW="457200" imgH="228600"/>
      <p:control spid="143365" name="HTMLText3" r:id="rId5" imgW="457200" imgH="228600"/>
      <p:control spid="143366" name="HTMLText4" r:id="rId6" imgW="457200" imgH="228600"/>
      <p:control spid="143367" name="HTMLText5" r:id="rId7" imgW="457200" imgH="228600"/>
      <p:control spid="143368" name="HTMLText6" r:id="rId8" imgW="457200" imgH="228600"/>
      <p:control spid="143369" name="HTMLText7" r:id="rId9" imgW="457200" imgH="228600"/>
      <p:control spid="143370" name="HTMLText8" r:id="rId10" imgW="457200" imgH="228600"/>
      <p:control spid="14337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3984496" cy="758952"/>
          </a:xfrm>
        </p:spPr>
        <p:txBody>
          <a:bodyPr/>
          <a:lstStyle/>
          <a:p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4055934" cy="46434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1</a:t>
            </a:r>
            <a:r>
              <a:rPr lang="en-US" sz="2400" dirty="0" smtClean="0"/>
              <a:t>. </a:t>
            </a:r>
            <a:r>
              <a:rPr lang="uk-UA" sz="2400" dirty="0" smtClean="0"/>
              <a:t>Виконайте тест.</a:t>
            </a:r>
            <a:endParaRPr lang="uk-UA" sz="2000" dirty="0" smtClean="0"/>
          </a:p>
          <a:p>
            <a:endParaRPr lang="uk-UA" dirty="0"/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85794"/>
            <a:ext cx="40386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PRÄPOSITIONEN MIT</a:t>
            </a:r>
            <a:r>
              <a:rPr lang="pl-PL" b="1" dirty="0" smtClean="0">
                <a:solidFill>
                  <a:srgbClr val="0070C0"/>
                </a:solidFill>
              </a:rPr>
              <a:t> DEM AKKUSATIV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1357298"/>
          <a:ext cx="7715305" cy="5212080"/>
        </p:xfrm>
        <a:graphic>
          <a:graphicData uri="http://schemas.openxmlformats.org/drawingml/2006/table">
            <a:tbl>
              <a:tblPr/>
              <a:tblGrid>
                <a:gridCol w="1527404"/>
                <a:gridCol w="6187901"/>
              </a:tblGrid>
              <a:tr h="427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URCH-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через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допомогою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завдяки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de-DE" sz="1800" b="1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durch die Stadt, durch die Arbeit;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FÜR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для, за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für die Familie, für die Lehrerin;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8555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без: </a:t>
                      </a: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 Wörterbuch, ohne Zweifel;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Запам’ятай!</a:t>
                      </a: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Після прийменника 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</a:t>
                      </a: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іменник вживається без артикля</a:t>
                      </a: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!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UM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навколо, в, на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um den Tisch, um das Haus, um 3 Uhr;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GEGEN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біля, близько, за, в напрямі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gegen die Tür, gegen 5 Uhr, gegen Rauchen;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WIEDER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всупереч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wieder Willen;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BIS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bis August,  bis 12 Uhr;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16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ENTLANG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уздовж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den Fluss entlang;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Запам’ятай!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Прийменник 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entlang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стоїть після іменника!</a:t>
                      </a: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5" y="2788920"/>
          <a:ext cx="8072494" cy="2194560"/>
        </p:xfrm>
        <a:graphic>
          <a:graphicData uri="http://schemas.openxmlformats.org/drawingml/2006/table">
            <a:tbl>
              <a:tblPr/>
              <a:tblGrid>
                <a:gridCol w="1614330"/>
                <a:gridCol w="1614330"/>
                <a:gridCol w="1614330"/>
                <a:gridCol w="1614330"/>
                <a:gridCol w="1615174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Однина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Множина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чол.рід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сер.рід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жін.рід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Akk</a:t>
                      </a:r>
                      <a:r>
                        <a:rPr lang="de-DE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den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einen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das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ein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die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eine</a:t>
                      </a:r>
                      <a:endParaRPr lang="uk-UA" sz="24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die</a:t>
                      </a:r>
                      <a:endParaRPr lang="uk-UA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57194"/>
          </a:xfrm>
        </p:spPr>
        <p:txBody>
          <a:bodyPr>
            <a:normAutofit fontScale="90000"/>
          </a:bodyPr>
          <a:lstStyle/>
          <a:p>
            <a:r>
              <a:rPr lang="de-DE" b="1" i="1" dirty="0" smtClean="0"/>
              <a:t>Übung 1. Lesen und übersetzen Sie die Sätze ins Ukrainische.</a:t>
            </a:r>
            <a:endParaRPr lang="uk-UA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78634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1</a:t>
            </a:r>
            <a:r>
              <a:rPr lang="uk-UA" dirty="0" smtClean="0"/>
              <a:t>. </a:t>
            </a:r>
            <a:r>
              <a:rPr lang="de-DE" dirty="0" smtClean="0"/>
              <a:t>Die Kinder gehen durch den Wald. </a:t>
            </a:r>
            <a:endParaRPr lang="uk-UA" dirty="0" smtClean="0"/>
          </a:p>
          <a:p>
            <a:r>
              <a:rPr lang="uk-UA" dirty="0" smtClean="0"/>
              <a:t>2. </a:t>
            </a:r>
            <a:r>
              <a:rPr lang="de-DE" dirty="0" smtClean="0"/>
              <a:t>Viele Männer, Frauen und Kinder gehen durch die Straße. </a:t>
            </a:r>
            <a:endParaRPr lang="uk-UA" dirty="0" smtClean="0"/>
          </a:p>
          <a:p>
            <a:r>
              <a:rPr lang="uk-UA" dirty="0" smtClean="0"/>
              <a:t>3. </a:t>
            </a:r>
            <a:r>
              <a:rPr lang="de-DE" dirty="0" smtClean="0"/>
              <a:t>Ich habe dieses Buch für meine Schwester gekauft</a:t>
            </a:r>
            <a:r>
              <a:rPr lang="uk-UA" dirty="0" smtClean="0"/>
              <a:t>. </a:t>
            </a:r>
          </a:p>
          <a:p>
            <a:r>
              <a:rPr lang="uk-UA" dirty="0" smtClean="0"/>
              <a:t>4. </a:t>
            </a:r>
            <a:r>
              <a:rPr lang="de-DE" dirty="0" smtClean="0"/>
              <a:t>Die Familie sitzt um den Tisch. </a:t>
            </a:r>
            <a:endParaRPr lang="uk-UA" dirty="0" smtClean="0"/>
          </a:p>
          <a:p>
            <a:r>
              <a:rPr lang="uk-UA" dirty="0" smtClean="0"/>
              <a:t>5. </a:t>
            </a:r>
            <a:r>
              <a:rPr lang="de-DE" dirty="0" smtClean="0"/>
              <a:t>Ich gehe heute ohne Mantel. </a:t>
            </a:r>
            <a:endParaRPr lang="uk-UA" dirty="0" smtClean="0"/>
          </a:p>
          <a:p>
            <a:r>
              <a:rPr lang="uk-UA" dirty="0" smtClean="0"/>
              <a:t>6. </a:t>
            </a:r>
            <a:r>
              <a:rPr lang="de-DE" dirty="0" smtClean="0"/>
              <a:t>Das ist die Hausaufgabe für morgen. </a:t>
            </a:r>
            <a:endParaRPr lang="uk-UA" dirty="0" smtClean="0"/>
          </a:p>
          <a:p>
            <a:r>
              <a:rPr lang="uk-UA" dirty="0" smtClean="0"/>
              <a:t>7. </a:t>
            </a:r>
            <a:r>
              <a:rPr lang="de-DE" dirty="0" smtClean="0"/>
              <a:t>Ich lese diesen Text ohne Wörterbuch. </a:t>
            </a:r>
            <a:endParaRPr lang="uk-UA" dirty="0" smtClean="0"/>
          </a:p>
          <a:p>
            <a:r>
              <a:rPr lang="uk-UA" dirty="0" smtClean="0"/>
              <a:t>8. </a:t>
            </a:r>
            <a:r>
              <a:rPr lang="de-DE" dirty="0" smtClean="0"/>
              <a:t>Er kommt heute ohne seinen Freund. </a:t>
            </a:r>
            <a:endParaRPr lang="uk-UA" dirty="0" smtClean="0"/>
          </a:p>
          <a:p>
            <a:r>
              <a:rPr lang="uk-UA" dirty="0" smtClean="0"/>
              <a:t>9. </a:t>
            </a:r>
            <a:r>
              <a:rPr lang="de-DE" dirty="0" smtClean="0"/>
              <a:t>Um das Haus gibt es einen Garten. </a:t>
            </a:r>
            <a:endParaRPr lang="uk-UA" dirty="0" smtClean="0"/>
          </a:p>
          <a:p>
            <a:r>
              <a:rPr lang="uk-UA" dirty="0" smtClean="0"/>
              <a:t>10. </a:t>
            </a:r>
            <a:r>
              <a:rPr lang="de-DE" dirty="0" smtClean="0"/>
              <a:t>Wir haben nichts gegen deinen Vorschlag. </a:t>
            </a:r>
            <a:endParaRPr lang="uk-UA" dirty="0" smtClean="0"/>
          </a:p>
          <a:p>
            <a:r>
              <a:rPr lang="uk-UA" dirty="0" smtClean="0"/>
              <a:t>11. </a:t>
            </a:r>
            <a:r>
              <a:rPr lang="de-DE" dirty="0" smtClean="0"/>
              <a:t>Die Ärzte sind gegen das Rauchen.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de-DE" sz="3600" b="1" i="1" dirty="0" smtClean="0"/>
              <a:t>Übung 2. Setzen Sie die fehlenden Präpositionen ein</a:t>
            </a:r>
            <a:r>
              <a:rPr lang="de-DE" sz="3600" b="1" i="1" dirty="0" smtClean="0"/>
              <a:t>!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714488"/>
            <a:ext cx="43577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dirty="0" smtClean="0"/>
              <a:t>1. </a:t>
            </a:r>
            <a:r>
              <a:rPr lang="de-DE" sz="2000" dirty="0" smtClean="0"/>
              <a:t>Brauchst </a:t>
            </a:r>
            <a:r>
              <a:rPr lang="de-DE" sz="2000" dirty="0" smtClean="0"/>
              <a:t>du einen Kugelschreiber _______ den Unterricht. </a:t>
            </a:r>
            <a:endParaRPr lang="uk-UA" sz="2000" dirty="0" smtClean="0"/>
          </a:p>
          <a:p>
            <a:r>
              <a:rPr lang="uk-UA" sz="2000" dirty="0" smtClean="0"/>
              <a:t>2. </a:t>
            </a:r>
            <a:r>
              <a:rPr lang="de-DE" sz="2000" dirty="0" smtClean="0"/>
              <a:t>_______ das Haus sind schöne Blumen. </a:t>
            </a:r>
            <a:endParaRPr lang="uk-UA" sz="2000" dirty="0" smtClean="0"/>
          </a:p>
          <a:p>
            <a:r>
              <a:rPr lang="uk-UA" sz="2000" dirty="0" smtClean="0"/>
              <a:t>3. </a:t>
            </a:r>
            <a:r>
              <a:rPr lang="de-DE" sz="2000" dirty="0" smtClean="0"/>
              <a:t>Im Sommer geht er _______ Mütze und Jacke. </a:t>
            </a:r>
            <a:endParaRPr lang="uk-UA" sz="2000" dirty="0" smtClean="0"/>
          </a:p>
          <a:p>
            <a:r>
              <a:rPr lang="uk-UA" sz="2000" dirty="0" smtClean="0"/>
              <a:t>4. </a:t>
            </a:r>
            <a:r>
              <a:rPr lang="de-DE" sz="2000" dirty="0" smtClean="0"/>
              <a:t>Wir gehen _______ den Wald und _______ das Feld nach Hause. </a:t>
            </a:r>
            <a:endParaRPr lang="uk-UA" sz="2000" dirty="0" smtClean="0"/>
          </a:p>
          <a:p>
            <a:r>
              <a:rPr lang="uk-UA" sz="2000" dirty="0" smtClean="0"/>
              <a:t>5. </a:t>
            </a:r>
            <a:r>
              <a:rPr lang="de-DE" sz="2000" dirty="0" smtClean="0"/>
              <a:t>Am Abend sitzen wir _______ den Tisch und sprechen von unseren Ferien.</a:t>
            </a:r>
            <a:r>
              <a:rPr lang="uk-UA" sz="2000" dirty="0" smtClean="0"/>
              <a:t> 6.</a:t>
            </a:r>
            <a:r>
              <a:rPr lang="de-DE" sz="2000" dirty="0" smtClean="0"/>
              <a:t>Wann spielt ihr Basketball _______ diese Mannschaft.</a:t>
            </a:r>
            <a:endParaRPr lang="uk-UA" sz="2000" dirty="0" smtClean="0"/>
          </a:p>
          <a:p>
            <a:endParaRPr lang="uk-UA" sz="20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43438" y="2000240"/>
          <a:ext cx="4071965" cy="3647881"/>
        </p:xfrm>
        <a:graphic>
          <a:graphicData uri="http://schemas.openxmlformats.org/drawingml/2006/table">
            <a:tbl>
              <a:tblPr/>
              <a:tblGrid>
                <a:gridCol w="1277480"/>
                <a:gridCol w="2794485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URCH-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через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допомогою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завдяки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de-DE" sz="1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FÜR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для, за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72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без: </a:t>
                      </a: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UM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навколо, в, на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GEGEN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біля, близько, за, в напрямі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WIEDER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всупереч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BIS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ENTLAN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уздовж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  <p:controls>
      <p:control spid="92162" name="DefaultOcx" r:id="rId2" imgW="457200" imgH="228600"/>
      <p:control spid="92163" name="HTMLText1" r:id="rId3" imgW="457200" imgH="228600"/>
      <p:control spid="92164" name="HTMLText2" r:id="rId4" imgW="457200" imgH="228600"/>
      <p:control spid="92165" name="HTMLText3" r:id="rId5" imgW="457200" imgH="228600"/>
      <p:control spid="92166" name="HTMLText4" r:id="rId6" imgW="457200" imgH="228600"/>
      <p:control spid="92167" name="HTMLText5" r:id="rId7" imgW="457200" imgH="228600"/>
      <p:control spid="92168" name="HTMLText6" r:id="rId8" imgW="457200" imgH="228600"/>
      <p:control spid="92169" name="HTMLText7" r:id="rId9" imgW="457200" imgH="228600"/>
      <p:control spid="92170" name="HTMLText8" r:id="rId10" imgW="457200" imgH="228600"/>
      <p:control spid="9217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de-DE" sz="3600" b="1" i="1" dirty="0" smtClean="0"/>
              <a:t>Übung </a:t>
            </a:r>
            <a:r>
              <a:rPr lang="pl-PL" sz="3600" b="1" i="1" dirty="0" smtClean="0"/>
              <a:t>3</a:t>
            </a:r>
            <a:r>
              <a:rPr lang="de-DE" sz="3600" i="1" dirty="0" smtClean="0"/>
              <a:t>. </a:t>
            </a:r>
            <a:r>
              <a:rPr lang="de-DE" sz="3600" b="1" i="1" dirty="0" smtClean="0"/>
              <a:t>Machen Sie die Übung nach dem Muster.</a:t>
            </a:r>
            <a:endParaRPr lang="uk-UA" sz="3600" dirty="0" smtClean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43438" y="2000240"/>
          <a:ext cx="4071965" cy="3647881"/>
        </p:xfrm>
        <a:graphic>
          <a:graphicData uri="http://schemas.openxmlformats.org/drawingml/2006/table">
            <a:tbl>
              <a:tblPr/>
              <a:tblGrid>
                <a:gridCol w="1277480"/>
                <a:gridCol w="2794485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URCH-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через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допомогою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завдяки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de-DE" sz="1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FÜR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для, за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72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без: </a:t>
                      </a: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UM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навколо, в, на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GEGEN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біля, близько, за, в напрямі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WIEDER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всупереч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BIS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ENTLAN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уздовж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1571612"/>
            <a:ext cx="35719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smtClean="0"/>
              <a:t>Die </a:t>
            </a:r>
            <a:r>
              <a:rPr lang="de-DE" i="1" dirty="0" smtClean="0"/>
              <a:t>Oma – 3 Tage. Die Oma kommt für 3 Tage</a:t>
            </a:r>
            <a:r>
              <a:rPr lang="de-DE" dirty="0" smtClean="0"/>
              <a:t>.</a:t>
            </a:r>
            <a:endParaRPr lang="pl-PL" dirty="0" smtClean="0"/>
          </a:p>
          <a:p>
            <a:endParaRPr lang="uk-UA" dirty="0" smtClean="0"/>
          </a:p>
          <a:p>
            <a:r>
              <a:rPr lang="de-DE" dirty="0" smtClean="0"/>
              <a:t>Der Opa – eine Woche; </a:t>
            </a:r>
            <a:r>
              <a:rPr lang="de-DE" dirty="0" smtClean="0"/>
              <a:t>____________________________________________</a:t>
            </a:r>
            <a:endParaRPr lang="uk-UA" dirty="0" smtClean="0"/>
          </a:p>
          <a:p>
            <a:r>
              <a:rPr lang="de-DE" dirty="0" smtClean="0"/>
              <a:t>die Tante – 2 Wochen; </a:t>
            </a:r>
            <a:r>
              <a:rPr lang="de-DE" dirty="0" smtClean="0"/>
              <a:t>____________________________________________</a:t>
            </a:r>
            <a:endParaRPr lang="uk-UA" dirty="0" smtClean="0"/>
          </a:p>
          <a:p>
            <a:r>
              <a:rPr lang="de-DE" dirty="0" smtClean="0"/>
              <a:t>der Onkel – ein Tag; </a:t>
            </a:r>
            <a:r>
              <a:rPr lang="de-DE" dirty="0" smtClean="0"/>
              <a:t>____________________________________________</a:t>
            </a:r>
            <a:endParaRPr lang="uk-UA" dirty="0" smtClean="0"/>
          </a:p>
          <a:p>
            <a:r>
              <a:rPr lang="de-DE" dirty="0" smtClean="0"/>
              <a:t>die Mutter – ein Monat. ____________________________________________</a:t>
            </a:r>
            <a:endParaRPr lang="uk-UA" dirty="0" smtClean="0"/>
          </a:p>
          <a:p>
            <a:endParaRPr lang="uk-UA" dirty="0"/>
          </a:p>
        </p:txBody>
      </p:sp>
    </p:spTree>
    <p:controls>
      <p:control spid="141314" name="DefaultOcx" r:id="rId2" imgW="457200" imgH="228600"/>
      <p:control spid="141315" name="HTMLText1" r:id="rId3" imgW="457200" imgH="228600"/>
      <p:control spid="141316" name="HTMLText2" r:id="rId4" imgW="457200" imgH="228600"/>
      <p:control spid="141317" name="HTMLText3" r:id="rId5" imgW="457200" imgH="228600"/>
      <p:control spid="141318" name="HTMLText4" r:id="rId6" imgW="457200" imgH="228600"/>
      <p:control spid="141319" name="HTMLText5" r:id="rId7" imgW="457200" imgH="228600"/>
      <p:control spid="141320" name="HTMLText6" r:id="rId8" imgW="457200" imgH="228600"/>
      <p:control spid="141321" name="HTMLText7" r:id="rId9" imgW="457200" imgH="228600"/>
      <p:control spid="141322" name="HTMLText8" r:id="rId10" imgW="457200" imgH="228600"/>
      <p:control spid="141323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de-DE" sz="3600" b="1" i="1" dirty="0" smtClean="0"/>
              <a:t>Übung </a:t>
            </a:r>
            <a:r>
              <a:rPr lang="pl-PL" sz="3600" b="1" i="1" dirty="0" smtClean="0"/>
              <a:t>4</a:t>
            </a:r>
            <a:r>
              <a:rPr lang="de-DE" sz="3600" b="1" i="1" dirty="0" smtClean="0"/>
              <a:t>. </a:t>
            </a:r>
            <a:r>
              <a:rPr lang="de-DE" sz="3600" b="1" i="1" dirty="0" smtClean="0"/>
              <a:t>Ergänzen sie die Sätze mit den angegebenen Substantiven</a:t>
            </a:r>
            <a:r>
              <a:rPr lang="de-DE" sz="3600" b="1" i="1" dirty="0" smtClean="0"/>
              <a:t>.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43438" y="2000240"/>
          <a:ext cx="4071965" cy="3647881"/>
        </p:xfrm>
        <a:graphic>
          <a:graphicData uri="http://schemas.openxmlformats.org/drawingml/2006/table">
            <a:tbl>
              <a:tblPr/>
              <a:tblGrid>
                <a:gridCol w="1277480"/>
                <a:gridCol w="2794485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URCH-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через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допомогою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завдяки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de-DE" sz="1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FÜR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для, за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72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без: </a:t>
                      </a: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UM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навколо, в, на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GEGEN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біля, близько, за, в напрямі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WIEDER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всупереч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BIS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ENTLAN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уздовж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4282" y="1857364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dirty="0" smtClean="0"/>
              <a:t>1. </a:t>
            </a:r>
            <a:r>
              <a:rPr lang="de-DE" sz="2000" dirty="0" smtClean="0"/>
              <a:t>Mein </a:t>
            </a:r>
            <a:r>
              <a:rPr lang="de-DE" sz="2000" dirty="0" smtClean="0"/>
              <a:t>Nachbar geht durch </a:t>
            </a:r>
            <a:r>
              <a:rPr lang="de-DE" sz="2000" dirty="0" smtClean="0"/>
              <a:t>_______(</a:t>
            </a:r>
            <a:r>
              <a:rPr lang="de-DE" sz="2000" dirty="0" smtClean="0"/>
              <a:t>der Hof). </a:t>
            </a:r>
            <a:endParaRPr lang="uk-UA" sz="2000" dirty="0" smtClean="0"/>
          </a:p>
          <a:p>
            <a:r>
              <a:rPr lang="uk-UA" sz="2000" dirty="0" smtClean="0"/>
              <a:t>2. </a:t>
            </a:r>
            <a:r>
              <a:rPr lang="de-DE" sz="2000" dirty="0" smtClean="0"/>
              <a:t>Er kommt zum Unterricht ohne </a:t>
            </a:r>
            <a:r>
              <a:rPr lang="de-DE" sz="2000" dirty="0" smtClean="0"/>
              <a:t>_______  </a:t>
            </a:r>
            <a:r>
              <a:rPr lang="de-DE" sz="2000" dirty="0" smtClean="0"/>
              <a:t>(die Verspätung). </a:t>
            </a:r>
            <a:endParaRPr lang="uk-UA" sz="2000" dirty="0" smtClean="0"/>
          </a:p>
          <a:p>
            <a:r>
              <a:rPr lang="uk-UA" sz="2000" dirty="0" smtClean="0"/>
              <a:t>3. </a:t>
            </a:r>
            <a:r>
              <a:rPr lang="de-DE" sz="2000" dirty="0" smtClean="0"/>
              <a:t>Wir sitzen um </a:t>
            </a:r>
            <a:r>
              <a:rPr lang="de-DE" sz="2000" dirty="0" smtClean="0"/>
              <a:t>____________ </a:t>
            </a:r>
            <a:r>
              <a:rPr lang="de-DE" sz="2000" dirty="0" smtClean="0"/>
              <a:t>(das Lagerfeuer). </a:t>
            </a:r>
            <a:endParaRPr lang="uk-UA" sz="2000" dirty="0" smtClean="0"/>
          </a:p>
          <a:p>
            <a:r>
              <a:rPr lang="uk-UA" sz="2000" dirty="0" smtClean="0"/>
              <a:t>4. </a:t>
            </a:r>
            <a:r>
              <a:rPr lang="de-DE" sz="2000" dirty="0" smtClean="0"/>
              <a:t>Alle haben jetzt mehr Zeit für </a:t>
            </a:r>
            <a:r>
              <a:rPr lang="de-DE" sz="2000" dirty="0" smtClean="0"/>
              <a:t>__________  </a:t>
            </a:r>
            <a:r>
              <a:rPr lang="de-DE" sz="2000" dirty="0" smtClean="0"/>
              <a:t>(der Sport). </a:t>
            </a:r>
            <a:endParaRPr lang="uk-UA" sz="2000" dirty="0" smtClean="0"/>
          </a:p>
          <a:p>
            <a:r>
              <a:rPr lang="uk-UA" sz="2000" dirty="0" smtClean="0"/>
              <a:t>5. </a:t>
            </a:r>
            <a:r>
              <a:rPr lang="de-DE" sz="2000" dirty="0" smtClean="0"/>
              <a:t>Am Wochenende wandern wir gern um </a:t>
            </a:r>
            <a:r>
              <a:rPr lang="de-DE" sz="2000" dirty="0" smtClean="0"/>
              <a:t>__________ </a:t>
            </a:r>
            <a:r>
              <a:rPr lang="de-DE" sz="2000" dirty="0" smtClean="0"/>
              <a:t>(die Stadt) herum.</a:t>
            </a:r>
            <a:endParaRPr lang="uk-UA" sz="2000" dirty="0" smtClean="0"/>
          </a:p>
          <a:p>
            <a:endParaRPr lang="uk-UA" sz="2000" dirty="0"/>
          </a:p>
        </p:txBody>
      </p:sp>
    </p:spTree>
    <p:controls>
      <p:control spid="142338" name="DefaultOcx" r:id="rId2" imgW="457200" imgH="228600"/>
      <p:control spid="142339" name="HTMLText1" r:id="rId3" imgW="457200" imgH="228600"/>
      <p:control spid="142340" name="HTMLText2" r:id="rId4" imgW="457200" imgH="228600"/>
      <p:control spid="142341" name="HTMLText3" r:id="rId5" imgW="457200" imgH="228600"/>
      <p:control spid="142342" name="HTMLText4" r:id="rId6" imgW="457200" imgH="228600"/>
      <p:control spid="142343" name="HTMLText5" r:id="rId7" imgW="457200" imgH="228600"/>
      <p:control spid="142344" name="HTMLText6" r:id="rId8" imgW="457200" imgH="228600"/>
      <p:control spid="142345" name="HTMLText7" r:id="rId9" imgW="457200" imgH="228600"/>
      <p:control spid="142346" name="HTMLText8" r:id="rId10" imgW="457200" imgH="228600"/>
      <p:control spid="142347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71546"/>
          </a:xfrm>
        </p:spPr>
        <p:txBody>
          <a:bodyPr>
            <a:no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2000" b="1" i="1" dirty="0" smtClean="0"/>
              <a:t>Übung </a:t>
            </a:r>
            <a:r>
              <a:rPr lang="pl-PL" sz="2000" b="1" i="1" dirty="0" smtClean="0"/>
              <a:t>5</a:t>
            </a:r>
            <a:r>
              <a:rPr lang="de-DE" sz="2000" b="1" i="1" dirty="0" smtClean="0"/>
              <a:t>. Beantworten Sie die Fragen. Gebrauchen sie dabei die eingeklammerten Substantive</a:t>
            </a:r>
            <a:endParaRPr lang="uk-UA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8503920" cy="3929090"/>
          </a:xfrm>
        </p:spPr>
        <p:txBody>
          <a:bodyPr>
            <a:noAutofit/>
          </a:bodyPr>
          <a:lstStyle/>
          <a:p>
            <a:pPr lvl="0"/>
            <a:r>
              <a:rPr lang="de-DE" sz="2400" dirty="0" smtClean="0"/>
              <a:t>Gehst </a:t>
            </a:r>
            <a:r>
              <a:rPr lang="de-DE" sz="2400" dirty="0" smtClean="0"/>
              <a:t>du nach Hause durch den Park </a:t>
            </a:r>
            <a:r>
              <a:rPr lang="uk-UA" sz="2400" dirty="0" smtClean="0"/>
              <a:t>(</a:t>
            </a:r>
            <a:r>
              <a:rPr lang="de-DE" sz="2400" dirty="0" smtClean="0"/>
              <a:t>das Zentrum, die Straße, der Garten, die Allee, der Platz</a:t>
            </a:r>
            <a:r>
              <a:rPr lang="uk-UA" sz="2400" dirty="0" smtClean="0"/>
              <a:t>)</a:t>
            </a:r>
            <a:r>
              <a:rPr lang="de-DE" sz="2400" dirty="0" smtClean="0"/>
              <a:t>? </a:t>
            </a:r>
            <a:endParaRPr lang="uk-UA" sz="2400" dirty="0" smtClean="0"/>
          </a:p>
          <a:p>
            <a:pPr lvl="0"/>
            <a:r>
              <a:rPr lang="de-DE" sz="2400" dirty="0" smtClean="0"/>
              <a:t>Nimmst </a:t>
            </a:r>
            <a:r>
              <a:rPr lang="de-DE" sz="2400" dirty="0" smtClean="0"/>
              <a:t>du diese Zeitschrift für eine Woche </a:t>
            </a:r>
            <a:r>
              <a:rPr lang="uk-UA" sz="2400" dirty="0" smtClean="0"/>
              <a:t>(</a:t>
            </a:r>
            <a:r>
              <a:rPr lang="de-DE" sz="2400" dirty="0" smtClean="0"/>
              <a:t>ein Abend, ein Tag, eine Stunde, einige Stunden, ein Monat</a:t>
            </a:r>
            <a:r>
              <a:rPr lang="uk-UA" sz="2400" dirty="0" smtClean="0"/>
              <a:t>)</a:t>
            </a:r>
            <a:r>
              <a:rPr lang="de-DE" sz="2400" dirty="0" smtClean="0"/>
              <a:t>? </a:t>
            </a:r>
            <a:endParaRPr lang="uk-UA" sz="2400" dirty="0" smtClean="0"/>
          </a:p>
          <a:p>
            <a:pPr lvl="0"/>
            <a:r>
              <a:rPr lang="de-DE" sz="2400" dirty="0" smtClean="0"/>
              <a:t>Bit</a:t>
            </a:r>
            <a:r>
              <a:rPr lang="uk-UA" sz="2400" dirty="0" smtClean="0"/>
              <a:t>t</a:t>
            </a:r>
            <a:r>
              <a:rPr lang="de-DE" sz="2400" dirty="0" smtClean="0"/>
              <a:t>et deine Schwester um </a:t>
            </a:r>
            <a:r>
              <a:rPr lang="uk-UA" sz="2400" dirty="0" smtClean="0"/>
              <a:t>(</a:t>
            </a:r>
            <a:r>
              <a:rPr lang="de-DE" sz="2400" dirty="0" smtClean="0"/>
              <a:t>die Hilfe, das Heft, der Kuli</a:t>
            </a:r>
            <a:r>
              <a:rPr lang="uk-UA" sz="2400" dirty="0" smtClean="0"/>
              <a:t>)</a:t>
            </a:r>
            <a:r>
              <a:rPr lang="de-DE" sz="2400" dirty="0" smtClean="0"/>
              <a:t>? </a:t>
            </a:r>
            <a:endParaRPr lang="uk-UA" sz="2400" dirty="0" smtClean="0"/>
          </a:p>
          <a:p>
            <a:pPr lvl="0"/>
            <a:r>
              <a:rPr lang="de-DE" sz="2400" dirty="0" smtClean="0"/>
              <a:t>Otto </a:t>
            </a:r>
            <a:r>
              <a:rPr lang="de-DE" sz="2400" dirty="0" smtClean="0"/>
              <a:t>kauft ein Buch für (du, sein Bruder, seine Schwester, sein Kind)</a:t>
            </a:r>
            <a:r>
              <a:rPr lang="uk-UA" sz="2400" dirty="0" smtClean="0"/>
              <a:t>? </a:t>
            </a:r>
          </a:p>
          <a:p>
            <a:pPr lvl="0"/>
            <a:r>
              <a:rPr lang="de-DE" sz="2400" dirty="0" smtClean="0"/>
              <a:t>Hast </a:t>
            </a:r>
            <a:r>
              <a:rPr lang="de-DE" sz="2400" dirty="0" smtClean="0"/>
              <a:t>du etwas gegen (der Mann, der Junge, das Mädchen)</a:t>
            </a:r>
            <a:r>
              <a:rPr lang="uk-UA" sz="2400" dirty="0" smtClean="0"/>
              <a:t>? </a:t>
            </a:r>
          </a:p>
          <a:p>
            <a:r>
              <a:rPr lang="uk-UA" sz="2400" dirty="0" smtClean="0"/>
              <a:t> </a:t>
            </a:r>
            <a:r>
              <a:rPr lang="de-DE" sz="2400" dirty="0" smtClean="0"/>
              <a:t>Geht er heute ohne (die Jacke, der Mantel)</a:t>
            </a:r>
            <a:r>
              <a:rPr lang="uk-UA" sz="2400" dirty="0" smtClean="0"/>
              <a:t>?</a:t>
            </a:r>
            <a:endParaRPr lang="uk-UA" sz="2400" dirty="0" smtClean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ontrols>
      <p:control spid="119810" name="DefaultOcx" r:id="rId2" imgW="457200" imgH="228600"/>
      <p:control spid="119811" name="HTMLText1" r:id="rId3" imgW="457200" imgH="228600"/>
      <p:control spid="119812" name="HTMLText2" r:id="rId4" imgW="457200" imgH="228600"/>
      <p:control spid="119813" name="HTMLText3" r:id="rId5" imgW="457200" imgH="228600"/>
      <p:control spid="119814" name="HTMLText4" r:id="rId6" imgW="457200" imgH="228600"/>
      <p:control spid="119815" name="HTMLText5" r:id="rId7" imgW="457200" imgH="228600"/>
      <p:control spid="119816" name="HTMLText6" r:id="rId8" imgW="457200" imgH="228600"/>
      <p:control spid="119817" name="HTMLText7" r:id="rId9" imgW="457200" imgH="228600"/>
      <p:control spid="119818" name="HTMLText8" r:id="rId10" imgW="457200" imgH="228600"/>
      <p:control spid="11981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600" b="1" i="1" dirty="0" smtClean="0"/>
              <a:t>Übung </a:t>
            </a:r>
            <a:r>
              <a:rPr lang="pl-PL" sz="3600" b="1" i="1" dirty="0" smtClean="0"/>
              <a:t>6</a:t>
            </a:r>
            <a:r>
              <a:rPr lang="de-DE" sz="3600" i="1" dirty="0" smtClean="0"/>
              <a:t>. </a:t>
            </a:r>
            <a:r>
              <a:rPr lang="de-DE" sz="3600" b="1" i="1" dirty="0" smtClean="0"/>
              <a:t>Setzen Sie die Akkusativ-Präpositionen ein.</a:t>
            </a:r>
            <a:endParaRPr lang="uk-UA" sz="36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4143404" cy="5000660"/>
          </a:xfrm>
        </p:spPr>
        <p:txBody>
          <a:bodyPr>
            <a:noAutofit/>
          </a:bodyPr>
          <a:lstStyle/>
          <a:p>
            <a:pPr lvl="0"/>
            <a:r>
              <a:rPr lang="pl-PL" sz="2400" dirty="0" smtClean="0"/>
              <a:t>1. </a:t>
            </a:r>
            <a:r>
              <a:rPr lang="de-DE" sz="2400" dirty="0" smtClean="0"/>
              <a:t>_______ </a:t>
            </a:r>
            <a:r>
              <a:rPr lang="de-DE" sz="2400" dirty="0" smtClean="0"/>
              <a:t>Berlin sind noch etwa 50 Kilometer. </a:t>
            </a:r>
            <a:endParaRPr lang="uk-UA" sz="2400" dirty="0" smtClean="0"/>
          </a:p>
          <a:p>
            <a:r>
              <a:rPr lang="uk-UA" sz="2400" dirty="0" smtClean="0"/>
              <a:t>2. </a:t>
            </a:r>
            <a:r>
              <a:rPr lang="de-DE" sz="2400" dirty="0" smtClean="0"/>
              <a:t>_______ nächsten Montag muss die Arbeit fertig sein. </a:t>
            </a:r>
            <a:endParaRPr lang="uk-UA" sz="2400" dirty="0" smtClean="0"/>
          </a:p>
          <a:p>
            <a:r>
              <a:rPr lang="uk-UA" sz="2400" dirty="0" smtClean="0"/>
              <a:t>3. </a:t>
            </a:r>
            <a:r>
              <a:rPr lang="de-DE" sz="2400" dirty="0" smtClean="0"/>
              <a:t>Er will noch _______ September warten. </a:t>
            </a:r>
            <a:endParaRPr lang="uk-UA" sz="2400" dirty="0" smtClean="0"/>
          </a:p>
          <a:p>
            <a:r>
              <a:rPr lang="uk-UA" sz="2400" dirty="0" smtClean="0"/>
              <a:t>4. </a:t>
            </a:r>
            <a:r>
              <a:rPr lang="de-DE" sz="2400" dirty="0" smtClean="0"/>
              <a:t>Er fuhr die Straße _______ </a:t>
            </a:r>
            <a:endParaRPr lang="uk-UA" sz="2400" dirty="0" smtClean="0"/>
          </a:p>
          <a:p>
            <a:r>
              <a:rPr lang="de-DE" sz="2400" dirty="0" smtClean="0"/>
              <a:t>5. Wir gingen _______ Bahnsteig </a:t>
            </a:r>
            <a:r>
              <a:rPr lang="de-DE" sz="2400" dirty="0" smtClean="0"/>
              <a:t>_______</a:t>
            </a:r>
            <a:endParaRPr lang="uk-UA" sz="2400" dirty="0" smtClean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2000240"/>
          <a:ext cx="4071965" cy="3647881"/>
        </p:xfrm>
        <a:graphic>
          <a:graphicData uri="http://schemas.openxmlformats.org/drawingml/2006/table">
            <a:tbl>
              <a:tblPr/>
              <a:tblGrid>
                <a:gridCol w="1277480"/>
                <a:gridCol w="2794485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URCH-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через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допомогою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завдяки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de-DE" sz="1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FÜR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для, за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72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OHNE-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без: </a:t>
                      </a: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UM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навколо, в, на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GEGEN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біля, близько, за, в напрямі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WIEDER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проти, всупереч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395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BIS</a:t>
                      </a:r>
                      <a:r>
                        <a:rPr lang="uk-UA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uk-UA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ENTLAN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уздовж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uk-UA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835" marR="458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  <p:controls>
      <p:control spid="150530" name="DefaultOcx" r:id="rId2" imgW="457200" imgH="228600"/>
      <p:control spid="150531" name="HTMLText1" r:id="rId3" imgW="457200" imgH="228600"/>
      <p:control spid="150532" name="HTMLText2" r:id="rId4" imgW="457200" imgH="228600"/>
      <p:control spid="150533" name="HTMLText3" r:id="rId5" imgW="457200" imgH="228600"/>
      <p:control spid="150534" name="HTMLText4" r:id="rId6" imgW="457200" imgH="228600"/>
      <p:control spid="150535" name="HTMLText5" r:id="rId7" imgW="457200" imgH="228600"/>
      <p:control spid="150536" name="HTMLText6" r:id="rId8" imgW="457200" imgH="228600"/>
      <p:control spid="150537" name="HTMLText7" r:id="rId9" imgW="457200" imgH="228600"/>
      <p:control spid="150538" name="HTMLText8" r:id="rId10" imgW="457200" imgH="228600"/>
      <p:control spid="15053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611</TotalTime>
  <Words>845</Words>
  <Application>Microsoft Office PowerPoint</Application>
  <PresentationFormat>Экран (4:3)</PresentationFormat>
  <Paragraphs>177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PRÄPOSITIONEN MIT DEM AKKUSATIV</vt:lpstr>
      <vt:lpstr>PRÄPOSITIONEN MIT DEM AKKUSATIV</vt:lpstr>
      <vt:lpstr>Слайд 3</vt:lpstr>
      <vt:lpstr>Übung 1. Lesen und übersetzen Sie die Sätze ins Ukrainische.</vt:lpstr>
      <vt:lpstr>   Übung 2. Setzen Sie die fehlenden Präpositionen ein!     </vt:lpstr>
      <vt:lpstr>   Übung 3. Machen Sie die Übung nach dem Muster.</vt:lpstr>
      <vt:lpstr>   Übung 4. Ergänzen sie die Sätze mit den angegebenen Substantiven. </vt:lpstr>
      <vt:lpstr>Übung 5. Beantworten Sie die Fragen. Gebrauchen sie dabei die eingeklammerten Substantive</vt:lpstr>
      <vt:lpstr>    Übung 6. Setzen Sie die Akkusativ-Präpositionen ein.</vt:lpstr>
      <vt:lpstr>    Übung 6. Setzen Sie die Akkusativ-Präpositionen ein.</vt:lpstr>
      <vt:lpstr>Hausaufgaben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BRD und ihre Sehenswürdigkeiten</dc:title>
  <dc:creator>User</dc:creator>
  <cp:lastModifiedBy>User</cp:lastModifiedBy>
  <cp:revision>30</cp:revision>
  <dcterms:created xsi:type="dcterms:W3CDTF">2020-03-26T08:47:34Z</dcterms:created>
  <dcterms:modified xsi:type="dcterms:W3CDTF">2022-03-14T11:12:34Z</dcterms:modified>
</cp:coreProperties>
</file>