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59" r:id="rId5"/>
    <p:sldId id="267" r:id="rId6"/>
    <p:sldId id="260" r:id="rId7"/>
    <p:sldId id="261" r:id="rId8"/>
    <p:sldId id="266" r:id="rId9"/>
    <p:sldId id="262" r:id="rId10"/>
    <p:sldId id="268" r:id="rId11"/>
    <p:sldId id="269" r:id="rId12"/>
    <p:sldId id="263" r:id="rId13"/>
    <p:sldId id="264" r:id="rId14"/>
    <p:sldId id="265" r:id="rId15"/>
    <p:sldId id="270" r:id="rId16"/>
    <p:sldId id="271" r:id="rId17"/>
    <p:sldId id="272" r:id="rId18"/>
    <p:sldId id="273" r:id="rId19"/>
    <p:sldId id="275" r:id="rId20"/>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85" autoAdjust="0"/>
    <p:restoredTop sz="94660"/>
  </p:normalViewPr>
  <p:slideViewPr>
    <p:cSldViewPr>
      <p:cViewPr>
        <p:scale>
          <a:sx n="78" d="100"/>
          <a:sy n="78" d="100"/>
        </p:scale>
        <p:origin x="-130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B1343C6-88F7-4900-A18E-275662F06599}" type="datetimeFigureOut">
              <a:rPr lang="uk-UA" smtClean="0"/>
              <a:t>22.03.2020</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61EA2-4BA0-4327-A382-D63C16D30D76}"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B1343C6-88F7-4900-A18E-275662F06599}" type="datetimeFigureOut">
              <a:rPr lang="uk-UA" smtClean="0"/>
              <a:t>22.03.2020</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61EA2-4BA0-4327-A382-D63C16D30D76}"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B1343C6-88F7-4900-A18E-275662F06599}" type="datetimeFigureOut">
              <a:rPr lang="uk-UA" smtClean="0"/>
              <a:t>22.03.2020</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61EA2-4BA0-4327-A382-D63C16D30D76}"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B1343C6-88F7-4900-A18E-275662F06599}" type="datetimeFigureOut">
              <a:rPr lang="uk-UA" smtClean="0"/>
              <a:t>22.03.2020</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61EA2-4BA0-4327-A382-D63C16D30D76}"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3B1343C6-88F7-4900-A18E-275662F06599}" type="datetimeFigureOut">
              <a:rPr lang="uk-UA" smtClean="0"/>
              <a:t>22.03.2020</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61EA2-4BA0-4327-A382-D63C16D30D76}"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B1343C6-88F7-4900-A18E-275662F06599}" type="datetimeFigureOut">
              <a:rPr lang="uk-UA" smtClean="0"/>
              <a:t>22.03.2020</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E261EA2-4BA0-4327-A382-D63C16D30D76}"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B1343C6-88F7-4900-A18E-275662F06599}" type="datetimeFigureOut">
              <a:rPr lang="uk-UA" smtClean="0"/>
              <a:t>22.03.2020</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CE261EA2-4BA0-4327-A382-D63C16D30D76}"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3B1343C6-88F7-4900-A18E-275662F06599}" type="datetimeFigureOut">
              <a:rPr lang="uk-UA" smtClean="0"/>
              <a:t>22.03.2020</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CE261EA2-4BA0-4327-A382-D63C16D30D76}"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1343C6-88F7-4900-A18E-275662F06599}" type="datetimeFigureOut">
              <a:rPr lang="uk-UA" smtClean="0"/>
              <a:t>22.03.2020</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CE261EA2-4BA0-4327-A382-D63C16D30D76}"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3B1343C6-88F7-4900-A18E-275662F06599}" type="datetimeFigureOut">
              <a:rPr lang="uk-UA" smtClean="0"/>
              <a:t>22.03.2020</a:t>
            </a:fld>
            <a:endParaRPr lang="uk-UA"/>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uk-UA"/>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CE261EA2-4BA0-4327-A382-D63C16D30D76}"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smtClean="0"/>
              <a:t>Вставка рисунка</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B1343C6-88F7-4900-A18E-275662F06599}" type="datetimeFigureOut">
              <a:rPr lang="uk-UA" smtClean="0"/>
              <a:t>22.03.2020</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E261EA2-4BA0-4327-A382-D63C16D30D76}"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3B1343C6-88F7-4900-A18E-275662F06599}" type="datetimeFigureOut">
              <a:rPr lang="uk-UA" smtClean="0"/>
              <a:t>22.03.2020</a:t>
            </a:fld>
            <a:endParaRPr lang="uk-UA"/>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uk-UA"/>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CE261EA2-4BA0-4327-A382-D63C16D30D76}"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476672"/>
            <a:ext cx="7416824" cy="2301240"/>
          </a:xfrm>
        </p:spPr>
        <p:txBody>
          <a:bodyPr>
            <a:normAutofit/>
          </a:bodyPr>
          <a:lstStyle/>
          <a:p>
            <a:r>
              <a:rPr lang="ru-RU" b="1" dirty="0" smtClean="0">
                <a:solidFill>
                  <a:schemeClr val="tx2">
                    <a:lumMod val="60000"/>
                    <a:lumOff val="40000"/>
                  </a:schemeClr>
                </a:solidFill>
                <a:latin typeface="Tahoma" pitchFamily="34" charset="0"/>
                <a:ea typeface="Tahoma" pitchFamily="34" charset="0"/>
                <a:cs typeface="Tahoma" pitchFamily="34" charset="0"/>
              </a:rPr>
              <a:t>Тема: </a:t>
            </a:r>
            <a:r>
              <a:rPr lang="ru-RU" b="1" dirty="0" err="1" smtClean="0">
                <a:latin typeface="Tahoma" pitchFamily="34" charset="0"/>
                <a:ea typeface="Tahoma" pitchFamily="34" charset="0"/>
                <a:cs typeface="Tahoma" pitchFamily="34" charset="0"/>
              </a:rPr>
              <a:t>Основні</a:t>
            </a:r>
            <a:r>
              <a:rPr lang="ru-RU" b="1" dirty="0" smtClean="0">
                <a:latin typeface="Tahoma" pitchFamily="34" charset="0"/>
                <a:ea typeface="Tahoma" pitchFamily="34" charset="0"/>
                <a:cs typeface="Tahoma" pitchFamily="34" charset="0"/>
              </a:rPr>
              <a:t> </a:t>
            </a:r>
            <a:r>
              <a:rPr lang="ru-RU" b="1" dirty="0" err="1" smtClean="0">
                <a:latin typeface="Tahoma" pitchFamily="34" charset="0"/>
                <a:ea typeface="Tahoma" pitchFamily="34" charset="0"/>
                <a:cs typeface="Tahoma" pitchFamily="34" charset="0"/>
              </a:rPr>
              <a:t>етапи</a:t>
            </a:r>
            <a:r>
              <a:rPr lang="ru-RU" b="1" dirty="0" smtClean="0">
                <a:latin typeface="Tahoma" pitchFamily="34" charset="0"/>
                <a:ea typeface="Tahoma" pitchFamily="34" charset="0"/>
                <a:cs typeface="Tahoma" pitchFamily="34" charset="0"/>
              </a:rPr>
              <a:t> </a:t>
            </a:r>
            <a:r>
              <a:rPr lang="ru-RU" b="1" dirty="0" err="1" smtClean="0">
                <a:latin typeface="Tahoma" pitchFamily="34" charset="0"/>
                <a:ea typeface="Tahoma" pitchFamily="34" charset="0"/>
                <a:cs typeface="Tahoma" pitchFamily="34" charset="0"/>
              </a:rPr>
              <a:t>реалізації</a:t>
            </a:r>
            <a:r>
              <a:rPr lang="ru-RU" b="1" dirty="0" smtClean="0">
                <a:latin typeface="Tahoma" pitchFamily="34" charset="0"/>
                <a:ea typeface="Tahoma" pitchFamily="34" charset="0"/>
                <a:cs typeface="Tahoma" pitchFamily="34" charset="0"/>
              </a:rPr>
              <a:t> дизайн - проекту</a:t>
            </a:r>
            <a:br>
              <a:rPr lang="ru-RU" b="1" dirty="0" smtClean="0">
                <a:latin typeface="Tahoma" pitchFamily="34" charset="0"/>
                <a:ea typeface="Tahoma" pitchFamily="34" charset="0"/>
                <a:cs typeface="Tahoma" pitchFamily="34" charset="0"/>
              </a:rPr>
            </a:br>
            <a:endParaRPr lang="uk-UA" b="1" dirty="0">
              <a:latin typeface="Tahoma" pitchFamily="34" charset="0"/>
              <a:ea typeface="Tahoma" pitchFamily="34" charset="0"/>
              <a:cs typeface="Tahoma" pitchFamily="34" charset="0"/>
            </a:endParaRPr>
          </a:p>
        </p:txBody>
      </p:sp>
      <p:sp>
        <p:nvSpPr>
          <p:cNvPr id="3" name="Подзаголовок 2"/>
          <p:cNvSpPr>
            <a:spLocks noGrp="1"/>
          </p:cNvSpPr>
          <p:nvPr>
            <p:ph type="subTitle" idx="1"/>
          </p:nvPr>
        </p:nvSpPr>
        <p:spPr>
          <a:xfrm>
            <a:off x="3851920" y="3645024"/>
            <a:ext cx="4608512" cy="1752600"/>
          </a:xfrm>
        </p:spPr>
        <p:txBody>
          <a:bodyPr>
            <a:noAutofit/>
          </a:bodyPr>
          <a:lstStyle/>
          <a:p>
            <a:r>
              <a:rPr lang="uk-UA" sz="1600" b="1" u="sng" dirty="0" smtClean="0">
                <a:solidFill>
                  <a:schemeClr val="bg1"/>
                </a:solidFill>
                <a:latin typeface="Tahoma" pitchFamily="34" charset="0"/>
                <a:ea typeface="Tahoma" pitchFamily="34" charset="0"/>
                <a:cs typeface="Tahoma" pitchFamily="34" charset="0"/>
              </a:rPr>
              <a:t>Навчальна мета: </a:t>
            </a:r>
            <a:r>
              <a:rPr lang="uk-UA" sz="1600" dirty="0" smtClean="0">
                <a:latin typeface="Tahoma" pitchFamily="34" charset="0"/>
                <a:ea typeface="Tahoma" pitchFamily="34" charset="0"/>
                <a:cs typeface="Tahoma" pitchFamily="34" charset="0"/>
              </a:rPr>
              <a:t>засвоїти поетапність проведення роботи над дизайн - проектом;Вивчити види дизайнерської документації, зрозуміти яку роль відіграє аналіз та синтез в дизайн розробці, збудувати загальні знання про практичну сторону робочого проекту.</a:t>
            </a:r>
          </a:p>
          <a:p>
            <a:endParaRPr lang="uk-UA" sz="18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6331581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476672"/>
            <a:ext cx="7520940" cy="3579849"/>
          </a:xfrm>
        </p:spPr>
        <p:txBody>
          <a:bodyPr>
            <a:noAutofit/>
          </a:bodyPr>
          <a:lstStyle/>
          <a:p>
            <a:pPr marL="0" indent="0" algn="just">
              <a:buNone/>
            </a:pPr>
            <a:r>
              <a:rPr lang="uk-UA" sz="2000" dirty="0" smtClean="0">
                <a:latin typeface="Times New Roman" pitchFamily="18" charset="0"/>
                <a:cs typeface="Times New Roman" pitchFamily="18" charset="0"/>
              </a:rPr>
              <a:t>Проектний пошук ведеться за двома напрямами: </a:t>
            </a:r>
            <a:r>
              <a:rPr lang="uk-UA" sz="2000" dirty="0" smtClean="0">
                <a:solidFill>
                  <a:schemeClr val="tx2">
                    <a:lumMod val="60000"/>
                    <a:lumOff val="40000"/>
                  </a:schemeClr>
                </a:solidFill>
                <a:latin typeface="Times New Roman" pitchFamily="18" charset="0"/>
                <a:cs typeface="Times New Roman" pitchFamily="18" charset="0"/>
              </a:rPr>
              <a:t>зсередини</a:t>
            </a:r>
            <a:r>
              <a:rPr lang="uk-UA" sz="2000" b="0" dirty="0" smtClean="0">
                <a:latin typeface="Times New Roman" pitchFamily="18" charset="0"/>
                <a:cs typeface="Times New Roman" pitchFamily="18" charset="0"/>
              </a:rPr>
              <a:t>, коли варіюються схеми внутрішнього устрою, та </a:t>
            </a:r>
            <a:r>
              <a:rPr lang="uk-UA" sz="2000" dirty="0" smtClean="0">
                <a:solidFill>
                  <a:schemeClr val="tx2">
                    <a:lumMod val="60000"/>
                    <a:lumOff val="40000"/>
                  </a:schemeClr>
                </a:solidFill>
                <a:latin typeface="Times New Roman" pitchFamily="18" charset="0"/>
                <a:cs typeface="Times New Roman" pitchFamily="18" charset="0"/>
              </a:rPr>
              <a:t>іззовні</a:t>
            </a:r>
            <a:r>
              <a:rPr lang="uk-UA" sz="2000" b="0" dirty="0" smtClean="0">
                <a:latin typeface="Times New Roman" pitchFamily="18" charset="0"/>
                <a:cs typeface="Times New Roman" pitchFamily="18" charset="0"/>
              </a:rPr>
              <a:t>, коли моделюється зовнішня форма предметів. Ці два напрями взаємопов'язані та взаємозумовлені. </a:t>
            </a:r>
          </a:p>
          <a:p>
            <a:pPr marL="0" indent="0" algn="just">
              <a:buNone/>
            </a:pPr>
            <a:r>
              <a:rPr lang="uk-UA" sz="2000" b="0" dirty="0" smtClean="0">
                <a:latin typeface="Times New Roman" pitchFamily="18" charset="0"/>
                <a:cs typeface="Times New Roman" pitchFamily="18" charset="0"/>
              </a:rPr>
              <a:t>Ведучи пошуки внутрішнього компонування, проектувальник створює водночас й основи зовнішньої оболонки. Тому він має передбачати, у які зовнішні форми втілиться той чи інший варіант цього компонування. Відповідно, працюючи над зовнішньою формою, змінюючи її, дизайнер мусить знати, як це вплине на внутрішнє компонування. Простий приклад: проект побутового електричного ліхтарика.</a:t>
            </a:r>
          </a:p>
          <a:p>
            <a:pPr marL="0" indent="0" algn="just">
              <a:buNone/>
            </a:pPr>
            <a:r>
              <a:rPr lang="uk-UA" sz="2000" b="0" dirty="0" smtClean="0">
                <a:latin typeface="Times New Roman" pitchFamily="18" charset="0"/>
                <a:cs typeface="Times New Roman" pitchFamily="18" charset="0"/>
              </a:rPr>
              <a:t>На етапі дизайнерської пропозиції має бути прийняте остаточне рішення щодо варіанта об'ємно-просторової структури.</a:t>
            </a:r>
          </a:p>
        </p:txBody>
      </p:sp>
    </p:spTree>
    <p:extLst>
      <p:ext uri="{BB962C8B-B14F-4D97-AF65-F5344CB8AC3E}">
        <p14:creationId xmlns:p14="http://schemas.microsoft.com/office/powerpoint/2010/main" val="13314773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692696"/>
            <a:ext cx="7520940" cy="3579849"/>
          </a:xfrm>
        </p:spPr>
        <p:txBody>
          <a:bodyPr>
            <a:noAutofit/>
          </a:bodyPr>
          <a:lstStyle/>
          <a:p>
            <a:pPr marL="0" indent="0" algn="just">
              <a:buNone/>
            </a:pPr>
            <a:r>
              <a:rPr lang="uk-UA" sz="2000" b="0" dirty="0" smtClean="0">
                <a:latin typeface="Times New Roman" pitchFamily="18" charset="0"/>
                <a:cs typeface="Times New Roman" pitchFamily="18" charset="0"/>
              </a:rPr>
              <a:t>Щодо решти композиційних властивостей предмета, то вони можуть вдосконалюватися та уточнюватися на наступному етапі. </a:t>
            </a:r>
            <a:r>
              <a:rPr lang="uk-UA" sz="2000" dirty="0" smtClean="0">
                <a:solidFill>
                  <a:schemeClr val="tx2">
                    <a:lumMod val="60000"/>
                    <a:lumOff val="40000"/>
                  </a:schemeClr>
                </a:solidFill>
                <a:latin typeface="Times New Roman" pitchFamily="18" charset="0"/>
                <a:cs typeface="Times New Roman" pitchFamily="18" charset="0"/>
              </a:rPr>
              <a:t>Для того щоб репрезентувати дизайнерську пропозицію, виконуються ескізи, до складу яких входять:	</a:t>
            </a:r>
          </a:p>
          <a:p>
            <a:pPr marL="0" indent="0" algn="just">
              <a:buNone/>
            </a:pPr>
            <a:r>
              <a:rPr lang="uk-UA" sz="2000" b="0" dirty="0" smtClean="0">
                <a:latin typeface="Times New Roman" pitchFamily="18" charset="0"/>
                <a:cs typeface="Times New Roman" pitchFamily="18" charset="0"/>
              </a:rPr>
              <a:t>зображення об'єкта в ортогональних проекціях, елементарні схеми, розрізи; аксонометрія чи перспектива, пошуковий ескізний макет, пояснювальні тексти (на графічних листах чи окремо зброшурованих аркушах).</a:t>
            </a:r>
          </a:p>
          <a:p>
            <a:pPr marL="0" indent="0" algn="just">
              <a:buNone/>
            </a:pPr>
            <a:r>
              <a:rPr lang="uk-UA" sz="2000" b="0" dirty="0" smtClean="0">
                <a:latin typeface="Times New Roman" pitchFamily="18" charset="0"/>
                <a:cs typeface="Times New Roman" pitchFamily="18" charset="0"/>
              </a:rPr>
              <a:t>Пропозицію аналізують та обговорюють фахівці різних спеціальностей. Оцінюються, таким чином, художньо-образні, експлуатаційні, конструкційні, технологічні, економічні переваги й недоліки висунутої пропозиції. При затвердженні вона є базою для подальшої розробки і основою дизайнерського проекту.</a:t>
            </a:r>
          </a:p>
        </p:txBody>
      </p:sp>
    </p:spTree>
    <p:extLst>
      <p:ext uri="{BB962C8B-B14F-4D97-AF65-F5344CB8AC3E}">
        <p14:creationId xmlns:p14="http://schemas.microsoft.com/office/powerpoint/2010/main" val="14805641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smtClean="0">
                <a:solidFill>
                  <a:schemeClr val="tx2">
                    <a:lumMod val="60000"/>
                    <a:lumOff val="40000"/>
                  </a:schemeClr>
                </a:solidFill>
                <a:latin typeface="Tahoma" pitchFamily="34" charset="0"/>
                <a:ea typeface="Tahoma" pitchFamily="34" charset="0"/>
                <a:cs typeface="Tahoma" pitchFamily="34" charset="0"/>
              </a:rPr>
              <a:t>3. Етап завершення дизайнерського проекту</a:t>
            </a:r>
            <a:endParaRPr lang="uk-UA" b="1" dirty="0">
              <a:solidFill>
                <a:schemeClr val="tx2">
                  <a:lumMod val="60000"/>
                  <a:lumOff val="40000"/>
                </a:schemeClr>
              </a:solidFill>
              <a:latin typeface="Tahoma" pitchFamily="34" charset="0"/>
              <a:ea typeface="Tahoma" pitchFamily="34" charset="0"/>
              <a:cs typeface="Tahoma" pitchFamily="34" charset="0"/>
            </a:endParaRPr>
          </a:p>
        </p:txBody>
      </p:sp>
      <p:sp>
        <p:nvSpPr>
          <p:cNvPr id="3" name="Объект 2"/>
          <p:cNvSpPr>
            <a:spLocks noGrp="1"/>
          </p:cNvSpPr>
          <p:nvPr>
            <p:ph idx="1"/>
          </p:nvPr>
        </p:nvSpPr>
        <p:spPr/>
        <p:txBody>
          <a:bodyPr>
            <a:noAutofit/>
          </a:bodyPr>
          <a:lstStyle/>
          <a:p>
            <a:pPr marL="0" indent="0" algn="just">
              <a:buNone/>
            </a:pPr>
            <a:r>
              <a:rPr lang="uk-UA" sz="1800" dirty="0" smtClean="0">
                <a:latin typeface="Times New Roman" pitchFamily="18" charset="0"/>
                <a:cs typeface="Times New Roman" pitchFamily="18" charset="0"/>
              </a:rPr>
              <a:t>Зміст цього етапу </a:t>
            </a:r>
            <a:r>
              <a:rPr lang="uk-UA" sz="1800" b="0" dirty="0" smtClean="0">
                <a:latin typeface="Times New Roman" pitchFamily="18" charset="0"/>
                <a:cs typeface="Times New Roman" pitchFamily="18" charset="0"/>
              </a:rPr>
              <a:t>— розвиток і поглиблення затвердженої пропозиції. </a:t>
            </a:r>
            <a:r>
              <a:rPr lang="uk-UA" sz="1800" dirty="0" smtClean="0">
                <a:latin typeface="Times New Roman" pitchFamily="18" charset="0"/>
                <a:cs typeface="Times New Roman" pitchFamily="18" charset="0"/>
              </a:rPr>
              <a:t>Кінцева мета </a:t>
            </a:r>
            <a:r>
              <a:rPr lang="uk-UA" sz="1800" b="0" dirty="0" smtClean="0">
                <a:latin typeface="Times New Roman" pitchFamily="18" charset="0"/>
                <a:cs typeface="Times New Roman" pitchFamily="18" charset="0"/>
              </a:rPr>
              <a:t>— остаточне виконання усіх матеріалів, які репрезентують проект.</a:t>
            </a:r>
          </a:p>
          <a:p>
            <a:pPr marL="0" indent="0" algn="just">
              <a:buNone/>
            </a:pPr>
            <a:r>
              <a:rPr lang="ru-RU" sz="1800" b="0" dirty="0" smtClean="0">
                <a:latin typeface="Times New Roman" pitchFamily="18" charset="0"/>
                <a:cs typeface="Times New Roman" pitchFamily="18" charset="0"/>
              </a:rPr>
              <a:t>На </a:t>
            </a:r>
            <a:r>
              <a:rPr lang="ru-RU" sz="1800" b="0" dirty="0" err="1" smtClean="0">
                <a:latin typeface="Times New Roman" pitchFamily="18" charset="0"/>
                <a:cs typeface="Times New Roman" pitchFamily="18" charset="0"/>
              </a:rPr>
              <a:t>цьому</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етапі</a:t>
            </a:r>
            <a:r>
              <a:rPr lang="ru-RU" sz="1800" b="0" dirty="0" smtClean="0">
                <a:latin typeface="Times New Roman" pitchFamily="18" charset="0"/>
                <a:cs typeface="Times New Roman" pitchFamily="18" charset="0"/>
              </a:rPr>
              <a:t> в </a:t>
            </a:r>
            <a:r>
              <a:rPr lang="ru-RU" sz="1800" b="0" dirty="0" err="1" smtClean="0">
                <a:latin typeface="Times New Roman" pitchFamily="18" charset="0"/>
                <a:cs typeface="Times New Roman" pitchFamily="18" charset="0"/>
              </a:rPr>
              <a:t>процесі</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розробки</a:t>
            </a:r>
            <a:r>
              <a:rPr lang="ru-RU" sz="1800" b="0" dirty="0" smtClean="0">
                <a:latin typeface="Times New Roman" pitchFamily="18" charset="0"/>
                <a:cs typeface="Times New Roman" pitchFamily="18" charset="0"/>
              </a:rPr>
              <a:t> й </a:t>
            </a:r>
            <a:r>
              <a:rPr lang="ru-RU" sz="1800" b="0" dirty="0" err="1" smtClean="0">
                <a:latin typeface="Times New Roman" pitchFamily="18" charset="0"/>
                <a:cs typeface="Times New Roman" pitchFamily="18" charset="0"/>
              </a:rPr>
              <a:t>деталізації</a:t>
            </a:r>
            <a:r>
              <a:rPr lang="ru-RU" sz="1800" b="0" dirty="0" smtClean="0">
                <a:latin typeface="Times New Roman" pitchFamily="18" charset="0"/>
                <a:cs typeface="Times New Roman" pitchFamily="18" charset="0"/>
              </a:rPr>
              <a:t> проекту </a:t>
            </a:r>
            <a:r>
              <a:rPr lang="ru-RU" sz="1800" b="0" dirty="0" err="1" smtClean="0">
                <a:latin typeface="Times New Roman" pitchFamily="18" charset="0"/>
                <a:cs typeface="Times New Roman" pitchFamily="18" charset="0"/>
              </a:rPr>
              <a:t>важливим</a:t>
            </a:r>
            <a:r>
              <a:rPr lang="ru-RU" sz="1800" b="0" dirty="0" smtClean="0">
                <a:latin typeface="Times New Roman" pitchFamily="18" charset="0"/>
                <a:cs typeface="Times New Roman" pitchFamily="18" charset="0"/>
              </a:rPr>
              <a:t> є </a:t>
            </a:r>
            <a:r>
              <a:rPr lang="ru-RU" sz="1800" b="0" dirty="0" err="1" smtClean="0">
                <a:latin typeface="Times New Roman" pitchFamily="18" charset="0"/>
                <a:cs typeface="Times New Roman" pitchFamily="18" charset="0"/>
              </a:rPr>
              <a:t>зберегти</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його</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головний</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композиційний</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задум</a:t>
            </a:r>
            <a:r>
              <a:rPr lang="ru-RU" sz="1800" b="0" dirty="0" smtClean="0">
                <a:latin typeface="Times New Roman" pitchFamily="18" charset="0"/>
                <a:cs typeface="Times New Roman" pitchFamily="18" charset="0"/>
              </a:rPr>
              <a:t>. Для </a:t>
            </a:r>
            <a:r>
              <a:rPr lang="ru-RU" sz="1800" b="0" dirty="0" err="1" smtClean="0">
                <a:latin typeface="Times New Roman" pitchFamily="18" charset="0"/>
                <a:cs typeface="Times New Roman" pitchFamily="18" charset="0"/>
              </a:rPr>
              <a:t>цього</a:t>
            </a:r>
            <a:r>
              <a:rPr lang="ru-RU" sz="1800" b="0" dirty="0" smtClean="0">
                <a:latin typeface="Times New Roman" pitchFamily="18" charset="0"/>
                <a:cs typeface="Times New Roman" pitchFamily="18" charset="0"/>
              </a:rPr>
              <a:t> треба </a:t>
            </a:r>
            <a:r>
              <a:rPr lang="ru-RU" sz="1800" b="0" dirty="0" err="1" smtClean="0">
                <a:latin typeface="Times New Roman" pitchFamily="18" charset="0"/>
                <a:cs typeface="Times New Roman" pitchFamily="18" charset="0"/>
              </a:rPr>
              <a:t>наочно</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мати</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ескізи</a:t>
            </a:r>
            <a:r>
              <a:rPr lang="ru-RU" sz="1800" b="0" dirty="0" smtClean="0">
                <a:latin typeface="Times New Roman" pitchFamily="18" charset="0"/>
                <a:cs typeface="Times New Roman" pitchFamily="18" charset="0"/>
              </a:rPr>
              <a:t> й </a:t>
            </a:r>
            <a:r>
              <a:rPr lang="ru-RU" sz="1800" b="0" dirty="0" err="1" smtClean="0">
                <a:latin typeface="Times New Roman" pitchFamily="18" charset="0"/>
                <a:cs typeface="Times New Roman" pitchFamily="18" charset="0"/>
              </a:rPr>
              <a:t>періодично</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повертатися</a:t>
            </a:r>
            <a:r>
              <a:rPr lang="ru-RU" sz="1800" b="0" dirty="0" smtClean="0">
                <a:latin typeface="Times New Roman" pitchFamily="18" charset="0"/>
                <a:cs typeface="Times New Roman" pitchFamily="18" charset="0"/>
              </a:rPr>
              <a:t> до них, </a:t>
            </a:r>
            <a:r>
              <a:rPr lang="ru-RU" sz="1800" b="0" dirty="0" err="1" smtClean="0">
                <a:latin typeface="Times New Roman" pitchFamily="18" charset="0"/>
                <a:cs typeface="Times New Roman" pitchFamily="18" charset="0"/>
              </a:rPr>
              <a:t>аби</a:t>
            </a:r>
            <a:r>
              <a:rPr lang="ru-RU" sz="1800" b="0" dirty="0" smtClean="0">
                <a:latin typeface="Times New Roman" pitchFamily="18" charset="0"/>
                <a:cs typeface="Times New Roman" pitchFamily="18" charset="0"/>
              </a:rPr>
              <a:t> за деталями не </a:t>
            </a:r>
            <a:r>
              <a:rPr lang="ru-RU" sz="1800" b="0" dirty="0" err="1" smtClean="0">
                <a:latin typeface="Times New Roman" pitchFamily="18" charset="0"/>
                <a:cs typeface="Times New Roman" pitchFamily="18" charset="0"/>
              </a:rPr>
              <a:t>втратити</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цілого</a:t>
            </a:r>
            <a:r>
              <a:rPr lang="ru-RU" sz="1800" b="0" dirty="0" smtClean="0">
                <a:latin typeface="Times New Roman" pitchFamily="18" charset="0"/>
                <a:cs typeface="Times New Roman" pitchFamily="18" charset="0"/>
              </a:rPr>
              <a:t>.</a:t>
            </a:r>
          </a:p>
          <a:p>
            <a:pPr marL="0" indent="0" algn="just">
              <a:buNone/>
            </a:pPr>
            <a:r>
              <a:rPr lang="ru-RU" sz="1800" b="0" dirty="0" err="1" smtClean="0">
                <a:latin typeface="Times New Roman" pitchFamily="18" charset="0"/>
                <a:cs typeface="Times New Roman" pitchFamily="18" charset="0"/>
              </a:rPr>
              <a:t>Композиційна</a:t>
            </a:r>
            <a:r>
              <a:rPr lang="ru-RU" sz="1800" b="0" dirty="0" smtClean="0">
                <a:latin typeface="Times New Roman" pitchFamily="18" charset="0"/>
                <a:cs typeface="Times New Roman" pitchFamily="18" charset="0"/>
              </a:rPr>
              <a:t> робота </a:t>
            </a:r>
            <a:r>
              <a:rPr lang="ru-RU" sz="1800" b="0" dirty="0" err="1" smtClean="0">
                <a:latin typeface="Times New Roman" pitchFamily="18" charset="0"/>
                <a:cs typeface="Times New Roman" pitchFamily="18" charset="0"/>
              </a:rPr>
              <a:t>ведеться</a:t>
            </a:r>
            <a:r>
              <a:rPr lang="ru-RU" sz="1800" b="0" dirty="0" smtClean="0">
                <a:latin typeface="Times New Roman" pitchFamily="18" charset="0"/>
                <a:cs typeface="Times New Roman" pitchFamily="18" charset="0"/>
              </a:rPr>
              <a:t> у межах, </a:t>
            </a:r>
            <a:r>
              <a:rPr lang="ru-RU" sz="1800" b="0" dirty="0" err="1" smtClean="0">
                <a:latin typeface="Times New Roman" pitchFamily="18" charset="0"/>
                <a:cs typeface="Times New Roman" pitchFamily="18" charset="0"/>
              </a:rPr>
              <a:t>які</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окреслено</a:t>
            </a:r>
            <a:r>
              <a:rPr lang="ru-RU" sz="1800" b="0" dirty="0" smtClean="0">
                <a:latin typeface="Times New Roman" pitchFamily="18" charset="0"/>
                <a:cs typeface="Times New Roman" pitchFamily="18" charset="0"/>
              </a:rPr>
              <a:t> на </a:t>
            </a:r>
            <a:r>
              <a:rPr lang="ru-RU" sz="1800" b="0" dirty="0" err="1" smtClean="0">
                <a:latin typeface="Times New Roman" pitchFamily="18" charset="0"/>
                <a:cs typeface="Times New Roman" pitchFamily="18" charset="0"/>
              </a:rPr>
              <a:t>попередньому</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етапі</a:t>
            </a:r>
            <a:r>
              <a:rPr lang="ru-RU" sz="1800" b="0" dirty="0" smtClean="0">
                <a:latin typeface="Times New Roman" pitchFamily="18" charset="0"/>
                <a:cs typeface="Times New Roman" pitchFamily="18" charset="0"/>
              </a:rPr>
              <a:t>. Остаточно </a:t>
            </a:r>
            <a:r>
              <a:rPr lang="ru-RU" sz="1800" b="0" dirty="0" err="1" smtClean="0">
                <a:latin typeface="Times New Roman" pitchFamily="18" charset="0"/>
                <a:cs typeface="Times New Roman" pitchFamily="18" charset="0"/>
              </a:rPr>
              <a:t>уточнюються</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розміри</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пропорції</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ритмічна</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побудова</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форми</a:t>
            </a:r>
            <a:r>
              <a:rPr lang="ru-RU" sz="1800" b="0" dirty="0" smtClean="0">
                <a:latin typeface="Times New Roman" pitchFamily="18" charset="0"/>
                <a:cs typeface="Times New Roman" pitchFamily="18" charset="0"/>
              </a:rPr>
              <a:t>. </a:t>
            </a:r>
          </a:p>
          <a:p>
            <a:pPr marL="0" indent="0" algn="just">
              <a:buNone/>
            </a:pPr>
            <a:r>
              <a:rPr lang="ru-RU" sz="1800" dirty="0" err="1" smtClean="0">
                <a:latin typeface="Times New Roman" pitchFamily="18" charset="0"/>
                <a:cs typeface="Times New Roman" pitchFamily="18" charset="0"/>
              </a:rPr>
              <a:t>Кінцева</a:t>
            </a:r>
            <a:r>
              <a:rPr lang="ru-RU" sz="1800" dirty="0" smtClean="0">
                <a:latin typeface="Times New Roman" pitchFamily="18" charset="0"/>
                <a:cs typeface="Times New Roman" pitchFamily="18" charset="0"/>
              </a:rPr>
              <a:t> процедура </a:t>
            </a:r>
            <a:r>
              <a:rPr lang="ru-RU" sz="1800" dirty="0" err="1" smtClean="0">
                <a:latin typeface="Times New Roman" pitchFamily="18" charset="0"/>
                <a:cs typeface="Times New Roman" pitchFamily="18" charset="0"/>
              </a:rPr>
              <a:t>проектної</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роботи</a:t>
            </a:r>
            <a:r>
              <a:rPr lang="ru-RU" sz="1800" dirty="0" smtClean="0">
                <a:latin typeface="Times New Roman" pitchFamily="18" charset="0"/>
                <a:cs typeface="Times New Roman" pitchFamily="18" charset="0"/>
              </a:rPr>
              <a:t> </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докладне</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викладення</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змісту</a:t>
            </a:r>
            <a:r>
              <a:rPr lang="ru-RU" sz="1800" b="0" dirty="0" smtClean="0">
                <a:latin typeface="Times New Roman" pitchFamily="18" charset="0"/>
                <a:cs typeface="Times New Roman" pitchFamily="18" charset="0"/>
              </a:rPr>
              <a:t> проекту за </a:t>
            </a:r>
            <a:r>
              <a:rPr lang="ru-RU" sz="1800" b="0" dirty="0" err="1" smtClean="0">
                <a:latin typeface="Times New Roman" pitchFamily="18" charset="0"/>
                <a:cs typeface="Times New Roman" pitchFamily="18" charset="0"/>
              </a:rPr>
              <a:t>допомогою</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графіки</a:t>
            </a:r>
            <a:r>
              <a:rPr lang="ru-RU" sz="1800" b="0" dirty="0" smtClean="0">
                <a:latin typeface="Times New Roman" pitchFamily="18" charset="0"/>
                <a:cs typeface="Times New Roman" pitchFamily="18" charset="0"/>
              </a:rPr>
              <a:t>, макету й </a:t>
            </a:r>
            <a:r>
              <a:rPr lang="ru-RU" sz="1800" b="0" dirty="0" err="1" smtClean="0">
                <a:latin typeface="Times New Roman" pitchFamily="18" charset="0"/>
                <a:cs typeface="Times New Roman" pitchFamily="18" charset="0"/>
              </a:rPr>
              <a:t>пояснювальних</a:t>
            </a:r>
            <a:r>
              <a:rPr lang="ru-RU" sz="1800" b="0" dirty="0" smtClean="0">
                <a:latin typeface="Times New Roman" pitchFamily="18" charset="0"/>
                <a:cs typeface="Times New Roman" pitchFamily="18" charset="0"/>
              </a:rPr>
              <a:t> </a:t>
            </a:r>
            <a:r>
              <a:rPr lang="ru-RU" sz="1800" b="0" dirty="0" err="1" smtClean="0">
                <a:latin typeface="Times New Roman" pitchFamily="18" charset="0"/>
                <a:cs typeface="Times New Roman" pitchFamily="18" charset="0"/>
              </a:rPr>
              <a:t>текстів</a:t>
            </a:r>
            <a:r>
              <a:rPr lang="ru-RU" sz="1800" b="0" dirty="0" smtClean="0">
                <a:latin typeface="Times New Roman" pitchFamily="18" charset="0"/>
                <a:cs typeface="Times New Roman" pitchFamily="18" charset="0"/>
              </a:rPr>
              <a:t>.</a:t>
            </a:r>
            <a:endParaRPr lang="uk-UA" sz="1800" b="0" dirty="0">
              <a:latin typeface="Times New Roman" pitchFamily="18" charset="0"/>
              <a:cs typeface="Times New Roman" pitchFamily="18" charset="0"/>
            </a:endParaRPr>
          </a:p>
        </p:txBody>
      </p:sp>
    </p:spTree>
    <p:extLst>
      <p:ext uri="{BB962C8B-B14F-4D97-AF65-F5344CB8AC3E}">
        <p14:creationId xmlns:p14="http://schemas.microsoft.com/office/powerpoint/2010/main" val="17677127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Етап реалізації дизайнерської розробки</a:t>
            </a:r>
            <a:endParaRPr lang="uk-UA" dirty="0"/>
          </a:p>
        </p:txBody>
      </p:sp>
      <p:sp>
        <p:nvSpPr>
          <p:cNvPr id="3" name="Объект 2"/>
          <p:cNvSpPr>
            <a:spLocks noGrp="1"/>
          </p:cNvSpPr>
          <p:nvPr>
            <p:ph idx="1"/>
          </p:nvPr>
        </p:nvSpPr>
        <p:spPr/>
        <p:txBody>
          <a:bodyPr>
            <a:normAutofit/>
          </a:bodyPr>
          <a:lstStyle/>
          <a:p>
            <a:pPr marL="0" indent="0" algn="just">
              <a:buNone/>
            </a:pPr>
            <a:r>
              <a:rPr lang="uk-UA" sz="2000" b="0" dirty="0" smtClean="0">
                <a:latin typeface="Times New Roman" pitchFamily="18" charset="0"/>
                <a:cs typeface="Times New Roman" pitchFamily="18" charset="0"/>
              </a:rPr>
              <a:t>На цьому етапі дизайнер бере участь у роботі технологів, конструкторів, експлуатаційників, але його функції дещо обмежені. Передусім він контролює за розробкою та промисловим виконанням усіх деталей, з яких складається форма.</a:t>
            </a:r>
          </a:p>
          <a:p>
            <a:pPr marL="0" indent="0" algn="just">
              <a:buNone/>
            </a:pPr>
            <a:r>
              <a:rPr lang="uk-UA" sz="2000" b="0" dirty="0" smtClean="0">
                <a:latin typeface="Times New Roman" pitchFamily="18" charset="0"/>
                <a:cs typeface="Times New Roman" pitchFamily="18" charset="0"/>
              </a:rPr>
              <a:t> Це необхідно для того, аби проектна думка, яку закладено на попередніх етапах, не була перекручена і якнайкраще реалізовувалася. На цьому етапі художник має бачити усе, що реально сприймається органами зору. Його завдання — довести до виконавців тонкощі, нюанси форми.</a:t>
            </a:r>
          </a:p>
        </p:txBody>
      </p:sp>
    </p:spTree>
    <p:extLst>
      <p:ext uri="{BB962C8B-B14F-4D97-AF65-F5344CB8AC3E}">
        <p14:creationId xmlns:p14="http://schemas.microsoft.com/office/powerpoint/2010/main" val="41920072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1" dirty="0" smtClean="0">
                <a:solidFill>
                  <a:schemeClr val="tx2">
                    <a:lumMod val="60000"/>
                    <a:lumOff val="40000"/>
                  </a:schemeClr>
                </a:solidFill>
                <a:latin typeface="Tahoma" pitchFamily="34" charset="0"/>
                <a:ea typeface="Tahoma" pitchFamily="34" charset="0"/>
                <a:cs typeface="Tahoma" pitchFamily="34" charset="0"/>
              </a:rPr>
              <a:t>4. Дизайнерська документація </a:t>
            </a:r>
            <a:endParaRPr lang="uk-UA" b="1" dirty="0">
              <a:solidFill>
                <a:schemeClr val="tx2">
                  <a:lumMod val="60000"/>
                  <a:lumOff val="40000"/>
                </a:schemeClr>
              </a:solidFill>
              <a:latin typeface="Tahoma" pitchFamily="34" charset="0"/>
              <a:ea typeface="Tahoma" pitchFamily="34" charset="0"/>
              <a:cs typeface="Tahoma" pitchFamily="34" charset="0"/>
            </a:endParaRPr>
          </a:p>
        </p:txBody>
      </p:sp>
      <p:sp>
        <p:nvSpPr>
          <p:cNvPr id="3" name="Объект 2"/>
          <p:cNvSpPr>
            <a:spLocks noGrp="1"/>
          </p:cNvSpPr>
          <p:nvPr>
            <p:ph idx="1"/>
          </p:nvPr>
        </p:nvSpPr>
        <p:spPr/>
        <p:txBody>
          <a:bodyPr>
            <a:normAutofit/>
          </a:bodyPr>
          <a:lstStyle/>
          <a:p>
            <a:pPr marL="0" indent="0" algn="just">
              <a:buNone/>
            </a:pPr>
            <a:r>
              <a:rPr lang="uk-UA" sz="2000" dirty="0" smtClean="0">
                <a:latin typeface="Times New Roman" pitchFamily="18" charset="0"/>
                <a:cs typeface="Times New Roman" pitchFamily="18" charset="0"/>
              </a:rPr>
              <a:t>До дизайнерських документів належать: </a:t>
            </a:r>
            <a:r>
              <a:rPr lang="uk-UA" sz="2000" b="0" dirty="0" smtClean="0">
                <a:latin typeface="Times New Roman" pitchFamily="18" charset="0"/>
                <a:cs typeface="Times New Roman" pitchFamily="18" charset="0"/>
              </a:rPr>
              <a:t>графічні, макетні й текстові матеріали. Ці документи (кожний окремо або у сукупності) визначають суть дизайнерського рішення, обгрунтування обраного варіанта, вимоги до виготовлення виробу.</a:t>
            </a:r>
          </a:p>
          <a:p>
            <a:pPr marL="0" indent="0" algn="ctr">
              <a:buNone/>
            </a:pPr>
            <a:r>
              <a:rPr lang="uk-UA" sz="2000" dirty="0" smtClean="0">
                <a:solidFill>
                  <a:schemeClr val="tx2">
                    <a:lumMod val="60000"/>
                    <a:lumOff val="40000"/>
                  </a:schemeClr>
                </a:solidFill>
                <a:latin typeface="Times New Roman" pitchFamily="18" charset="0"/>
                <a:cs typeface="Times New Roman" pitchFamily="18" charset="0"/>
              </a:rPr>
              <a:t>Види дизайнерської документації</a:t>
            </a:r>
          </a:p>
          <a:p>
            <a:pPr marL="0" indent="0" algn="just">
              <a:buNone/>
            </a:pPr>
            <a:r>
              <a:rPr lang="uk-UA" sz="2000" dirty="0" smtClean="0">
                <a:latin typeface="Times New Roman" pitchFamily="18" charset="0"/>
                <a:cs typeface="Times New Roman" pitchFamily="18" charset="0"/>
              </a:rPr>
              <a:t>Завдання на дизайнерську розробку </a:t>
            </a:r>
            <a:r>
              <a:rPr lang="uk-UA" sz="2000" b="0" dirty="0" smtClean="0">
                <a:latin typeface="Times New Roman" pitchFamily="18" charset="0"/>
                <a:cs typeface="Times New Roman" pitchFamily="18" charset="0"/>
              </a:rPr>
              <a:t>— це документ, у якому встановлюється призначення об'єкта проектування, технічні, економічні, ергономічні, естетичні характеристики, які він повинен мати, а також споживацькі й виробничі вимоги. </a:t>
            </a:r>
            <a:endParaRPr lang="uk-UA" sz="2000" b="0" dirty="0">
              <a:latin typeface="Times New Roman" pitchFamily="18" charset="0"/>
              <a:cs typeface="Times New Roman" pitchFamily="18" charset="0"/>
            </a:endParaRPr>
          </a:p>
        </p:txBody>
      </p:sp>
    </p:spTree>
    <p:extLst>
      <p:ext uri="{BB962C8B-B14F-4D97-AF65-F5344CB8AC3E}">
        <p14:creationId xmlns:p14="http://schemas.microsoft.com/office/powerpoint/2010/main" val="24884990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692696"/>
            <a:ext cx="7520940" cy="3579849"/>
          </a:xfrm>
        </p:spPr>
        <p:txBody>
          <a:bodyPr>
            <a:normAutofit lnSpcReduction="10000"/>
          </a:bodyPr>
          <a:lstStyle/>
          <a:p>
            <a:pPr marL="0" indent="0" algn="just">
              <a:buNone/>
            </a:pPr>
            <a:r>
              <a:rPr lang="uk-UA" sz="1800" dirty="0" smtClean="0">
                <a:latin typeface="Times New Roman" pitchFamily="18" charset="0"/>
                <a:cs typeface="Times New Roman" pitchFamily="18" charset="0"/>
              </a:rPr>
              <a:t>Макет</a:t>
            </a:r>
            <a:r>
              <a:rPr lang="uk-UA" sz="1800" b="0" dirty="0" smtClean="0">
                <a:latin typeface="Times New Roman" pitchFamily="18" charset="0"/>
                <a:cs typeface="Times New Roman" pitchFamily="18" charset="0"/>
              </a:rPr>
              <a:t> — документ, який віддзеркалює об'ємно-просторове рішенйи об'єкта проектування, стосується демонстраційного макета. Пошукові макети також є видом дизайнерських документів. Ступінь їх проробки залежить від характеру проектного етапу.</a:t>
            </a:r>
          </a:p>
          <a:p>
            <a:pPr marL="0" indent="0" algn="just">
              <a:buNone/>
            </a:pPr>
            <a:r>
              <a:rPr lang="uk-UA" sz="1800" dirty="0" smtClean="0">
                <a:latin typeface="Times New Roman" pitchFamily="18" charset="0"/>
                <a:cs typeface="Times New Roman" pitchFamily="18" charset="0"/>
              </a:rPr>
              <a:t>Дослідний зразок </a:t>
            </a:r>
            <a:r>
              <a:rPr lang="uk-UA" sz="1800" b="0" dirty="0" smtClean="0">
                <a:latin typeface="Times New Roman" pitchFamily="18" charset="0"/>
                <a:cs typeface="Times New Roman" pitchFamily="18" charset="0"/>
              </a:rPr>
              <a:t>— це макет, що діє як справжній промисловий виріб. Він виконується в єдиному примірнику, але з тих самих матеріалів, з яких планується робити серійний варіант. Дослідний зразок має виконувати усі утилітарні функції, які передбачено для майбутнього виробу.</a:t>
            </a:r>
          </a:p>
          <a:p>
            <a:pPr marL="0" indent="0" algn="just">
              <a:buNone/>
            </a:pPr>
            <a:r>
              <a:rPr lang="uk-UA" sz="1800" dirty="0" smtClean="0">
                <a:latin typeface="Times New Roman" pitchFamily="18" charset="0"/>
                <a:cs typeface="Times New Roman" pitchFamily="18" charset="0"/>
              </a:rPr>
              <a:t>Пояснювальна записка </a:t>
            </a:r>
            <a:r>
              <a:rPr lang="uk-UA" sz="1800" b="0" dirty="0" smtClean="0">
                <a:latin typeface="Times New Roman" pitchFamily="18" charset="0"/>
                <a:cs typeface="Times New Roman" pitchFamily="18" charset="0"/>
              </a:rPr>
              <a:t>— документ, який містить опис і обгрунтування дизайнерського рішення. У ньому також наводиться перелік вимог і зауважень до подальших етапів розробки або виготовлення зразків об'єкта проектування. До складу пояснювальної записки входять розрахунки, якщо вони необхідні для підтвердження обраних параметрів.</a:t>
            </a:r>
          </a:p>
          <a:p>
            <a:pPr marL="0" indent="0">
              <a:buNone/>
            </a:pPr>
            <a:endParaRPr lang="uk-UA" dirty="0"/>
          </a:p>
        </p:txBody>
      </p:sp>
    </p:spTree>
    <p:extLst>
      <p:ext uri="{BB962C8B-B14F-4D97-AF65-F5344CB8AC3E}">
        <p14:creationId xmlns:p14="http://schemas.microsoft.com/office/powerpoint/2010/main" val="10881779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smtClean="0">
                <a:solidFill>
                  <a:schemeClr val="tx2">
                    <a:lumMod val="60000"/>
                    <a:lumOff val="40000"/>
                  </a:schemeClr>
                </a:solidFill>
                <a:latin typeface="Tahoma" pitchFamily="34" charset="0"/>
                <a:ea typeface="Tahoma" pitchFamily="34" charset="0"/>
                <a:cs typeface="Tahoma" pitchFamily="34" charset="0"/>
              </a:rPr>
              <a:t>4. Документація графічної частини проекту</a:t>
            </a:r>
            <a:endParaRPr lang="uk-UA" b="1" dirty="0">
              <a:solidFill>
                <a:schemeClr val="tx2">
                  <a:lumMod val="60000"/>
                  <a:lumOff val="40000"/>
                </a:schemeClr>
              </a:solidFill>
              <a:latin typeface="Tahoma" pitchFamily="34" charset="0"/>
              <a:ea typeface="Tahoma" pitchFamily="34" charset="0"/>
              <a:cs typeface="Tahoma" pitchFamily="34" charset="0"/>
            </a:endParaRPr>
          </a:p>
        </p:txBody>
      </p:sp>
      <p:sp>
        <p:nvSpPr>
          <p:cNvPr id="3" name="Объект 2"/>
          <p:cNvSpPr>
            <a:spLocks noGrp="1"/>
          </p:cNvSpPr>
          <p:nvPr>
            <p:ph idx="1"/>
          </p:nvPr>
        </p:nvSpPr>
        <p:spPr/>
        <p:txBody>
          <a:bodyPr>
            <a:noAutofit/>
          </a:bodyPr>
          <a:lstStyle/>
          <a:p>
            <a:pPr marL="0" indent="0" algn="just">
              <a:buNone/>
            </a:pPr>
            <a:r>
              <a:rPr lang="uk-UA" b="0" dirty="0" smtClean="0">
                <a:latin typeface="Times New Roman" pitchFamily="18" charset="0"/>
                <a:cs typeface="Times New Roman" pitchFamily="18" charset="0"/>
              </a:rPr>
              <a:t>Графічні матеріали, що входять до комплекту документації проекту, повинні чітко віддзеркалювати суть дизайнерської розробки. Вони мають містити дані, необхідні для проведення подальших стадій розробки, а також бути наочними й зручними для розглядання. Графічні матеріали слід виконувати на планшетах з твердою основою. </a:t>
            </a:r>
            <a:r>
              <a:rPr lang="uk-UA" i="1" dirty="0" smtClean="0">
                <a:solidFill>
                  <a:schemeClr val="tx2">
                    <a:lumMod val="60000"/>
                    <a:lumOff val="40000"/>
                  </a:schemeClr>
                </a:solidFill>
                <a:latin typeface="Times New Roman" pitchFamily="18" charset="0"/>
                <a:cs typeface="Times New Roman" pitchFamily="18" charset="0"/>
              </a:rPr>
              <a:t>Окрім графічних зображень об'єкта, схем, технічних креслень, на планшетах необхідно розмістити також допоміжну інформацію, а саме:</a:t>
            </a:r>
          </a:p>
          <a:p>
            <a:pPr marL="0" indent="0" algn="just">
              <a:buNone/>
            </a:pPr>
            <a:r>
              <a:rPr lang="uk-UA" dirty="0" smtClean="0">
                <a:latin typeface="Times New Roman" pitchFamily="18" charset="0"/>
                <a:cs typeface="Times New Roman" pitchFamily="18" charset="0"/>
              </a:rPr>
              <a:t>назву об'єкта проектування</a:t>
            </a:r>
            <a:r>
              <a:rPr lang="uk-UA" b="0" dirty="0" smtClean="0">
                <a:latin typeface="Times New Roman" pitchFamily="18" charset="0"/>
                <a:cs typeface="Times New Roman" pitchFamily="18" charset="0"/>
              </a:rPr>
              <a:t>, яка мусить повно його визначати і бути короткою. її пишуть на полі планшета у називному відмінку однини. Напис повинен читатися з відстані 4—5 м;</a:t>
            </a:r>
          </a:p>
          <a:p>
            <a:pPr marL="0" indent="0" algn="just">
              <a:buNone/>
            </a:pPr>
            <a:r>
              <a:rPr lang="uk-UA" dirty="0" smtClean="0">
                <a:latin typeface="Times New Roman" pitchFamily="18" charset="0"/>
                <a:cs typeface="Times New Roman" pitchFamily="18" charset="0"/>
              </a:rPr>
              <a:t>найменування кожної самостійної схеми </a:t>
            </a:r>
            <a:r>
              <a:rPr lang="uk-UA" b="0" dirty="0" smtClean="0">
                <a:latin typeface="Times New Roman" pitchFamily="18" charset="0"/>
                <a:cs typeface="Times New Roman" pitchFamily="18" charset="0"/>
              </a:rPr>
              <a:t>(наприклад, «ергономічна схема», «схема трансформацій» і т.п.);</a:t>
            </a:r>
          </a:p>
          <a:p>
            <a:pPr marL="0" indent="0" algn="just">
              <a:buNone/>
            </a:pPr>
            <a:r>
              <a:rPr lang="uk-UA" dirty="0" smtClean="0">
                <a:latin typeface="Times New Roman" pitchFamily="18" charset="0"/>
                <a:cs typeface="Times New Roman" pitchFamily="18" charset="0"/>
              </a:rPr>
              <a:t>масштаб зображень</a:t>
            </a:r>
            <a:r>
              <a:rPr lang="uk-UA" b="0" dirty="0" smtClean="0">
                <a:latin typeface="Times New Roman" pitchFamily="18" charset="0"/>
                <a:cs typeface="Times New Roman" pitchFamily="18" charset="0"/>
              </a:rPr>
              <a:t>, який вибирають з переліку, що наведено далі; </a:t>
            </a:r>
          </a:p>
          <a:p>
            <a:pPr marL="0" indent="0" algn="just">
              <a:buNone/>
            </a:pPr>
            <a:r>
              <a:rPr lang="uk-UA" dirty="0" smtClean="0">
                <a:latin typeface="Times New Roman" pitchFamily="18" charset="0"/>
                <a:cs typeface="Times New Roman" pitchFamily="18" charset="0"/>
              </a:rPr>
              <a:t>найменування організації</a:t>
            </a:r>
            <a:r>
              <a:rPr lang="uk-UA" b="0" dirty="0" smtClean="0">
                <a:latin typeface="Times New Roman" pitchFamily="18" charset="0"/>
                <a:cs typeface="Times New Roman" pitchFamily="18" charset="0"/>
              </a:rPr>
              <a:t>, де виконано проект;</a:t>
            </a:r>
          </a:p>
          <a:p>
            <a:pPr marL="0" indent="0" algn="just">
              <a:buNone/>
            </a:pPr>
            <a:r>
              <a:rPr lang="uk-UA" dirty="0" smtClean="0">
                <a:latin typeface="Times New Roman" pitchFamily="18" charset="0"/>
                <a:cs typeface="Times New Roman" pitchFamily="18" charset="0"/>
              </a:rPr>
              <a:t>розробник (розробники) проекту й керівник (керівники). </a:t>
            </a:r>
          </a:p>
          <a:p>
            <a:pPr marL="0" indent="0" algn="just">
              <a:buNone/>
            </a:pPr>
            <a:r>
              <a:rPr lang="uk-UA" b="0" dirty="0" smtClean="0">
                <a:latin typeface="Times New Roman" pitchFamily="18" charset="0"/>
                <a:cs typeface="Times New Roman" pitchFamily="18" charset="0"/>
              </a:rPr>
              <a:t>Масштаби зображень треба вибирати з таких рядів.</a:t>
            </a:r>
          </a:p>
          <a:p>
            <a:pPr marL="0" indent="0" algn="just">
              <a:buNone/>
            </a:pPr>
            <a:r>
              <a:rPr lang="uk-UA" dirty="0" smtClean="0">
                <a:latin typeface="Times New Roman" pitchFamily="18" charset="0"/>
                <a:cs typeface="Times New Roman" pitchFamily="18" charset="0"/>
              </a:rPr>
              <a:t>Масштаби зменшення: </a:t>
            </a:r>
            <a:r>
              <a:rPr lang="uk-UA" b="0" dirty="0" smtClean="0">
                <a:latin typeface="Times New Roman" pitchFamily="18" charset="0"/>
                <a:cs typeface="Times New Roman" pitchFamily="18" charset="0"/>
              </a:rPr>
              <a:t>1:2,5 1:5 1:10 1:20 1:25 1:50 1:75 1:100 1:200 1:400 1:500 1:800 1:1000 </a:t>
            </a:r>
          </a:p>
          <a:p>
            <a:pPr marL="0" indent="0" algn="just">
              <a:buNone/>
            </a:pPr>
            <a:r>
              <a:rPr lang="uk-UA" dirty="0" smtClean="0">
                <a:latin typeface="Times New Roman" pitchFamily="18" charset="0"/>
                <a:cs typeface="Times New Roman" pitchFamily="18" charset="0"/>
              </a:rPr>
              <a:t>Масштаби збільшення</a:t>
            </a:r>
            <a:r>
              <a:rPr lang="uk-UA" b="0" dirty="0" smtClean="0">
                <a:latin typeface="Times New Roman" pitchFamily="18" charset="0"/>
                <a:cs typeface="Times New Roman" pitchFamily="18" charset="0"/>
              </a:rPr>
              <a:t>: 2:1 2,5:1 4:1 5:1 10:1</a:t>
            </a:r>
          </a:p>
        </p:txBody>
      </p:sp>
    </p:spTree>
    <p:extLst>
      <p:ext uri="{BB962C8B-B14F-4D97-AF65-F5344CB8AC3E}">
        <p14:creationId xmlns:p14="http://schemas.microsoft.com/office/powerpoint/2010/main" val="870522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404664"/>
            <a:ext cx="7520940" cy="3579849"/>
          </a:xfrm>
        </p:spPr>
        <p:txBody>
          <a:bodyPr>
            <a:noAutofit/>
          </a:bodyPr>
          <a:lstStyle/>
          <a:p>
            <a:pPr marL="0" indent="0" algn="ctr">
              <a:buNone/>
            </a:pPr>
            <a:r>
              <a:rPr lang="uk-UA" dirty="0" smtClean="0">
                <a:solidFill>
                  <a:schemeClr val="tx2">
                    <a:lumMod val="60000"/>
                    <a:lumOff val="40000"/>
                  </a:schemeClr>
                </a:solidFill>
                <a:latin typeface="Times New Roman" pitchFamily="18" charset="0"/>
                <a:cs typeface="Times New Roman" pitchFamily="18" charset="0"/>
              </a:rPr>
              <a:t>СКЛАД ПРОЕКТНОЇ ДОКУМЕНТАЦІЇ</a:t>
            </a:r>
          </a:p>
          <a:p>
            <a:pPr marL="0" indent="0" algn="just">
              <a:buNone/>
            </a:pPr>
            <a:r>
              <a:rPr lang="uk-UA" b="0" dirty="0" smtClean="0">
                <a:latin typeface="Times New Roman" pitchFamily="18" charset="0"/>
                <a:cs typeface="Times New Roman" pitchFamily="18" charset="0"/>
              </a:rPr>
              <a:t>Масштаб повинен позначатися так: М 1:1 М 1:5 і т.п.</a:t>
            </a:r>
          </a:p>
          <a:p>
            <a:pPr marL="0" indent="0" algn="just">
              <a:buNone/>
            </a:pPr>
            <a:r>
              <a:rPr lang="uk-UA" b="0" dirty="0" smtClean="0">
                <a:latin typeface="Times New Roman" pitchFamily="18" charset="0"/>
                <a:cs typeface="Times New Roman" pitchFamily="18" charset="0"/>
              </a:rPr>
              <a:t>Графічні матеріали разом з іншими матеріалами проекту мають бути єдиною експозицією, котра сприяє кращому сприйняттю суті дизайнерської розробки.</a:t>
            </a:r>
          </a:p>
          <a:p>
            <a:pPr marL="0" indent="0" algn="ctr">
              <a:buNone/>
            </a:pPr>
            <a:r>
              <a:rPr lang="uk-UA" u="sng" dirty="0" smtClean="0">
                <a:solidFill>
                  <a:schemeClr val="tx2">
                    <a:lumMod val="60000"/>
                    <a:lumOff val="40000"/>
                  </a:schemeClr>
                </a:solidFill>
                <a:latin typeface="Times New Roman" pitchFamily="18" charset="0"/>
                <a:cs typeface="Times New Roman" pitchFamily="18" charset="0"/>
              </a:rPr>
              <a:t>Документація макетної частини проекту</a:t>
            </a:r>
          </a:p>
          <a:p>
            <a:pPr marL="0" indent="0" algn="just">
              <a:buNone/>
            </a:pPr>
            <a:r>
              <a:rPr lang="uk-UA" dirty="0" smtClean="0">
                <a:latin typeface="Times New Roman" pitchFamily="18" charset="0"/>
                <a:cs typeface="Times New Roman" pitchFamily="18" charset="0"/>
              </a:rPr>
              <a:t>Макети</a:t>
            </a:r>
            <a:r>
              <a:rPr lang="uk-UA" b="0" dirty="0" smtClean="0">
                <a:latin typeface="Times New Roman" pitchFamily="18" charset="0"/>
                <a:cs typeface="Times New Roman" pitchFamily="18" charset="0"/>
              </a:rPr>
              <a:t> мають давати уявлення про суть дизайнерської розробки й вичерпні дані для проведення подальших її стадій. </a:t>
            </a:r>
          </a:p>
          <a:p>
            <a:pPr marL="0" indent="0" algn="just">
              <a:buNone/>
            </a:pPr>
            <a:r>
              <a:rPr lang="uk-UA" dirty="0" smtClean="0">
                <a:latin typeface="Times New Roman" pitchFamily="18" charset="0"/>
                <a:cs typeface="Times New Roman" pitchFamily="18" charset="0"/>
              </a:rPr>
              <a:t>Пошукові макети </a:t>
            </a:r>
            <a:r>
              <a:rPr lang="uk-UA" b="0" dirty="0" smtClean="0">
                <a:latin typeface="Times New Roman" pitchFamily="18" charset="0"/>
                <a:cs typeface="Times New Roman" pitchFamily="18" charset="0"/>
              </a:rPr>
              <a:t>можуть виконуватися з будь-якого матеріалу, який є зручним для пошуку рішення. Коли в одному пошуковому макеті використовуються різні за фактурою й кольором матеріали, бажано фарбувати</a:t>
            </a:r>
          </a:p>
          <a:p>
            <a:pPr marL="0" indent="0" algn="just">
              <a:buNone/>
            </a:pPr>
            <a:r>
              <a:rPr lang="uk-UA" b="0" dirty="0" smtClean="0">
                <a:latin typeface="Times New Roman" pitchFamily="18" charset="0"/>
                <a:cs typeface="Times New Roman" pitchFamily="18" charset="0"/>
              </a:rPr>
              <a:t>На етапі дизайнерської пропозиції необхідно подати до розгляду кілька пошукових макетів різних варіантів дизайнерського рішення.</a:t>
            </a:r>
          </a:p>
          <a:p>
            <a:pPr marL="0" indent="0" algn="just">
              <a:buNone/>
            </a:pPr>
            <a:r>
              <a:rPr lang="uk-UA" dirty="0" smtClean="0">
                <a:latin typeface="Times New Roman" pitchFamily="18" charset="0"/>
                <a:cs typeface="Times New Roman" pitchFamily="18" charset="0"/>
              </a:rPr>
              <a:t>Демонстраційний макет </a:t>
            </a:r>
            <a:r>
              <a:rPr lang="uk-UA" b="0" dirty="0" smtClean="0">
                <a:latin typeface="Times New Roman" pitchFamily="18" charset="0"/>
                <a:cs typeface="Times New Roman" pitchFamily="18" charset="0"/>
              </a:rPr>
              <a:t>мусить максимально відтворювати зовнішній вигляд реального об'єкта. У ньому має бути остаточно пророблено форму цілого та деталей, фактуру поверхні й колір, графічні елементи. Демонстраційний макет мусить бути виконаний з урахуванням того, що він зберігатиметься тривалий час і транспортуватиметься.</a:t>
            </a:r>
          </a:p>
        </p:txBody>
      </p:sp>
    </p:spTree>
    <p:extLst>
      <p:ext uri="{BB962C8B-B14F-4D97-AF65-F5344CB8AC3E}">
        <p14:creationId xmlns:p14="http://schemas.microsoft.com/office/powerpoint/2010/main" val="1761344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smtClean="0">
                <a:solidFill>
                  <a:schemeClr val="tx2">
                    <a:lumMod val="60000"/>
                    <a:lumOff val="40000"/>
                  </a:schemeClr>
                </a:solidFill>
                <a:latin typeface="Tahoma" pitchFamily="34" charset="0"/>
                <a:ea typeface="Tahoma" pitchFamily="34" charset="0"/>
                <a:cs typeface="Tahoma" pitchFamily="34" charset="0"/>
              </a:rPr>
              <a:t>Документація графічної частини проекту</a:t>
            </a:r>
            <a:endParaRPr lang="uk-UA" b="1" dirty="0">
              <a:solidFill>
                <a:schemeClr val="tx2">
                  <a:lumMod val="60000"/>
                  <a:lumOff val="40000"/>
                </a:schemeClr>
              </a:solidFill>
              <a:latin typeface="Tahoma" pitchFamily="34" charset="0"/>
              <a:ea typeface="Tahoma" pitchFamily="34" charset="0"/>
              <a:cs typeface="Tahoma" pitchFamily="34" charset="0"/>
            </a:endParaRPr>
          </a:p>
        </p:txBody>
      </p:sp>
      <p:sp>
        <p:nvSpPr>
          <p:cNvPr id="3" name="Объект 2"/>
          <p:cNvSpPr>
            <a:spLocks noGrp="1"/>
          </p:cNvSpPr>
          <p:nvPr>
            <p:ph idx="1"/>
          </p:nvPr>
        </p:nvSpPr>
        <p:spPr/>
        <p:txBody>
          <a:bodyPr>
            <a:noAutofit/>
          </a:bodyPr>
          <a:lstStyle/>
          <a:p>
            <a:pPr marL="0" indent="0">
              <a:buNone/>
            </a:pPr>
            <a:r>
              <a:rPr lang="uk-UA" sz="1800" dirty="0" smtClean="0">
                <a:latin typeface="Times New Roman" pitchFamily="18" charset="0"/>
                <a:cs typeface="Times New Roman" pitchFamily="18" charset="0"/>
              </a:rPr>
              <a:t>Пояснювальна записка повинна складатися з таких розділів: </a:t>
            </a:r>
          </a:p>
          <a:p>
            <a:pPr>
              <a:buFont typeface="Arial" pitchFamily="34" charset="0"/>
              <a:buChar char="•"/>
            </a:pPr>
            <a:r>
              <a:rPr lang="uk-UA" sz="1800" b="0" dirty="0" smtClean="0">
                <a:latin typeface="Times New Roman" pitchFamily="18" charset="0"/>
                <a:cs typeface="Times New Roman" pitchFamily="18" charset="0"/>
              </a:rPr>
              <a:t>вступ;</a:t>
            </a:r>
          </a:p>
          <a:p>
            <a:pPr>
              <a:buFont typeface="Arial" pitchFamily="34" charset="0"/>
              <a:buChar char="•"/>
            </a:pPr>
            <a:r>
              <a:rPr lang="uk-UA" sz="1800" b="0" dirty="0" smtClean="0">
                <a:latin typeface="Times New Roman" pitchFamily="18" charset="0"/>
                <a:cs typeface="Times New Roman" pitchFamily="18" charset="0"/>
              </a:rPr>
              <a:t>результати маркетингових досліджень; </a:t>
            </a:r>
          </a:p>
          <a:p>
            <a:pPr>
              <a:buFont typeface="Arial" pitchFamily="34" charset="0"/>
              <a:buChar char="•"/>
            </a:pPr>
            <a:r>
              <a:rPr lang="uk-UA" sz="1800" b="0" dirty="0" smtClean="0">
                <a:latin typeface="Times New Roman" pitchFamily="18" charset="0"/>
                <a:cs typeface="Times New Roman" pitchFamily="18" charset="0"/>
              </a:rPr>
              <a:t>дизайнерський аналіз аналогів і прототипу (якщо вони є); </a:t>
            </a:r>
          </a:p>
          <a:p>
            <a:pPr>
              <a:buFont typeface="Arial" pitchFamily="34" charset="0"/>
              <a:buChar char="•"/>
            </a:pPr>
            <a:r>
              <a:rPr lang="uk-UA" sz="1800" b="0" dirty="0" smtClean="0">
                <a:latin typeface="Times New Roman" pitchFamily="18" charset="0"/>
                <a:cs typeface="Times New Roman" pitchFamily="18" charset="0"/>
              </a:rPr>
              <a:t>аналіз проблемної ситуації (при безаналоговому проектуванні); </a:t>
            </a:r>
          </a:p>
          <a:p>
            <a:pPr>
              <a:buFont typeface="Arial" pitchFamily="34" charset="0"/>
              <a:buChar char="•"/>
            </a:pPr>
            <a:r>
              <a:rPr lang="uk-UA" sz="1800" b="0" dirty="0" smtClean="0">
                <a:latin typeface="Times New Roman" pitchFamily="18" charset="0"/>
                <a:cs typeface="Times New Roman" pitchFamily="18" charset="0"/>
              </a:rPr>
              <a:t>опис розробленого об'єкта; </a:t>
            </a:r>
          </a:p>
          <a:p>
            <a:pPr>
              <a:buFont typeface="Arial" pitchFamily="34" charset="0"/>
              <a:buChar char="•"/>
            </a:pPr>
            <a:r>
              <a:rPr lang="uk-UA" sz="1800" b="0" dirty="0" smtClean="0">
                <a:latin typeface="Times New Roman" pitchFamily="18" charset="0"/>
                <a:cs typeface="Times New Roman" pitchFamily="18" charset="0"/>
              </a:rPr>
              <a:t>дизайнерське рішення обробки; </a:t>
            </a:r>
          </a:p>
          <a:p>
            <a:pPr>
              <a:buFont typeface="Arial" pitchFamily="34" charset="0"/>
              <a:buChar char="•"/>
            </a:pPr>
            <a:r>
              <a:rPr lang="uk-UA" sz="1800" b="0" dirty="0" smtClean="0">
                <a:latin typeface="Times New Roman" pitchFamily="18" charset="0"/>
                <a:cs typeface="Times New Roman" pitchFamily="18" charset="0"/>
              </a:rPr>
              <a:t>висновки та пропозиції; </a:t>
            </a:r>
          </a:p>
          <a:p>
            <a:pPr>
              <a:buFont typeface="Arial" pitchFamily="34" charset="0"/>
              <a:buChar char="•"/>
            </a:pPr>
            <a:r>
              <a:rPr lang="uk-UA" sz="1800" b="0" dirty="0" smtClean="0">
                <a:latin typeface="Times New Roman" pitchFamily="18" charset="0"/>
                <a:cs typeface="Times New Roman" pitchFamily="18" charset="0"/>
              </a:rPr>
              <a:t>література.</a:t>
            </a:r>
          </a:p>
        </p:txBody>
      </p:sp>
    </p:spTree>
    <p:extLst>
      <p:ext uri="{BB962C8B-B14F-4D97-AF65-F5344CB8AC3E}">
        <p14:creationId xmlns:p14="http://schemas.microsoft.com/office/powerpoint/2010/main" val="171601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65760"/>
            <a:ext cx="8092380" cy="548640"/>
          </a:xfrm>
        </p:spPr>
        <p:txBody>
          <a:bodyPr>
            <a:noAutofit/>
          </a:bodyPr>
          <a:lstStyle/>
          <a:p>
            <a:pPr algn="ctr"/>
            <a:r>
              <a:rPr lang="uk-UA" sz="2400" b="1" dirty="0">
                <a:solidFill>
                  <a:srgbClr val="FF0000"/>
                </a:solidFill>
              </a:rPr>
              <a:t> </a:t>
            </a:r>
            <a:r>
              <a:rPr lang="ru-RU" sz="2400" dirty="0">
                <a:solidFill>
                  <a:srgbClr val="FF0000"/>
                </a:solidFill>
              </a:rPr>
              <a:t/>
            </a:r>
            <a:br>
              <a:rPr lang="ru-RU" sz="2400" dirty="0">
                <a:solidFill>
                  <a:srgbClr val="FF0000"/>
                </a:solidFill>
              </a:rPr>
            </a:br>
            <a:r>
              <a:rPr lang="uk-UA" sz="2400" b="1" dirty="0">
                <a:solidFill>
                  <a:srgbClr val="FF0000"/>
                </a:solidFill>
              </a:rPr>
              <a:t>Контрольні </a:t>
            </a:r>
            <a:r>
              <a:rPr lang="uk-UA" sz="2400" b="1" dirty="0" smtClean="0">
                <a:solidFill>
                  <a:srgbClr val="FF0000"/>
                </a:solidFill>
              </a:rPr>
              <a:t>запитання</a:t>
            </a:r>
            <a:r>
              <a:rPr lang="uk-UA" sz="2400" b="1" dirty="0">
                <a:solidFill>
                  <a:srgbClr val="FF0000"/>
                </a:solidFill>
              </a:rPr>
              <a:t>:</a:t>
            </a:r>
            <a:r>
              <a:rPr lang="uk-UA" sz="2400" b="1" dirty="0" smtClean="0">
                <a:solidFill>
                  <a:srgbClr val="FF0000"/>
                </a:solidFill>
              </a:rPr>
              <a:t> </a:t>
            </a:r>
            <a:r>
              <a:rPr lang="ru-RU" sz="2400" dirty="0">
                <a:solidFill>
                  <a:srgbClr val="FF0000"/>
                </a:solidFill>
              </a:rPr>
              <a:t/>
            </a:r>
            <a:br>
              <a:rPr lang="ru-RU" sz="2400" dirty="0">
                <a:solidFill>
                  <a:srgbClr val="FF0000"/>
                </a:solidFill>
              </a:rPr>
            </a:br>
            <a:r>
              <a:rPr lang="uk-UA" sz="2400" dirty="0">
                <a:solidFill>
                  <a:srgbClr val="FF0000"/>
                </a:solidFill>
              </a:rPr>
              <a:t> </a:t>
            </a:r>
            <a:endParaRPr lang="ru-RU" sz="2400" dirty="0">
              <a:solidFill>
                <a:srgbClr val="FF0000"/>
              </a:solidFill>
            </a:endParaRPr>
          </a:p>
        </p:txBody>
      </p:sp>
      <p:sp>
        <p:nvSpPr>
          <p:cNvPr id="3" name="Объект 2"/>
          <p:cNvSpPr>
            <a:spLocks noGrp="1"/>
          </p:cNvSpPr>
          <p:nvPr>
            <p:ph idx="1"/>
          </p:nvPr>
        </p:nvSpPr>
        <p:spPr>
          <a:xfrm>
            <a:off x="755576" y="1196752"/>
            <a:ext cx="7520940" cy="3579849"/>
          </a:xfrm>
        </p:spPr>
        <p:txBody>
          <a:bodyPr>
            <a:normAutofit fontScale="85000" lnSpcReduction="20000"/>
          </a:bodyPr>
          <a:lstStyle/>
          <a:p>
            <a:pPr marL="0" indent="0"/>
            <a:r>
              <a:rPr lang="uk-UA" sz="2000" dirty="0">
                <a:latin typeface="Arial" pitchFamily="34" charset="0"/>
                <a:cs typeface="Arial" pitchFamily="34" charset="0"/>
              </a:rPr>
              <a:t> </a:t>
            </a:r>
            <a:endParaRPr lang="ru-RU" sz="2000" dirty="0">
              <a:latin typeface="Arial" pitchFamily="34" charset="0"/>
              <a:cs typeface="Arial" pitchFamily="34" charset="0"/>
            </a:endParaRPr>
          </a:p>
          <a:p>
            <a:pPr marL="457200" indent="-457200">
              <a:buFont typeface="+mj-lt"/>
              <a:buAutoNum type="arabicPeriod"/>
            </a:pPr>
            <a:r>
              <a:rPr lang="uk-UA" sz="2000" dirty="0" smtClean="0">
                <a:latin typeface="Arial" pitchFamily="34" charset="0"/>
                <a:cs typeface="Arial" pitchFamily="34" charset="0"/>
              </a:rPr>
              <a:t>Які </a:t>
            </a:r>
            <a:r>
              <a:rPr lang="uk-UA" sz="2000" dirty="0">
                <a:latin typeface="Arial" pitchFamily="34" charset="0"/>
                <a:cs typeface="Arial" pitchFamily="34" charset="0"/>
              </a:rPr>
              <a:t>є основні етапи реалізації дизайн – проекту ?</a:t>
            </a:r>
            <a:endParaRPr lang="ru-RU" sz="2000" dirty="0">
              <a:latin typeface="Arial" pitchFamily="34" charset="0"/>
              <a:cs typeface="Arial" pitchFamily="34" charset="0"/>
            </a:endParaRPr>
          </a:p>
          <a:p>
            <a:pPr marL="457200" lvl="0" indent="-457200">
              <a:buFont typeface="+mj-lt"/>
              <a:buAutoNum type="arabicPeriod"/>
            </a:pPr>
            <a:r>
              <a:rPr lang="uk-UA" sz="2000" dirty="0">
                <a:latin typeface="Arial" pitchFamily="34" charset="0"/>
                <a:cs typeface="Arial" pitchFamily="34" charset="0"/>
              </a:rPr>
              <a:t>Які є основні етапи проектного процесу ?</a:t>
            </a:r>
            <a:endParaRPr lang="ru-RU" sz="2000" dirty="0">
              <a:latin typeface="Arial" pitchFamily="34" charset="0"/>
              <a:cs typeface="Arial" pitchFamily="34" charset="0"/>
            </a:endParaRPr>
          </a:p>
          <a:p>
            <a:pPr marL="457200" lvl="0" indent="-457200">
              <a:buFont typeface="+mj-lt"/>
              <a:buAutoNum type="arabicPeriod"/>
            </a:pPr>
            <a:r>
              <a:rPr lang="uk-UA" sz="2000" dirty="0">
                <a:latin typeface="Arial" pitchFamily="34" charset="0"/>
                <a:cs typeface="Arial" pitchFamily="34" charset="0"/>
              </a:rPr>
              <a:t>Що таке аналіз ?</a:t>
            </a:r>
            <a:endParaRPr lang="ru-RU" sz="2000" dirty="0">
              <a:latin typeface="Arial" pitchFamily="34" charset="0"/>
              <a:cs typeface="Arial" pitchFamily="34" charset="0"/>
            </a:endParaRPr>
          </a:p>
          <a:p>
            <a:pPr marL="457200" lvl="0" indent="-457200">
              <a:buFont typeface="+mj-lt"/>
              <a:buAutoNum type="arabicPeriod"/>
            </a:pPr>
            <a:r>
              <a:rPr lang="uk-UA" sz="2000" dirty="0">
                <a:latin typeface="Arial" pitchFamily="34" charset="0"/>
                <a:cs typeface="Arial" pitchFamily="34" charset="0"/>
              </a:rPr>
              <a:t>Що таке синтез ?</a:t>
            </a:r>
            <a:endParaRPr lang="ru-RU" sz="2000" dirty="0">
              <a:latin typeface="Arial" pitchFamily="34" charset="0"/>
              <a:cs typeface="Arial" pitchFamily="34" charset="0"/>
            </a:endParaRPr>
          </a:p>
          <a:p>
            <a:pPr marL="457200" lvl="0" indent="-457200">
              <a:buFont typeface="+mj-lt"/>
              <a:buAutoNum type="arabicPeriod"/>
            </a:pPr>
            <a:r>
              <a:rPr lang="uk-UA" sz="2000" dirty="0">
                <a:latin typeface="Arial" pitchFamily="34" charset="0"/>
                <a:cs typeface="Arial" pitchFamily="34" charset="0"/>
              </a:rPr>
              <a:t>На що слід звернути увагу на  підготовчому етапі ?</a:t>
            </a:r>
            <a:endParaRPr lang="ru-RU" sz="2000" dirty="0">
              <a:latin typeface="Arial" pitchFamily="34" charset="0"/>
              <a:cs typeface="Arial" pitchFamily="34" charset="0"/>
            </a:endParaRPr>
          </a:p>
          <a:p>
            <a:pPr marL="457200" lvl="0" indent="-457200">
              <a:buFont typeface="+mj-lt"/>
              <a:buAutoNum type="arabicPeriod"/>
            </a:pPr>
            <a:r>
              <a:rPr lang="uk-UA" sz="2000" dirty="0">
                <a:latin typeface="Arial" pitchFamily="34" charset="0"/>
                <a:cs typeface="Arial" pitchFamily="34" charset="0"/>
              </a:rPr>
              <a:t>Що включає в себе етап завершення дизайнерського проекту ?</a:t>
            </a:r>
            <a:endParaRPr lang="ru-RU" sz="2000" dirty="0">
              <a:latin typeface="Arial" pitchFamily="34" charset="0"/>
              <a:cs typeface="Arial" pitchFamily="34" charset="0"/>
            </a:endParaRPr>
          </a:p>
          <a:p>
            <a:pPr marL="457200" lvl="0" indent="-457200">
              <a:buFont typeface="+mj-lt"/>
              <a:buAutoNum type="arabicPeriod"/>
            </a:pPr>
            <a:r>
              <a:rPr lang="uk-UA" sz="2000" dirty="0">
                <a:latin typeface="Arial" pitchFamily="34" charset="0"/>
                <a:cs typeface="Arial" pitchFamily="34" charset="0"/>
              </a:rPr>
              <a:t>Чим характеризується етап реалізації дизайн проекту ?</a:t>
            </a:r>
            <a:endParaRPr lang="ru-RU" sz="2000" dirty="0">
              <a:latin typeface="Arial" pitchFamily="34" charset="0"/>
              <a:cs typeface="Arial" pitchFamily="34" charset="0"/>
            </a:endParaRPr>
          </a:p>
          <a:p>
            <a:pPr marL="457200" lvl="0" indent="-457200">
              <a:buFont typeface="+mj-lt"/>
              <a:buAutoNum type="arabicPeriod"/>
            </a:pPr>
            <a:r>
              <a:rPr lang="uk-UA" sz="2000" dirty="0">
                <a:latin typeface="Arial" pitchFamily="34" charset="0"/>
                <a:cs typeface="Arial" pitchFamily="34" charset="0"/>
              </a:rPr>
              <a:t>Які є види дизайнерської документації ?</a:t>
            </a:r>
            <a:endParaRPr lang="ru-RU" sz="2000" dirty="0">
              <a:latin typeface="Arial" pitchFamily="34" charset="0"/>
              <a:cs typeface="Arial" pitchFamily="34" charset="0"/>
            </a:endParaRPr>
          </a:p>
          <a:p>
            <a:pPr marL="457200" lvl="0" indent="-457200">
              <a:buFont typeface="+mj-lt"/>
              <a:buAutoNum type="arabicPeriod"/>
            </a:pPr>
            <a:r>
              <a:rPr lang="uk-UA" sz="2000" dirty="0">
                <a:latin typeface="Arial" pitchFamily="34" charset="0"/>
                <a:cs typeface="Arial" pitchFamily="34" charset="0"/>
              </a:rPr>
              <a:t>Що таке макет ?</a:t>
            </a:r>
            <a:endParaRPr lang="ru-RU" sz="2000" dirty="0">
              <a:latin typeface="Arial" pitchFamily="34" charset="0"/>
              <a:cs typeface="Arial" pitchFamily="34" charset="0"/>
            </a:endParaRPr>
          </a:p>
          <a:p>
            <a:pPr marL="457200" lvl="0" indent="-457200">
              <a:buFont typeface="+mj-lt"/>
              <a:buAutoNum type="arabicPeriod"/>
            </a:pPr>
            <a:r>
              <a:rPr lang="uk-UA" sz="2000" dirty="0">
                <a:latin typeface="Arial" pitchFamily="34" charset="0"/>
                <a:cs typeface="Arial" pitchFamily="34" charset="0"/>
              </a:rPr>
              <a:t>Що таке пояснювальна записка ? З чого вона складається ? </a:t>
            </a:r>
            <a:endParaRPr lang="ru-RU" sz="2000" dirty="0">
              <a:latin typeface="Arial" pitchFamily="34" charset="0"/>
              <a:cs typeface="Arial" pitchFamily="34" charset="0"/>
            </a:endParaRPr>
          </a:p>
        </p:txBody>
      </p:sp>
    </p:spTree>
    <p:extLst>
      <p:ext uri="{BB962C8B-B14F-4D97-AF65-F5344CB8AC3E}">
        <p14:creationId xmlns:p14="http://schemas.microsoft.com/office/powerpoint/2010/main" val="4779971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1" dirty="0" smtClean="0">
                <a:solidFill>
                  <a:schemeClr val="bg2">
                    <a:lumMod val="50000"/>
                  </a:schemeClr>
                </a:solidFill>
                <a:latin typeface="Tahoma" pitchFamily="34" charset="0"/>
                <a:ea typeface="Tahoma" pitchFamily="34" charset="0"/>
                <a:cs typeface="Tahoma" pitchFamily="34" charset="0"/>
              </a:rPr>
              <a:t>План</a:t>
            </a:r>
            <a:endParaRPr lang="uk-UA" b="1" dirty="0">
              <a:solidFill>
                <a:schemeClr val="bg2">
                  <a:lumMod val="50000"/>
                </a:schemeClr>
              </a:solidFill>
              <a:latin typeface="Tahoma" pitchFamily="34" charset="0"/>
              <a:ea typeface="Tahoma" pitchFamily="34" charset="0"/>
              <a:cs typeface="Tahoma" pitchFamily="34" charset="0"/>
            </a:endParaRPr>
          </a:p>
        </p:txBody>
      </p:sp>
      <p:sp>
        <p:nvSpPr>
          <p:cNvPr id="3" name="Объект 2"/>
          <p:cNvSpPr>
            <a:spLocks noGrp="1"/>
          </p:cNvSpPr>
          <p:nvPr>
            <p:ph idx="1"/>
          </p:nvPr>
        </p:nvSpPr>
        <p:spPr>
          <a:xfrm>
            <a:off x="251520" y="1100628"/>
            <a:ext cx="8712968" cy="3579849"/>
          </a:xfrm>
        </p:spPr>
        <p:txBody>
          <a:bodyPr/>
          <a:lstStyle/>
          <a:p>
            <a:pPr marL="0" indent="0">
              <a:buNone/>
            </a:pPr>
            <a:r>
              <a:rPr lang="uk-UA" sz="2800" b="0" dirty="0" smtClean="0">
                <a:latin typeface="Times New Roman" pitchFamily="18" charset="0"/>
                <a:cs typeface="Times New Roman" pitchFamily="18" charset="0"/>
              </a:rPr>
              <a:t>1.	Підготовчий етап.</a:t>
            </a:r>
          </a:p>
          <a:p>
            <a:pPr marL="0" indent="0">
              <a:buNone/>
            </a:pPr>
            <a:r>
              <a:rPr lang="uk-UA" sz="2800" b="0" dirty="0" smtClean="0">
                <a:latin typeface="Times New Roman" pitchFamily="18" charset="0"/>
                <a:cs typeface="Times New Roman" pitchFamily="18" charset="0"/>
              </a:rPr>
              <a:t>2.	Етап дизайн - пропозиції.</a:t>
            </a:r>
          </a:p>
          <a:p>
            <a:pPr marL="0" indent="0">
              <a:buNone/>
            </a:pPr>
            <a:r>
              <a:rPr lang="uk-UA" sz="2800" b="0" dirty="0" smtClean="0">
                <a:latin typeface="Times New Roman" pitchFamily="18" charset="0"/>
                <a:cs typeface="Times New Roman" pitchFamily="18" charset="0"/>
              </a:rPr>
              <a:t>3.	Етап завершення дизайн - проекту та реалізація дизайнерської розробки.</a:t>
            </a:r>
          </a:p>
          <a:p>
            <a:pPr marL="0" indent="0">
              <a:buNone/>
            </a:pPr>
            <a:r>
              <a:rPr lang="uk-UA" sz="2800" b="0" dirty="0" smtClean="0">
                <a:latin typeface="Times New Roman" pitchFamily="18" charset="0"/>
                <a:cs typeface="Times New Roman" pitchFamily="18" charset="0"/>
              </a:rPr>
              <a:t>4.	Дизайнерська документація.</a:t>
            </a:r>
          </a:p>
          <a:p>
            <a:pPr marL="0" indent="0">
              <a:buNone/>
            </a:pPr>
            <a:endParaRPr lang="uk-UA" dirty="0"/>
          </a:p>
        </p:txBody>
      </p:sp>
    </p:spTree>
    <p:extLst>
      <p:ext uri="{BB962C8B-B14F-4D97-AF65-F5344CB8AC3E}">
        <p14:creationId xmlns:p14="http://schemas.microsoft.com/office/powerpoint/2010/main" val="1356951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65760"/>
            <a:ext cx="8092380" cy="548640"/>
          </a:xfrm>
        </p:spPr>
        <p:txBody>
          <a:bodyPr>
            <a:noAutofit/>
          </a:bodyPr>
          <a:lstStyle/>
          <a:p>
            <a:pPr algn="ctr"/>
            <a:r>
              <a:rPr lang="uk-UA" sz="2400" b="1" dirty="0" smtClean="0">
                <a:solidFill>
                  <a:schemeClr val="bg2">
                    <a:lumMod val="50000"/>
                  </a:schemeClr>
                </a:solidFill>
                <a:latin typeface="Tahoma" pitchFamily="34" charset="0"/>
                <a:ea typeface="Tahoma" pitchFamily="34" charset="0"/>
                <a:cs typeface="Tahoma" pitchFamily="34" charset="0"/>
              </a:rPr>
              <a:t>Послідовність виконання дизайнерського проекту</a:t>
            </a:r>
            <a:endParaRPr lang="uk-UA" sz="2400" b="1" dirty="0">
              <a:solidFill>
                <a:schemeClr val="bg2">
                  <a:lumMod val="50000"/>
                </a:schemeClr>
              </a:solidFill>
              <a:latin typeface="Tahoma" pitchFamily="34" charset="0"/>
              <a:ea typeface="Tahoma" pitchFamily="34" charset="0"/>
              <a:cs typeface="Tahoma" pitchFamily="34" charset="0"/>
            </a:endParaRPr>
          </a:p>
        </p:txBody>
      </p:sp>
      <p:sp>
        <p:nvSpPr>
          <p:cNvPr id="3" name="Объект 2"/>
          <p:cNvSpPr>
            <a:spLocks noGrp="1"/>
          </p:cNvSpPr>
          <p:nvPr>
            <p:ph idx="1"/>
          </p:nvPr>
        </p:nvSpPr>
        <p:spPr/>
        <p:txBody>
          <a:bodyPr>
            <a:normAutofit/>
          </a:bodyPr>
          <a:lstStyle/>
          <a:p>
            <a:pPr marL="0" indent="0">
              <a:buNone/>
            </a:pPr>
            <a:r>
              <a:rPr lang="uk-UA" sz="2000" b="0" dirty="0" smtClean="0">
                <a:latin typeface="Times New Roman" pitchFamily="18" charset="0"/>
                <a:cs typeface="Times New Roman" pitchFamily="18" charset="0"/>
              </a:rPr>
              <a:t>Робота над дизайнерським проектом передбачає певну послідовність операцій. Ця послідовність </a:t>
            </a:r>
            <a:r>
              <a:rPr lang="uk-UA" sz="2000" b="0" dirty="0" err="1" smtClean="0">
                <a:latin typeface="Times New Roman" pitchFamily="18" charset="0"/>
                <a:cs typeface="Times New Roman" pitchFamily="18" charset="0"/>
              </a:rPr>
              <a:t>саклалася</a:t>
            </a:r>
            <a:r>
              <a:rPr lang="uk-UA" sz="2000" b="0" dirty="0" smtClean="0">
                <a:latin typeface="Times New Roman" pitchFamily="18" charset="0"/>
                <a:cs typeface="Times New Roman" pitchFamily="18" charset="0"/>
              </a:rPr>
              <a:t> внаслідок тривалого проектного досвіду. </a:t>
            </a:r>
          </a:p>
          <a:p>
            <a:pPr marL="0" indent="0">
              <a:buNone/>
            </a:pPr>
            <a:r>
              <a:rPr lang="uk-UA" sz="2000" dirty="0" smtClean="0">
                <a:solidFill>
                  <a:schemeClr val="tx2">
                    <a:lumMod val="60000"/>
                    <a:lumOff val="40000"/>
                  </a:schemeClr>
                </a:solidFill>
                <a:latin typeface="Times New Roman" pitchFamily="18" charset="0"/>
                <a:cs typeface="Times New Roman" pitchFamily="18" charset="0"/>
              </a:rPr>
              <a:t>До її базових </a:t>
            </a:r>
            <a:r>
              <a:rPr lang="uk-UA" sz="2000" dirty="0" err="1" smtClean="0">
                <a:solidFill>
                  <a:schemeClr val="tx2">
                    <a:lumMod val="60000"/>
                    <a:lumOff val="40000"/>
                  </a:schemeClr>
                </a:solidFill>
                <a:latin typeface="Times New Roman" pitchFamily="18" charset="0"/>
                <a:cs typeface="Times New Roman" pitchFamily="18" charset="0"/>
              </a:rPr>
              <a:t>скдових</a:t>
            </a:r>
            <a:r>
              <a:rPr lang="uk-UA" sz="2000" dirty="0" smtClean="0">
                <a:solidFill>
                  <a:schemeClr val="tx2">
                    <a:lumMod val="60000"/>
                    <a:lumOff val="40000"/>
                  </a:schemeClr>
                </a:solidFill>
                <a:latin typeface="Times New Roman" pitchFamily="18" charset="0"/>
                <a:cs typeface="Times New Roman" pitchFamily="18" charset="0"/>
              </a:rPr>
              <a:t> частин належать такі етапи :</a:t>
            </a:r>
            <a:r>
              <a:rPr lang="uk-UA" sz="2000" dirty="0" smtClean="0">
                <a:latin typeface="Times New Roman" pitchFamily="18" charset="0"/>
                <a:cs typeface="Times New Roman" pitchFamily="18" charset="0"/>
              </a:rPr>
              <a:t>	</a:t>
            </a:r>
          </a:p>
          <a:p>
            <a:pPr marL="285750" indent="-285750">
              <a:buFont typeface="Arial" pitchFamily="34" charset="0"/>
              <a:buChar char="•"/>
            </a:pPr>
            <a:r>
              <a:rPr lang="uk-UA" sz="2000" b="0" dirty="0" smtClean="0">
                <a:latin typeface="Times New Roman" pitchFamily="18" charset="0"/>
                <a:cs typeface="Times New Roman" pitchFamily="18" charset="0"/>
              </a:rPr>
              <a:t>Підготовчий</a:t>
            </a:r>
          </a:p>
          <a:p>
            <a:pPr marL="285750" indent="-285750">
              <a:buFont typeface="Arial" pitchFamily="34" charset="0"/>
              <a:buChar char="•"/>
            </a:pPr>
            <a:r>
              <a:rPr lang="uk-UA" sz="2000" b="0" dirty="0" smtClean="0">
                <a:latin typeface="Times New Roman" pitchFamily="18" charset="0"/>
                <a:cs typeface="Times New Roman" pitchFamily="18" charset="0"/>
              </a:rPr>
              <a:t> Дизайнерська пропозиція</a:t>
            </a:r>
          </a:p>
          <a:p>
            <a:pPr marL="285750" indent="-285750">
              <a:buFont typeface="Arial" pitchFamily="34" charset="0"/>
              <a:buChar char="•"/>
            </a:pPr>
            <a:r>
              <a:rPr lang="uk-UA" sz="2000" b="0" dirty="0" smtClean="0">
                <a:latin typeface="Times New Roman" pitchFamily="18" charset="0"/>
                <a:cs typeface="Times New Roman" pitchFamily="18" charset="0"/>
              </a:rPr>
              <a:t>Завершення дизайнерського проекту </a:t>
            </a:r>
          </a:p>
          <a:p>
            <a:pPr marL="285750" indent="-285750">
              <a:buFont typeface="Arial" pitchFamily="34" charset="0"/>
              <a:buChar char="•"/>
            </a:pPr>
            <a:r>
              <a:rPr lang="uk-UA" sz="2000" b="0" dirty="0" smtClean="0">
                <a:latin typeface="Times New Roman" pitchFamily="18" charset="0"/>
                <a:cs typeface="Times New Roman" pitchFamily="18" charset="0"/>
              </a:rPr>
              <a:t>Реалізація дизайнерського проекту.</a:t>
            </a:r>
          </a:p>
          <a:p>
            <a:pPr marL="0" indent="0">
              <a:buNone/>
            </a:pPr>
            <a:endParaRPr lang="uk-UA" sz="2000" dirty="0"/>
          </a:p>
        </p:txBody>
      </p:sp>
    </p:spTree>
    <p:extLst>
      <p:ext uri="{BB962C8B-B14F-4D97-AF65-F5344CB8AC3E}">
        <p14:creationId xmlns:p14="http://schemas.microsoft.com/office/powerpoint/2010/main" val="30262513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2960" y="365760"/>
            <a:ext cx="7520940" cy="1191032"/>
          </a:xfrm>
        </p:spPr>
        <p:txBody>
          <a:bodyPr>
            <a:normAutofit/>
          </a:bodyPr>
          <a:lstStyle/>
          <a:p>
            <a:pPr algn="ctr"/>
            <a:r>
              <a:rPr lang="ru-RU" b="1" dirty="0" err="1" smtClean="0">
                <a:solidFill>
                  <a:schemeClr val="tx2">
                    <a:lumMod val="60000"/>
                    <a:lumOff val="40000"/>
                  </a:schemeClr>
                </a:solidFill>
                <a:latin typeface="Tahoma" pitchFamily="34" charset="0"/>
                <a:ea typeface="Tahoma" pitchFamily="34" charset="0"/>
                <a:cs typeface="Tahoma" pitchFamily="34" charset="0"/>
              </a:rPr>
              <a:t>Етапи</a:t>
            </a:r>
            <a:r>
              <a:rPr lang="ru-RU" b="1" dirty="0" smtClean="0">
                <a:solidFill>
                  <a:schemeClr val="tx2">
                    <a:lumMod val="60000"/>
                    <a:lumOff val="40000"/>
                  </a:schemeClr>
                </a:solidFill>
                <a:latin typeface="Tahoma" pitchFamily="34" charset="0"/>
                <a:ea typeface="Tahoma" pitchFamily="34" charset="0"/>
                <a:cs typeface="Tahoma" pitchFamily="34" charset="0"/>
              </a:rPr>
              <a:t> </a:t>
            </a:r>
            <a:r>
              <a:rPr lang="ru-RU" b="1" dirty="0" err="1" smtClean="0">
                <a:solidFill>
                  <a:schemeClr val="tx2">
                    <a:lumMod val="60000"/>
                    <a:lumOff val="40000"/>
                  </a:schemeClr>
                </a:solidFill>
                <a:latin typeface="Tahoma" pitchFamily="34" charset="0"/>
                <a:ea typeface="Tahoma" pitchFamily="34" charset="0"/>
                <a:cs typeface="Tahoma" pitchFamily="34" charset="0"/>
              </a:rPr>
              <a:t>проеКтного</a:t>
            </a:r>
            <a:r>
              <a:rPr lang="ru-RU" b="1" dirty="0" smtClean="0">
                <a:solidFill>
                  <a:schemeClr val="tx2">
                    <a:lumMod val="60000"/>
                    <a:lumOff val="40000"/>
                  </a:schemeClr>
                </a:solidFill>
                <a:latin typeface="Tahoma" pitchFamily="34" charset="0"/>
                <a:ea typeface="Tahoma" pitchFamily="34" charset="0"/>
                <a:cs typeface="Tahoma" pitchFamily="34" charset="0"/>
              </a:rPr>
              <a:t> </a:t>
            </a:r>
            <a:r>
              <a:rPr lang="ru-RU" b="1" dirty="0" err="1" smtClean="0">
                <a:solidFill>
                  <a:schemeClr val="tx2">
                    <a:lumMod val="60000"/>
                    <a:lumOff val="40000"/>
                  </a:schemeClr>
                </a:solidFill>
                <a:latin typeface="Tahoma" pitchFamily="34" charset="0"/>
                <a:ea typeface="Tahoma" pitchFamily="34" charset="0"/>
                <a:cs typeface="Tahoma" pitchFamily="34" charset="0"/>
              </a:rPr>
              <a:t>процесу</a:t>
            </a:r>
            <a:r>
              <a:rPr lang="ru-RU" dirty="0"/>
              <a:t/>
            </a:r>
            <a:br>
              <a:rPr lang="ru-RU" dirty="0"/>
            </a:br>
            <a:r>
              <a:rPr lang="ru-RU" dirty="0" smtClean="0"/>
              <a:t>1.	</a:t>
            </a:r>
            <a:r>
              <a:rPr lang="ru-RU" dirty="0" err="1" smtClean="0"/>
              <a:t>Підготовчий</a:t>
            </a:r>
            <a:r>
              <a:rPr lang="ru-RU" dirty="0" smtClean="0"/>
              <a:t> </a:t>
            </a:r>
            <a:r>
              <a:rPr lang="ru-RU" dirty="0" err="1" smtClean="0"/>
              <a:t>етап</a:t>
            </a:r>
            <a:endParaRPr lang="uk-UA" dirty="0"/>
          </a:p>
        </p:txBody>
      </p:sp>
      <p:sp>
        <p:nvSpPr>
          <p:cNvPr id="3" name="Объект 2"/>
          <p:cNvSpPr>
            <a:spLocks noGrp="1"/>
          </p:cNvSpPr>
          <p:nvPr>
            <p:ph idx="1"/>
          </p:nvPr>
        </p:nvSpPr>
        <p:spPr>
          <a:xfrm>
            <a:off x="755576" y="1844825"/>
            <a:ext cx="7520940" cy="3024336"/>
          </a:xfrm>
        </p:spPr>
        <p:txBody>
          <a:bodyPr>
            <a:normAutofit/>
          </a:bodyPr>
          <a:lstStyle/>
          <a:p>
            <a:pPr marL="0" indent="0">
              <a:buNone/>
            </a:pPr>
            <a:r>
              <a:rPr lang="uk-UA" sz="2000" b="0" dirty="0" smtClean="0">
                <a:latin typeface="Times New Roman" pitchFamily="18" charset="0"/>
                <a:cs typeface="Times New Roman" pitchFamily="18" charset="0"/>
              </a:rPr>
              <a:t>Для того щоб підготуватися до проектних дій, треба спочатку вивчити ситуацію на ринку щодо виробів чи об’єктів, аналогічних тому, який проектуватиметься. Далі треба зібрати та проаналізувати інформацію, що стосується естетичних, функціональних, конструкційних, технологічних, ергономічних властивостей аналогів і прямого прототипу, якщо він є. </a:t>
            </a:r>
            <a:r>
              <a:rPr lang="uk-UA" sz="2000" dirty="0" smtClean="0">
                <a:solidFill>
                  <a:schemeClr val="tx2">
                    <a:lumMod val="60000"/>
                    <a:lumOff val="40000"/>
                  </a:schemeClr>
                </a:solidFill>
                <a:latin typeface="Times New Roman" pitchFamily="18" charset="0"/>
                <a:cs typeface="Times New Roman" pitchFamily="18" charset="0"/>
              </a:rPr>
              <a:t>Накопичення цієї інформації відбувається за двома основними напрямами:</a:t>
            </a:r>
          </a:p>
          <a:p>
            <a:pPr>
              <a:buFont typeface="Arial" pitchFamily="34" charset="0"/>
              <a:buChar char="•"/>
            </a:pPr>
            <a:r>
              <a:rPr lang="uk-UA" sz="2000" b="0" dirty="0" smtClean="0">
                <a:latin typeface="Times New Roman" pitchFamily="18" charset="0"/>
                <a:cs typeface="Times New Roman" pitchFamily="18" charset="0"/>
              </a:rPr>
              <a:t>вивчення літературних джерел і натурного матеріалу.</a:t>
            </a:r>
          </a:p>
        </p:txBody>
      </p:sp>
    </p:spTree>
    <p:extLst>
      <p:ext uri="{BB962C8B-B14F-4D97-AF65-F5344CB8AC3E}">
        <p14:creationId xmlns:p14="http://schemas.microsoft.com/office/powerpoint/2010/main" val="4167277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20000"/>
          </a:bodyPr>
          <a:lstStyle/>
          <a:p>
            <a:pPr marL="0" indent="0" algn="just">
              <a:lnSpc>
                <a:spcPct val="110000"/>
              </a:lnSpc>
              <a:buNone/>
            </a:pPr>
            <a:r>
              <a:rPr lang="uk-UA" sz="2000" dirty="0" smtClean="0">
                <a:latin typeface="Times New Roman" pitchFamily="18" charset="0"/>
                <a:cs typeface="Times New Roman" pitchFamily="18" charset="0"/>
              </a:rPr>
              <a:t>Літературні джерела </a:t>
            </a:r>
            <a:r>
              <a:rPr lang="uk-UA" sz="2000" b="0" dirty="0" smtClean="0">
                <a:latin typeface="Times New Roman" pitchFamily="18" charset="0"/>
                <a:cs typeface="Times New Roman" pitchFamily="18" charset="0"/>
              </a:rPr>
              <a:t>містять як загальні положення, так і вузько спеціальні знання. </a:t>
            </a:r>
          </a:p>
          <a:p>
            <a:pPr marL="0" indent="0" algn="just">
              <a:lnSpc>
                <a:spcPct val="110000"/>
              </a:lnSpc>
              <a:buNone/>
            </a:pPr>
            <a:r>
              <a:rPr lang="uk-UA" sz="2000" b="0" dirty="0" smtClean="0">
                <a:latin typeface="Times New Roman" pitchFamily="18" charset="0"/>
                <a:cs typeface="Times New Roman" pitchFamily="18" charset="0"/>
              </a:rPr>
              <a:t>У процесі вивчення літератури використовуються книги, періодичні видання, проекти різних фірм, каталоги виставок тощо. Характер матеріалу, що збирають, залежить від особливостей конкретного проекту.</a:t>
            </a:r>
          </a:p>
          <a:p>
            <a:pPr marL="0" indent="0" algn="just">
              <a:lnSpc>
                <a:spcPct val="110000"/>
              </a:lnSpc>
              <a:buNone/>
            </a:pPr>
            <a:r>
              <a:rPr lang="uk-UA" sz="2000" dirty="0" smtClean="0">
                <a:latin typeface="Times New Roman" pitchFamily="18" charset="0"/>
                <a:cs typeface="Times New Roman" pitchFamily="18" charset="0"/>
              </a:rPr>
              <a:t>Відібраний матеріал </a:t>
            </a:r>
            <a:r>
              <a:rPr lang="uk-UA" sz="2000" b="0" dirty="0" smtClean="0">
                <a:latin typeface="Times New Roman" pitchFamily="18" charset="0"/>
                <a:cs typeface="Times New Roman" pitchFamily="18" charset="0"/>
              </a:rPr>
              <a:t>складається з текстів і графічних зображень. При неможливості користуватися оригіналом (книгою, каталогом) треба мати ксерокопії необхідних частин його або комп'ютерні роздрукування, фотографії, записи, малюнки. Слід обов'язково вчасно занотувати знайдений матеріал, аби він був легкодоступним для використання и систематизації.</a:t>
            </a:r>
          </a:p>
          <a:p>
            <a:pPr marL="0" indent="0" algn="just">
              <a:buNone/>
            </a:pPr>
            <a:endParaRPr lang="uk-UA" sz="2000" b="0" dirty="0">
              <a:latin typeface="Times New Roman" pitchFamily="18" charset="0"/>
              <a:cs typeface="Times New Roman" pitchFamily="18" charset="0"/>
            </a:endParaRPr>
          </a:p>
        </p:txBody>
      </p:sp>
    </p:spTree>
    <p:extLst>
      <p:ext uri="{BB962C8B-B14F-4D97-AF65-F5344CB8AC3E}">
        <p14:creationId xmlns:p14="http://schemas.microsoft.com/office/powerpoint/2010/main" val="27252547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404664"/>
            <a:ext cx="7520940" cy="548640"/>
          </a:xfrm>
        </p:spPr>
        <p:txBody>
          <a:bodyPr>
            <a:normAutofit/>
          </a:bodyPr>
          <a:lstStyle/>
          <a:p>
            <a:r>
              <a:rPr lang="uk-UA" b="1" dirty="0" smtClean="0">
                <a:solidFill>
                  <a:schemeClr val="tx2">
                    <a:lumMod val="60000"/>
                    <a:lumOff val="40000"/>
                  </a:schemeClr>
                </a:solidFill>
                <a:latin typeface="Tahoma" pitchFamily="34" charset="0"/>
                <a:ea typeface="Tahoma" pitchFamily="34" charset="0"/>
                <a:cs typeface="Tahoma" pitchFamily="34" charset="0"/>
              </a:rPr>
              <a:t>Дизайнерський аналіз і синтез</a:t>
            </a:r>
            <a:endParaRPr lang="uk-UA" b="1" dirty="0">
              <a:solidFill>
                <a:schemeClr val="tx2">
                  <a:lumMod val="60000"/>
                  <a:lumOff val="40000"/>
                </a:schemeClr>
              </a:solidFill>
              <a:latin typeface="Tahoma" pitchFamily="34" charset="0"/>
              <a:ea typeface="Tahoma" pitchFamily="34" charset="0"/>
              <a:cs typeface="Tahoma" pitchFamily="34" charset="0"/>
            </a:endParaRPr>
          </a:p>
        </p:txBody>
      </p:sp>
      <p:sp>
        <p:nvSpPr>
          <p:cNvPr id="3" name="Объект 2"/>
          <p:cNvSpPr>
            <a:spLocks noGrp="1"/>
          </p:cNvSpPr>
          <p:nvPr>
            <p:ph idx="1"/>
          </p:nvPr>
        </p:nvSpPr>
        <p:spPr/>
        <p:txBody>
          <a:bodyPr>
            <a:normAutofit/>
          </a:bodyPr>
          <a:lstStyle/>
          <a:p>
            <a:pPr marL="0" indent="0" algn="just">
              <a:buNone/>
            </a:pPr>
            <a:r>
              <a:rPr lang="ru-RU" sz="2000" dirty="0" err="1" smtClean="0">
                <a:latin typeface="Times New Roman" pitchFamily="18" charset="0"/>
                <a:cs typeface="Times New Roman" pitchFamily="18" charset="0"/>
              </a:rPr>
              <a:t>Аналіз</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від</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грецького</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розкладання</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відокремлення</a:t>
            </a:r>
            <a:r>
              <a:rPr lang="ru-RU" sz="2000" b="0" dirty="0" smtClean="0">
                <a:latin typeface="Times New Roman" pitchFamily="18" charset="0"/>
                <a:cs typeface="Times New Roman" pitchFamily="18" charset="0"/>
              </a:rPr>
              <a:t>») — метод </a:t>
            </a:r>
            <a:r>
              <a:rPr lang="ru-RU" sz="2000" b="0" dirty="0" err="1" smtClean="0">
                <a:latin typeface="Times New Roman" pitchFamily="18" charset="0"/>
                <a:cs typeface="Times New Roman" pitchFamily="18" charset="0"/>
              </a:rPr>
              <a:t>дослідження</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який</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полягає</a:t>
            </a:r>
            <a:r>
              <a:rPr lang="ru-RU" sz="2000" b="0" dirty="0" smtClean="0">
                <a:latin typeface="Times New Roman" pitchFamily="18" charset="0"/>
                <a:cs typeface="Times New Roman" pitchFamily="18" charset="0"/>
              </a:rPr>
              <a:t> у теоретичному </a:t>
            </a:r>
            <a:r>
              <a:rPr lang="ru-RU" sz="2000" b="0" dirty="0" err="1" smtClean="0">
                <a:latin typeface="Times New Roman" pitchFamily="18" charset="0"/>
                <a:cs typeface="Times New Roman" pitchFamily="18" charset="0"/>
              </a:rPr>
              <a:t>чи</a:t>
            </a:r>
            <a:r>
              <a:rPr lang="ru-RU" sz="2000" b="0" dirty="0" smtClean="0">
                <a:latin typeface="Times New Roman" pitchFamily="18" charset="0"/>
                <a:cs typeface="Times New Roman" pitchFamily="18" charset="0"/>
              </a:rPr>
              <a:t> практичному </a:t>
            </a:r>
            <a:r>
              <a:rPr lang="ru-RU" sz="2000" b="0" dirty="0" err="1" smtClean="0">
                <a:latin typeface="Times New Roman" pitchFamily="18" charset="0"/>
                <a:cs typeface="Times New Roman" pitchFamily="18" charset="0"/>
              </a:rPr>
              <a:t>розчленуванні</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цілого</a:t>
            </a:r>
            <a:r>
              <a:rPr lang="ru-RU" sz="2000" b="0" dirty="0" smtClean="0">
                <a:latin typeface="Times New Roman" pitchFamily="18" charset="0"/>
                <a:cs typeface="Times New Roman" pitchFamily="18" charset="0"/>
              </a:rPr>
              <a:t> на </a:t>
            </a:r>
            <a:r>
              <a:rPr lang="ru-RU" sz="2000" b="0" dirty="0" err="1" smtClean="0">
                <a:latin typeface="Times New Roman" pitchFamily="18" charset="0"/>
                <a:cs typeface="Times New Roman" pitchFamily="18" charset="0"/>
              </a:rPr>
              <a:t>складові</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частини</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Протилежне</a:t>
            </a:r>
            <a:r>
              <a:rPr lang="ru-RU" sz="2000" b="0" dirty="0" smtClean="0">
                <a:latin typeface="Times New Roman" pitchFamily="18" charset="0"/>
                <a:cs typeface="Times New Roman" pitchFamily="18" charset="0"/>
              </a:rPr>
              <a:t> — синтез.</a:t>
            </a:r>
            <a:endParaRPr lang="uk-UA" sz="2000" b="0" dirty="0">
              <a:latin typeface="Times New Roman" pitchFamily="18" charset="0"/>
              <a:cs typeface="Times New Roman" pitchFamily="18" charset="0"/>
            </a:endParaRPr>
          </a:p>
          <a:p>
            <a:pPr marL="0" indent="0" algn="just">
              <a:buNone/>
            </a:pPr>
            <a:r>
              <a:rPr lang="uk-UA" sz="2000" b="0" dirty="0" smtClean="0">
                <a:latin typeface="Times New Roman" pitchFamily="18" charset="0"/>
                <a:cs typeface="Times New Roman" pitchFamily="18" charset="0"/>
              </a:rPr>
              <a:t>В проектній роботі на початкових її стадіях треба вивчити послідовно, блок за блоком, ті матеріали, що стосуються об'єкта проектування, проаналізувати їх. Цими матеріалами є численні відомості про вироби, аналогічні тому, проект якого розробляється, або ж про прямий прототип, якщо він є. Ці відомості можуть бути подані у вигляді натурного зразка або фотографій, малюнків, креслень, а також у вигляді різних текстів: технічних характеристик, експлуатаційних описів тощо.</a:t>
            </a:r>
            <a:endParaRPr lang="uk-UA" sz="2000" b="0" dirty="0">
              <a:latin typeface="Times New Roman" pitchFamily="18" charset="0"/>
              <a:cs typeface="Times New Roman" pitchFamily="18" charset="0"/>
            </a:endParaRPr>
          </a:p>
        </p:txBody>
      </p:sp>
    </p:spTree>
    <p:extLst>
      <p:ext uri="{BB962C8B-B14F-4D97-AF65-F5344CB8AC3E}">
        <p14:creationId xmlns:p14="http://schemas.microsoft.com/office/powerpoint/2010/main" val="8593298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476672"/>
            <a:ext cx="7520940" cy="3579849"/>
          </a:xfrm>
        </p:spPr>
        <p:txBody>
          <a:bodyPr>
            <a:noAutofit/>
          </a:bodyPr>
          <a:lstStyle/>
          <a:p>
            <a:pPr marL="0" indent="0" algn="just">
              <a:buNone/>
            </a:pPr>
            <a:r>
              <a:rPr lang="ru-RU" sz="2000" dirty="0" smtClean="0">
                <a:latin typeface="Times New Roman" pitchFamily="18" charset="0"/>
                <a:cs typeface="Times New Roman" pitchFamily="18" charset="0"/>
              </a:rPr>
              <a:t>Мета </a:t>
            </a:r>
            <a:r>
              <a:rPr lang="ru-RU" sz="2000" dirty="0" err="1" smtClean="0">
                <a:latin typeface="Times New Roman" pitchFamily="18" charset="0"/>
                <a:cs typeface="Times New Roman" pitchFamily="18" charset="0"/>
              </a:rPr>
              <a:t>дизайнерського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аналізу</a:t>
            </a:r>
            <a:r>
              <a:rPr lang="ru-RU" sz="2000" dirty="0" smtClean="0">
                <a:latin typeface="Times New Roman" pitchFamily="18" charset="0"/>
                <a:cs typeface="Times New Roman" pitchFamily="18" charset="0"/>
              </a:rPr>
              <a:t> </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виявити</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що</a:t>
            </a:r>
            <a:r>
              <a:rPr lang="ru-RU" sz="2000" b="0" dirty="0" smtClean="0">
                <a:latin typeface="Times New Roman" pitchFamily="18" charset="0"/>
                <a:cs typeface="Times New Roman" pitchFamily="18" charset="0"/>
              </a:rPr>
              <a:t> є </a:t>
            </a:r>
            <a:r>
              <a:rPr lang="ru-RU" sz="2000" b="0" dirty="0" err="1" smtClean="0">
                <a:latin typeface="Times New Roman" pitchFamily="18" charset="0"/>
                <a:cs typeface="Times New Roman" pitchFamily="18" charset="0"/>
              </a:rPr>
              <a:t>незадовільного</a:t>
            </a:r>
            <a:r>
              <a:rPr lang="ru-RU" sz="2000" b="0" dirty="0" smtClean="0">
                <a:latin typeface="Times New Roman" pitchFamily="18" charset="0"/>
                <a:cs typeface="Times New Roman" pitchFamily="18" charset="0"/>
              </a:rPr>
              <a:t> у </a:t>
            </a:r>
            <a:r>
              <a:rPr lang="ru-RU" sz="2000" b="0" dirty="0" err="1" smtClean="0">
                <a:latin typeface="Times New Roman" pitchFamily="18" charset="0"/>
                <a:cs typeface="Times New Roman" pitchFamily="18" charset="0"/>
              </a:rPr>
              <a:t>прототипі</a:t>
            </a:r>
            <a:r>
              <a:rPr lang="ru-RU" sz="2000" b="0" dirty="0" smtClean="0">
                <a:latin typeface="Times New Roman" pitchFamily="18" charset="0"/>
                <a:cs typeface="Times New Roman" pitchFamily="18" charset="0"/>
              </a:rPr>
              <a:t> й аналогах. </a:t>
            </a:r>
            <a:r>
              <a:rPr lang="ru-RU" sz="2000" b="0" dirty="0" err="1" smtClean="0">
                <a:latin typeface="Times New Roman" pitchFamily="18" charset="0"/>
                <a:cs typeface="Times New Roman" pitchFamily="18" charset="0"/>
              </a:rPr>
              <a:t>Після</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цього</a:t>
            </a:r>
            <a:r>
              <a:rPr lang="ru-RU" sz="2000" b="0" dirty="0" smtClean="0">
                <a:latin typeface="Times New Roman" pitchFamily="18" charset="0"/>
                <a:cs typeface="Times New Roman" pitchFamily="18" charset="0"/>
              </a:rPr>
              <a:t> треба </a:t>
            </a:r>
            <a:r>
              <a:rPr lang="ru-RU" sz="2000" b="0" dirty="0" err="1" smtClean="0">
                <a:latin typeface="Times New Roman" pitchFamily="18" charset="0"/>
                <a:cs typeface="Times New Roman" pitchFamily="18" charset="0"/>
              </a:rPr>
              <a:t>вжити</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заходів</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аби</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позбутися</a:t>
            </a:r>
            <a:r>
              <a:rPr lang="ru-RU" sz="2000" b="0" dirty="0" smtClean="0">
                <a:latin typeface="Times New Roman" pitchFamily="18" charset="0"/>
                <a:cs typeface="Times New Roman" pitchFamily="18" charset="0"/>
              </a:rPr>
              <a:t> тих </a:t>
            </a:r>
            <a:r>
              <a:rPr lang="ru-RU" sz="2000" b="0" dirty="0" err="1" smtClean="0">
                <a:latin typeface="Times New Roman" pitchFamily="18" charset="0"/>
                <a:cs typeface="Times New Roman" pitchFamily="18" charset="0"/>
              </a:rPr>
              <a:t>виявлених</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негативних</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властивостей</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Надавши</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замість</a:t>
            </a:r>
            <a:r>
              <a:rPr lang="ru-RU" sz="2000" b="0" dirty="0" smtClean="0">
                <a:latin typeface="Times New Roman" pitchFamily="18" charset="0"/>
                <a:cs typeface="Times New Roman" pitchFamily="18" charset="0"/>
              </a:rPr>
              <a:t> них </a:t>
            </a:r>
            <a:r>
              <a:rPr lang="ru-RU" sz="2000" b="0" dirty="0" err="1" smtClean="0">
                <a:latin typeface="Times New Roman" pitchFamily="18" charset="0"/>
                <a:cs typeface="Times New Roman" pitchFamily="18" charset="0"/>
              </a:rPr>
              <a:t>своєму</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проектові</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якомога</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більше</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позитивних</a:t>
            </a:r>
            <a:r>
              <a:rPr lang="ru-RU" sz="2000" b="0" dirty="0" smtClean="0">
                <a:latin typeface="Times New Roman" pitchFamily="18" charset="0"/>
                <a:cs typeface="Times New Roman" pitchFamily="18" charset="0"/>
              </a:rPr>
              <a:t>.</a:t>
            </a:r>
          </a:p>
          <a:p>
            <a:pPr marL="0" indent="0" algn="just">
              <a:buNone/>
            </a:pPr>
            <a:r>
              <a:rPr lang="ru-RU" sz="2000" b="0" dirty="0" err="1" smtClean="0">
                <a:latin typeface="Times New Roman" pitchFamily="18" charset="0"/>
                <a:cs typeface="Times New Roman" pitchFamily="18" charset="0"/>
              </a:rPr>
              <a:t>Дизайнерський</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аналіз</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слід</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починати</a:t>
            </a:r>
            <a:r>
              <a:rPr lang="ru-RU" sz="2000" b="0" dirty="0" smtClean="0">
                <a:latin typeface="Times New Roman" pitchFamily="18" charset="0"/>
                <a:cs typeface="Times New Roman" pitchFamily="18" charset="0"/>
              </a:rPr>
              <a:t> з </a:t>
            </a:r>
            <a:r>
              <a:rPr lang="ru-RU" sz="2000" b="0" dirty="0" err="1" smtClean="0">
                <a:latin typeface="Times New Roman" pitchFamily="18" charset="0"/>
                <a:cs typeface="Times New Roman" pitchFamily="18" charset="0"/>
              </a:rPr>
              <a:t>вивчення</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ринкової</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ситуації</a:t>
            </a:r>
            <a:r>
              <a:rPr lang="ru-RU" sz="2000" b="0" dirty="0" smtClean="0">
                <a:latin typeface="Times New Roman" pitchFamily="18" charset="0"/>
                <a:cs typeface="Times New Roman" pitchFamily="18" charset="0"/>
              </a:rPr>
              <a:t>. Треба </a:t>
            </a:r>
            <a:r>
              <a:rPr lang="ru-RU" sz="2000" b="0" dirty="0" err="1" smtClean="0">
                <a:latin typeface="Times New Roman" pitchFamily="18" charset="0"/>
                <a:cs typeface="Times New Roman" pitchFamily="18" charset="0"/>
              </a:rPr>
              <a:t>з'ясувати</a:t>
            </a:r>
            <a:r>
              <a:rPr lang="ru-RU" sz="2000" b="0" dirty="0" smtClean="0">
                <a:latin typeface="Times New Roman" pitchFamily="18" charset="0"/>
                <a:cs typeface="Times New Roman" pitchFamily="18" charset="0"/>
              </a:rPr>
              <a:t>, як проходить продаж прототипу </a:t>
            </a:r>
            <a:r>
              <a:rPr lang="ru-RU" sz="2000" b="0" dirty="0" err="1" smtClean="0">
                <a:latin typeface="Times New Roman" pitchFamily="18" charset="0"/>
                <a:cs typeface="Times New Roman" pitchFamily="18" charset="0"/>
              </a:rPr>
              <a:t>чи</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аналогічних</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виробів</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Які</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властивості</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цих</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виробів</a:t>
            </a:r>
            <a:r>
              <a:rPr lang="ru-RU" sz="2000" b="0" dirty="0" smtClean="0">
                <a:latin typeface="Times New Roman" pitchFamily="18" charset="0"/>
                <a:cs typeface="Times New Roman" pitchFamily="18" charset="0"/>
              </a:rPr>
              <a:t> не </a:t>
            </a:r>
            <a:r>
              <a:rPr lang="ru-RU" sz="2000" b="0" dirty="0" err="1" smtClean="0">
                <a:latin typeface="Times New Roman" pitchFamily="18" charset="0"/>
                <a:cs typeface="Times New Roman" pitchFamily="18" charset="0"/>
              </a:rPr>
              <a:t>задовольняють</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споживача</a:t>
            </a:r>
            <a:r>
              <a:rPr lang="ru-RU" sz="2000" b="0" dirty="0" smtClean="0">
                <a:latin typeface="Times New Roman" pitchFamily="18" charset="0"/>
                <a:cs typeface="Times New Roman" pitchFamily="18" charset="0"/>
              </a:rPr>
              <a:t> і </a:t>
            </a:r>
            <a:r>
              <a:rPr lang="ru-RU" sz="2000" b="0" dirty="0" err="1" smtClean="0">
                <a:latin typeface="Times New Roman" pitchFamily="18" charset="0"/>
                <a:cs typeface="Times New Roman" pitchFamily="18" charset="0"/>
              </a:rPr>
              <a:t>гальмують</a:t>
            </a:r>
            <a:r>
              <a:rPr lang="ru-RU" sz="2000" b="0" dirty="0" smtClean="0">
                <a:latin typeface="Times New Roman" pitchFamily="18" charset="0"/>
                <a:cs typeface="Times New Roman" pitchFamily="18" charset="0"/>
              </a:rPr>
              <a:t> продаж.</a:t>
            </a:r>
          </a:p>
          <a:p>
            <a:pPr marL="0" indent="0" algn="just">
              <a:buNone/>
            </a:pPr>
            <a:r>
              <a:rPr lang="ru-RU" sz="2000" b="0" dirty="0" smtClean="0">
                <a:latin typeface="Times New Roman" pitchFamily="18" charset="0"/>
                <a:cs typeface="Times New Roman" pitchFamily="18" charset="0"/>
              </a:rPr>
              <a:t>Треба </a:t>
            </a:r>
            <a:r>
              <a:rPr lang="ru-RU" sz="2000" b="0" dirty="0" err="1" smtClean="0">
                <a:latin typeface="Times New Roman" pitchFamily="18" charset="0"/>
                <a:cs typeface="Times New Roman" pitchFamily="18" charset="0"/>
              </a:rPr>
              <a:t>осмислити</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що</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саме</a:t>
            </a:r>
            <a:r>
              <a:rPr lang="ru-RU" sz="2000" b="0" dirty="0" smtClean="0">
                <a:latin typeface="Times New Roman" pitchFamily="18" charset="0"/>
                <a:cs typeface="Times New Roman" pitchFamily="18" charset="0"/>
              </a:rPr>
              <a:t> не </a:t>
            </a:r>
            <a:r>
              <a:rPr lang="ru-RU" sz="2000" b="0" dirty="0" err="1" smtClean="0">
                <a:latin typeface="Times New Roman" pitchFamily="18" charset="0"/>
                <a:cs typeface="Times New Roman" pitchFamily="18" charset="0"/>
              </a:rPr>
              <a:t>задовольняє</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його</a:t>
            </a:r>
            <a:r>
              <a:rPr lang="ru-RU" sz="2000" b="0" dirty="0" smtClean="0">
                <a:latin typeface="Times New Roman" pitchFamily="18" charset="0"/>
                <a:cs typeface="Times New Roman" pitchFamily="18" charset="0"/>
              </a:rPr>
              <a:t> з низки </a:t>
            </a:r>
            <a:r>
              <a:rPr lang="ru-RU" sz="2000" b="0" dirty="0" err="1" smtClean="0">
                <a:latin typeface="Times New Roman" pitchFamily="18" charset="0"/>
                <a:cs typeface="Times New Roman" pitchFamily="18" charset="0"/>
              </a:rPr>
              <a:t>функціональних</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властивостей</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Що</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спричиняє</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невдоволення</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ергономічними</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властивостями</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Які</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якості</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зовнішнього</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вигляду</a:t>
            </a:r>
            <a:r>
              <a:rPr lang="ru-RU" sz="2000" b="0" dirty="0" smtClean="0">
                <a:latin typeface="Times New Roman" pitchFamily="18" charset="0"/>
                <a:cs typeface="Times New Roman" pitchFamily="18" charset="0"/>
              </a:rPr>
              <a:t> не </a:t>
            </a:r>
            <a:r>
              <a:rPr lang="ru-RU" sz="2000" b="0" dirty="0" err="1" smtClean="0">
                <a:latin typeface="Times New Roman" pitchFamily="18" charset="0"/>
                <a:cs typeface="Times New Roman" pitchFamily="18" charset="0"/>
              </a:rPr>
              <a:t>сприймає</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споживач</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Чи</a:t>
            </a:r>
            <a:r>
              <a:rPr lang="ru-RU" sz="2000" b="0" dirty="0" smtClean="0">
                <a:latin typeface="Times New Roman" pitchFamily="18" charset="0"/>
                <a:cs typeface="Times New Roman" pitchFamily="18" charset="0"/>
              </a:rPr>
              <a:t> оптимальною для </a:t>
            </a:r>
            <a:r>
              <a:rPr lang="ru-RU" sz="2000" b="0" dirty="0" err="1" smtClean="0">
                <a:latin typeface="Times New Roman" pitchFamily="18" charset="0"/>
                <a:cs typeface="Times New Roman" pitchFamily="18" charset="0"/>
              </a:rPr>
              <a:t>конкретної</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ринкової</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ситуації</a:t>
            </a:r>
            <a:r>
              <a:rPr lang="ru-RU" sz="2000" b="0" dirty="0" smtClean="0">
                <a:latin typeface="Times New Roman" pitchFamily="18" charset="0"/>
                <a:cs typeface="Times New Roman" pitchFamily="18" charset="0"/>
              </a:rPr>
              <a:t> є </a:t>
            </a:r>
            <a:r>
              <a:rPr lang="ru-RU" sz="2000" b="0" dirty="0" err="1" smtClean="0">
                <a:latin typeface="Times New Roman" pitchFamily="18" charset="0"/>
                <a:cs typeface="Times New Roman" pitchFamily="18" charset="0"/>
              </a:rPr>
              <a:t>ціна</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виробу</a:t>
            </a:r>
            <a:r>
              <a:rPr lang="ru-RU" sz="2000" b="0" dirty="0" smtClean="0">
                <a:latin typeface="Times New Roman" pitchFamily="18" charset="0"/>
                <a:cs typeface="Times New Roman" pitchFamily="18" charset="0"/>
              </a:rPr>
              <a:t>. </a:t>
            </a:r>
            <a:endParaRPr lang="uk-UA" sz="2000" b="0" dirty="0">
              <a:latin typeface="Times New Roman" pitchFamily="18" charset="0"/>
              <a:cs typeface="Times New Roman" pitchFamily="18" charset="0"/>
            </a:endParaRPr>
          </a:p>
        </p:txBody>
      </p:sp>
    </p:spTree>
    <p:extLst>
      <p:ext uri="{BB962C8B-B14F-4D97-AF65-F5344CB8AC3E}">
        <p14:creationId xmlns:p14="http://schemas.microsoft.com/office/powerpoint/2010/main" val="2937641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just">
              <a:buNone/>
            </a:pPr>
            <a:r>
              <a:rPr lang="uk-UA" sz="2000" b="0" dirty="0" smtClean="0">
                <a:latin typeface="Times New Roman" pitchFamily="18" charset="0"/>
                <a:cs typeface="Times New Roman" pitchFamily="18" charset="0"/>
              </a:rPr>
              <a:t>Щодо </a:t>
            </a:r>
            <a:r>
              <a:rPr lang="uk-UA" sz="2000" dirty="0" smtClean="0">
                <a:latin typeface="Times New Roman" pitchFamily="18" charset="0"/>
                <a:cs typeface="Times New Roman" pitchFamily="18" charset="0"/>
              </a:rPr>
              <a:t>дизайнерського синтезу </a:t>
            </a:r>
            <a:r>
              <a:rPr lang="uk-UA" sz="2000" b="0" dirty="0" smtClean="0">
                <a:latin typeface="Times New Roman" pitchFamily="18" charset="0"/>
                <a:cs typeface="Times New Roman" pitchFamily="18" charset="0"/>
              </a:rPr>
              <a:t>то ним є, власне, узагальнення тих знань про властивості предмета, що накопичуються у процесі аналізу. </a:t>
            </a:r>
          </a:p>
          <a:p>
            <a:pPr marL="0" indent="0" algn="just">
              <a:buNone/>
            </a:pPr>
            <a:r>
              <a:rPr lang="uk-UA" sz="2000" b="0" dirty="0" smtClean="0">
                <a:latin typeface="Times New Roman" pitchFamily="18" charset="0"/>
                <a:cs typeface="Times New Roman" pitchFamily="18" charset="0"/>
              </a:rPr>
              <a:t>Під час дизайнерського синтезу відбувається осмислення взаємовідносин складових частин предмета з метою складання у свідомості дизайнера цілісного уявлення про новий промисловий виріб. У цьому розумовому процесі треба узгоджувати між собою значну кількість складових частин. Час від часу виникатимуть протиріччя. </a:t>
            </a:r>
            <a:endParaRPr lang="uk-UA" sz="2000" b="0" dirty="0">
              <a:latin typeface="Times New Roman" pitchFamily="18" charset="0"/>
              <a:cs typeface="Times New Roman" pitchFamily="18" charset="0"/>
            </a:endParaRPr>
          </a:p>
        </p:txBody>
      </p:sp>
    </p:spTree>
    <p:extLst>
      <p:ext uri="{BB962C8B-B14F-4D97-AF65-F5344CB8AC3E}">
        <p14:creationId xmlns:p14="http://schemas.microsoft.com/office/powerpoint/2010/main" val="1749447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solidFill>
                  <a:schemeClr val="tx2">
                    <a:lumMod val="60000"/>
                    <a:lumOff val="40000"/>
                  </a:schemeClr>
                </a:solidFill>
                <a:latin typeface="Tahoma" pitchFamily="34" charset="0"/>
                <a:ea typeface="Tahoma" pitchFamily="34" charset="0"/>
                <a:cs typeface="Tahoma" pitchFamily="34" charset="0"/>
              </a:rPr>
              <a:t>2.	Етап дизайнерської пропозиції</a:t>
            </a:r>
            <a:endParaRPr lang="uk-UA" b="1" dirty="0">
              <a:solidFill>
                <a:schemeClr val="tx2">
                  <a:lumMod val="60000"/>
                  <a:lumOff val="40000"/>
                </a:schemeClr>
              </a:solidFill>
              <a:latin typeface="Tahoma" pitchFamily="34" charset="0"/>
              <a:ea typeface="Tahoma" pitchFamily="34" charset="0"/>
              <a:cs typeface="Tahoma" pitchFamily="34" charset="0"/>
            </a:endParaRPr>
          </a:p>
        </p:txBody>
      </p:sp>
      <p:sp>
        <p:nvSpPr>
          <p:cNvPr id="3" name="Объект 2"/>
          <p:cNvSpPr>
            <a:spLocks noGrp="1"/>
          </p:cNvSpPr>
          <p:nvPr>
            <p:ph idx="1"/>
          </p:nvPr>
        </p:nvSpPr>
        <p:spPr/>
        <p:txBody>
          <a:bodyPr>
            <a:normAutofit lnSpcReduction="10000"/>
          </a:bodyPr>
          <a:lstStyle/>
          <a:p>
            <a:pPr marL="0" indent="0" algn="just">
              <a:buNone/>
            </a:pPr>
            <a:r>
              <a:rPr lang="uk-UA" sz="2000" b="0" dirty="0" smtClean="0">
                <a:latin typeface="Times New Roman" pitchFamily="18" charset="0"/>
                <a:cs typeface="Times New Roman" pitchFamily="18" charset="0"/>
              </a:rPr>
              <a:t>ІЦе на підготовчому етапі при вивченні інформаційних матеріалів у дизайнера з'являються перші уявлення про майбутній проект. Паралельно з аналітичною роботою формуються перші варіанти проектних ідей. «Проектний ідеал» з'являється у свідомості проектувальника ще не втіленим у конкретну форму, позбавленим чітких параметрів.</a:t>
            </a:r>
          </a:p>
          <a:p>
            <a:pPr marL="0" indent="0" algn="just">
              <a:buNone/>
            </a:pPr>
            <a:r>
              <a:rPr lang="uk-UA" sz="2000" b="0" dirty="0" smtClean="0">
                <a:latin typeface="Times New Roman" pitchFamily="18" charset="0"/>
                <a:cs typeface="Times New Roman" pitchFamily="18" charset="0"/>
              </a:rPr>
              <a:t>З огляду на це початком власне проектних перетворень вважають момент, коли думки дизайнера починають втілюватися у графіці або макеті. Ці перші спроби реалізації задуму, певна річ, ще далекі від предмета уяви. Перші начерки здебільшого немає сенсу робити у чітко визначеному масштабі, бо то є гіпотези, які лише схематично окреслюють предмет.</a:t>
            </a:r>
          </a:p>
          <a:p>
            <a:pPr marL="0" indent="0">
              <a:buNone/>
            </a:pPr>
            <a:endParaRPr lang="uk-UA" dirty="0"/>
          </a:p>
        </p:txBody>
      </p:sp>
    </p:spTree>
    <p:extLst>
      <p:ext uri="{BB962C8B-B14F-4D97-AF65-F5344CB8AC3E}">
        <p14:creationId xmlns:p14="http://schemas.microsoft.com/office/powerpoint/2010/main" val="37588138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Углы">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Углы">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104</TotalTime>
  <Words>1541</Words>
  <Application>Microsoft Office PowerPoint</Application>
  <PresentationFormat>Экран (4:3)</PresentationFormat>
  <Paragraphs>92</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Углы</vt:lpstr>
      <vt:lpstr>Тема: Основні етапи реалізації дизайн - проекту </vt:lpstr>
      <vt:lpstr>План</vt:lpstr>
      <vt:lpstr>Послідовність виконання дизайнерського проекту</vt:lpstr>
      <vt:lpstr>Етапи проеКтного процесу 1. Підготовчий етап</vt:lpstr>
      <vt:lpstr>Презентация PowerPoint</vt:lpstr>
      <vt:lpstr>Дизайнерський аналіз і синтез</vt:lpstr>
      <vt:lpstr>Презентация PowerPoint</vt:lpstr>
      <vt:lpstr>Презентация PowerPoint</vt:lpstr>
      <vt:lpstr>2. Етап дизайнерської пропозиції</vt:lpstr>
      <vt:lpstr>Презентация PowerPoint</vt:lpstr>
      <vt:lpstr>Презентация PowerPoint</vt:lpstr>
      <vt:lpstr>3. Етап завершення дизайнерського проекту</vt:lpstr>
      <vt:lpstr>Етап реалізації дизайнерської розробки</vt:lpstr>
      <vt:lpstr>4. Дизайнерська документація </vt:lpstr>
      <vt:lpstr>Презентация PowerPoint</vt:lpstr>
      <vt:lpstr>4. Документація графічної частини проекту</vt:lpstr>
      <vt:lpstr>Презентация PowerPoint</vt:lpstr>
      <vt:lpstr>Документація графічної частини проекту</vt:lpstr>
      <vt:lpstr>  Контрольні запитання: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юля</cp:lastModifiedBy>
  <cp:revision>13</cp:revision>
  <dcterms:created xsi:type="dcterms:W3CDTF">2018-10-30T15:50:54Z</dcterms:created>
  <dcterms:modified xsi:type="dcterms:W3CDTF">2020-03-22T21:41:30Z</dcterms:modified>
</cp:coreProperties>
</file>