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7" r:id="rId4"/>
    <p:sldId id="258" r:id="rId5"/>
    <p:sldId id="259" r:id="rId6"/>
    <p:sldId id="260" r:id="rId7"/>
    <p:sldId id="261" r:id="rId8"/>
    <p:sldId id="263" r:id="rId9"/>
    <p:sldId id="268" r:id="rId10"/>
    <p:sldId id="271" r:id="rId11"/>
    <p:sldId id="270" r:id="rId12"/>
    <p:sldId id="269" r:id="rId13"/>
    <p:sldId id="272" r:id="rId14"/>
    <p:sldId id="277" r:id="rId15"/>
    <p:sldId id="278" r:id="rId16"/>
    <p:sldId id="274" r:id="rId17"/>
    <p:sldId id="279" r:id="rId18"/>
    <p:sldId id="276" r:id="rId19"/>
    <p:sldId id="275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E7B2-5376-4E8B-8C44-5818208FB60D}" type="datetimeFigureOut">
              <a:rPr lang="uk-UA" smtClean="0"/>
              <a:pPr/>
              <a:t>28.03.2022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4066-786E-4EE0-B3E2-4F38C3B443B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4066-786E-4EE0-B3E2-4F38C3B443B5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0425"/>
            <a:ext cx="7558608" cy="2522711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</a:rPr>
              <a:t>Популярні страви та напої іспанської кухні</a:t>
            </a:r>
            <a:endParaRPr lang="uk-UA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4338" name="Picture 2" descr="C:\Users\user\Downloads\DSC_0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48498"/>
            <a:ext cx="8294939" cy="624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  <p:pic>
        <p:nvPicPr>
          <p:cNvPr id="13314" name="Picture 2" descr="C:\Users\user\Downloads\DSC_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426796" cy="4953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2413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user\Downloads\DSC_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86695" cy="490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Оливки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5362" name="Picture 2" descr="C:\Users\user\Downloads\DSC_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14828" cy="5145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Риба в Іспанії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547664" y="7271712"/>
            <a:ext cx="7139136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0482" name="Picture 2" descr="C:\Users\user\Downloads\ispanska-riba.jpg.pagespeed.ce.zLQ3JPX0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5"/>
            <a:ext cx="5300067" cy="35333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509120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Рибний світ біля іспанських берегів настільки різноманітний, що за кількістю риби на душу населення країна поступається тільки Японії. Це розмаїття відбивається і в національній кухні. Бувалі туристи рекомендують вибирати хижі види. Перераховувати всілякі види риби, які представлені в Іспанії, можна нескінченно: тунець, барабулька, окунь і судак, морський язик і камбала, тюрбо і хек, морський чорт і </a:t>
            </a:r>
            <a:r>
              <a:rPr lang="uk-UA" dirty="0" err="1" smtClean="0"/>
              <a:t>дорада</a:t>
            </a:r>
            <a:r>
              <a:rPr lang="uk-UA" dirty="0" smtClean="0"/>
              <a:t>. </a:t>
            </a:r>
            <a:r>
              <a:rPr lang="uk-UA" dirty="0" smtClean="0"/>
              <a:t>С</a:t>
            </a:r>
            <a:r>
              <a:rPr lang="uk-UA" dirty="0" smtClean="0"/>
              <a:t>аме для </a:t>
            </a:r>
            <a:r>
              <a:rPr lang="uk-UA" dirty="0" err="1" smtClean="0"/>
              <a:t>доради</a:t>
            </a:r>
            <a:r>
              <a:rPr lang="uk-UA" dirty="0" smtClean="0"/>
              <a:t> іспанці придумали особливий рецепт — її запікають в панцирі з солі.</a:t>
            </a:r>
          </a:p>
          <a:p>
            <a:r>
              <a:rPr lang="uk-UA" dirty="0" smtClean="0"/>
              <a:t>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Морепродукти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err="1" smtClean="0"/>
              <a:t>Морепродукти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невіддільна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кухні</a:t>
            </a:r>
            <a:r>
              <a:rPr lang="ru-RU" sz="2000" dirty="0" smtClean="0"/>
              <a:t>. Тут абсолютно </a:t>
            </a:r>
            <a:r>
              <a:rPr lang="ru-RU" sz="2000" dirty="0" err="1" smtClean="0"/>
              <a:t>майстерно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готують</a:t>
            </a:r>
            <a:r>
              <a:rPr lang="ru-RU" sz="2000" dirty="0" smtClean="0"/>
              <a:t> креветок, </a:t>
            </a:r>
            <a:r>
              <a:rPr lang="ru-RU" sz="2000" dirty="0" err="1" smtClean="0"/>
              <a:t>устриць</a:t>
            </a:r>
            <a:r>
              <a:rPr lang="ru-RU" sz="2000" dirty="0" smtClean="0"/>
              <a:t>, </a:t>
            </a:r>
            <a:r>
              <a:rPr lang="ru-RU" sz="2000" dirty="0" err="1" smtClean="0"/>
              <a:t>мідії</a:t>
            </a:r>
            <a:r>
              <a:rPr lang="ru-RU" sz="2000" dirty="0" smtClean="0"/>
              <a:t>. </a:t>
            </a:r>
            <a:r>
              <a:rPr lang="ru-RU" sz="2000" dirty="0" err="1" smtClean="0"/>
              <a:t>Морепродукти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зустріти</a:t>
            </a:r>
            <a:r>
              <a:rPr lang="ru-RU" sz="2000" dirty="0" smtClean="0"/>
              <a:t> практично в </a:t>
            </a:r>
            <a:r>
              <a:rPr lang="ru-RU" sz="2000" dirty="0" err="1" smtClean="0"/>
              <a:t>кожній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страві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кажуть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них роман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морепродуктами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Жодне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національне</a:t>
            </a:r>
            <a:r>
              <a:rPr lang="ru-RU" sz="2000" dirty="0" smtClean="0"/>
              <a:t>  </a:t>
            </a:r>
            <a:r>
              <a:rPr lang="ru-RU" sz="2000" dirty="0" err="1" smtClean="0"/>
              <a:t>іспанськесвято</a:t>
            </a:r>
            <a:r>
              <a:rPr lang="ru-RU" sz="2000" dirty="0" smtClean="0"/>
              <a:t> </a:t>
            </a:r>
            <a:r>
              <a:rPr lang="ru-RU" sz="2000" dirty="0" smtClean="0"/>
              <a:t>не обходиться без </a:t>
            </a:r>
            <a:r>
              <a:rPr lang="ru-RU" sz="2000" dirty="0" err="1" smtClean="0"/>
              <a:t>омарів</a:t>
            </a:r>
            <a:r>
              <a:rPr lang="ru-RU" sz="2000" dirty="0" smtClean="0"/>
              <a:t>. </a:t>
            </a:r>
            <a:r>
              <a:rPr lang="uk-UA" sz="2000" dirty="0" smtClean="0"/>
              <a:t>  </a:t>
            </a:r>
            <a:endParaRPr lang="uk-UA" sz="2000" dirty="0"/>
          </a:p>
        </p:txBody>
      </p:sp>
      <p:pic>
        <p:nvPicPr>
          <p:cNvPr id="21506" name="Picture 2" descr="C:\Users\user\Downloads\moreprodukty.jpg.pagespeed.ce.r2ii7tfg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300067" cy="3512178"/>
          </a:xfrm>
          <a:prstGeom prst="rect">
            <a:avLst/>
          </a:prstGeom>
          <a:noFill/>
        </p:spPr>
      </p:pic>
      <p:pic>
        <p:nvPicPr>
          <p:cNvPr id="21507" name="Picture 3" descr="C:\Users\user\Downloads\moreprodukty.jpg.pagespeed.ce.r2ii7tfg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6656" y="2996952"/>
            <a:ext cx="4940027" cy="3273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Гаспачо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363272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1800" b="1" dirty="0" smtClean="0">
                <a:solidFill>
                  <a:srgbClr val="C00000"/>
                </a:solidFill>
              </a:rPr>
              <a:t>Ґаспа́чо</a:t>
            </a:r>
            <a:r>
              <a:rPr lang="vi-VN" sz="1800" b="1" dirty="0" smtClean="0"/>
              <a:t> — іспанська страва, холодний суп із протертих помідорів, а також огірків, оливкової олії й прянощів. Ця страва походить з Андалузії, подається у спекотну пору року. Особливість ґаспачо в тому, що це один з небагатьох супів, в яких жоден продукт не проходить термічну </a:t>
            </a:r>
            <a:r>
              <a:rPr lang="vi-VN" sz="1800" b="1" dirty="0" smtClean="0"/>
              <a:t>обробку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18434" name="Picture 2" descr="C:\Users\user\Downloads\maxresdefault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66594" cy="431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Іспанські сири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1208"/>
            <a:ext cx="8291264" cy="12961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5500" b="1" dirty="0" smtClean="0"/>
              <a:t>Іспанські сири </a:t>
            </a:r>
            <a:r>
              <a:rPr lang="uk-UA" sz="5500" dirty="0" smtClean="0"/>
              <a:t>поступово завойовують популярність у світі нарівні зі швейцарським продуктом. Місцеві жителі практично не використовують сир </a:t>
            </a:r>
            <a:r>
              <a:rPr lang="uk-UA" sz="5500" dirty="0" smtClean="0"/>
              <a:t>для приготування багатокомпонентних страв, найчастіше нарізають скибочками або їсти з хлібом.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2530" name="Picture 2" descr="C:\Users\user\Downloads\ispansky-syr.jpg.pagespeed.ce.vYA0XUl3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434558" cy="4199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Олья</a:t>
            </a:r>
            <a:r>
              <a:rPr lang="uk-UA" b="1" dirty="0" smtClean="0"/>
              <a:t> </a:t>
            </a:r>
            <a:r>
              <a:rPr lang="uk-UA" b="1" dirty="0" err="1" smtClean="0"/>
              <a:t>Подрида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8291264" cy="1152128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err="1" smtClean="0"/>
              <a:t>Олья</a:t>
            </a:r>
            <a:r>
              <a:rPr lang="uk-UA" b="1" dirty="0" smtClean="0"/>
              <a:t> </a:t>
            </a:r>
            <a:r>
              <a:rPr lang="uk-UA" b="1" dirty="0" err="1" smtClean="0"/>
              <a:t>подрида</a:t>
            </a:r>
            <a:r>
              <a:rPr lang="uk-UA" b="1" dirty="0" smtClean="0"/>
              <a:t> </a:t>
            </a:r>
            <a:r>
              <a:rPr lang="uk-UA" dirty="0" smtClean="0"/>
              <a:t>— </a:t>
            </a:r>
            <a:r>
              <a:rPr lang="uk-UA" dirty="0" smtClean="0"/>
              <a:t>страва</a:t>
            </a:r>
            <a:r>
              <a:rPr lang="uk-UA" dirty="0" smtClean="0"/>
              <a:t> </a:t>
            </a:r>
            <a:r>
              <a:rPr lang="uk-UA" dirty="0" smtClean="0"/>
              <a:t>поширене в </a:t>
            </a:r>
            <a:r>
              <a:rPr lang="uk-UA" dirty="0" err="1" smtClean="0"/>
              <a:t>Галісії</a:t>
            </a:r>
            <a:r>
              <a:rPr lang="uk-UA" dirty="0" smtClean="0"/>
              <a:t>, а також Кастилії, готують </a:t>
            </a:r>
            <a:r>
              <a:rPr lang="uk-UA" dirty="0" smtClean="0"/>
              <a:t>її</a:t>
            </a:r>
            <a:r>
              <a:rPr lang="uk-UA" dirty="0" smtClean="0"/>
              <a:t> </a:t>
            </a:r>
            <a:r>
              <a:rPr lang="uk-UA" dirty="0" smtClean="0"/>
              <a:t>з тушкованих овочів і м’яса. Відома </a:t>
            </a:r>
            <a:r>
              <a:rPr lang="uk-UA" dirty="0" err="1" smtClean="0"/>
              <a:t>олья</a:t>
            </a:r>
            <a:r>
              <a:rPr lang="uk-UA" dirty="0" smtClean="0"/>
              <a:t> </a:t>
            </a:r>
            <a:r>
              <a:rPr lang="uk-UA" dirty="0" err="1" smtClean="0"/>
              <a:t>подрида</a:t>
            </a:r>
            <a:r>
              <a:rPr lang="uk-UA" dirty="0" smtClean="0"/>
              <a:t> </a:t>
            </a:r>
            <a:r>
              <a:rPr lang="uk-UA" dirty="0" smtClean="0"/>
              <a:t>в традиційній іспанській кухні ще з часів хрестоносців, </a:t>
            </a:r>
            <a:r>
              <a:rPr lang="uk-UA" dirty="0" smtClean="0"/>
              <a:t>її</a:t>
            </a:r>
            <a:r>
              <a:rPr lang="uk-UA" dirty="0" smtClean="0"/>
              <a:t> </a:t>
            </a:r>
            <a:r>
              <a:rPr lang="uk-UA" dirty="0" smtClean="0"/>
              <a:t>назва означала </a:t>
            </a:r>
            <a:r>
              <a:rPr lang="uk-UA" dirty="0" err="1" smtClean="0"/>
              <a:t>“могутня”</a:t>
            </a:r>
            <a:r>
              <a:rPr lang="uk-UA" dirty="0" smtClean="0"/>
              <a:t>, оскільки через велику кількість м’яса дозволити собі таке частування могли лише заможні люди. </a:t>
            </a:r>
            <a:endParaRPr lang="uk-UA" dirty="0"/>
          </a:p>
        </p:txBody>
      </p:sp>
      <p:pic>
        <p:nvPicPr>
          <p:cNvPr id="19458" name="Picture 2" descr="C:\Users\user\Downloads\olya-podrida.jpg.pagespeed.ce.UnE4gZ9z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279654" cy="418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 </a:t>
            </a:r>
            <a:r>
              <a:rPr lang="uk-UA" dirty="0" err="1" smtClean="0"/>
              <a:t>С</a:t>
            </a:r>
            <a:r>
              <a:rPr lang="uk-UA" dirty="0" err="1" smtClean="0"/>
              <a:t>ангрія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73216"/>
            <a:ext cx="8291264" cy="1080120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>
                <a:solidFill>
                  <a:srgbClr val="C00000"/>
                </a:solidFill>
              </a:rPr>
              <a:t>Сангрія</a:t>
            </a:r>
            <a:r>
              <a:rPr lang="uk-UA" dirty="0" smtClean="0"/>
              <a:t> — іспанський слабоалкогольний напій на основі червоного вина з додаванням шматочків плодів, цукру, а також невеликої кількості бренді та сухого лікеру.</a:t>
            </a:r>
            <a:endParaRPr lang="uk-UA" dirty="0"/>
          </a:p>
        </p:txBody>
      </p:sp>
      <p:pic>
        <p:nvPicPr>
          <p:cNvPr id="17410" name="Picture 2" descr="C:\Users\user\Downloads\o_1f9edqaj01n5mtodh5b2ukr7i3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025852" cy="420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Тапас</a:t>
            </a:r>
            <a:r>
              <a:rPr lang="uk-UA" b="1" dirty="0" smtClean="0"/>
              <a:t> – закуски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229200"/>
            <a:ext cx="8435280" cy="1368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Іспанії</a:t>
            </a:r>
            <a:r>
              <a:rPr lang="ru-RU" b="1" dirty="0" smtClean="0"/>
              <a:t> </a:t>
            </a:r>
            <a:r>
              <a:rPr lang="ru-RU" b="1" dirty="0" err="1" smtClean="0"/>
              <a:t>будь-яка</a:t>
            </a:r>
            <a:r>
              <a:rPr lang="ru-RU" b="1" dirty="0" smtClean="0"/>
              <a:t> закуска,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подається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барі</a:t>
            </a:r>
            <a:r>
              <a:rPr lang="ru-RU" b="1" dirty="0" smtClean="0"/>
              <a:t> до пива </a:t>
            </a:r>
            <a:r>
              <a:rPr lang="ru-RU" b="1" dirty="0" err="1" smtClean="0"/>
              <a:t>або</a:t>
            </a:r>
            <a:r>
              <a:rPr lang="ru-RU" b="1" dirty="0" smtClean="0"/>
              <a:t> вина </a:t>
            </a:r>
            <a:r>
              <a:rPr lang="ru-RU" b="1" dirty="0" err="1" smtClean="0"/>
              <a:t>називається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тапас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як </a:t>
            </a:r>
            <a:r>
              <a:rPr lang="ru-RU" b="1" dirty="0" err="1" smtClean="0"/>
              <a:t>горішки</a:t>
            </a:r>
            <a:r>
              <a:rPr lang="ru-RU" b="1" dirty="0" smtClean="0"/>
              <a:t>, </a:t>
            </a:r>
            <a:r>
              <a:rPr lang="ru-RU" b="1" dirty="0" err="1" smtClean="0"/>
              <a:t>чіпси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маслини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самостійні</a:t>
            </a:r>
            <a:r>
              <a:rPr lang="ru-RU" b="1" dirty="0" smtClean="0"/>
              <a:t> </a:t>
            </a:r>
            <a:r>
              <a:rPr lang="ru-RU" b="1" dirty="0" err="1" smtClean="0"/>
              <a:t>страв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sz="4000" b="1" i="1" dirty="0" err="1" smtClean="0">
                <a:solidFill>
                  <a:srgbClr val="C00000"/>
                </a:solidFill>
              </a:rPr>
              <a:t>Також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тапас</a:t>
            </a:r>
            <a:r>
              <a:rPr lang="ru-RU" sz="4000" b="1" i="1" dirty="0" smtClean="0">
                <a:solidFill>
                  <a:srgbClr val="C00000"/>
                </a:solidFill>
              </a:rPr>
              <a:t> -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це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маленькі</a:t>
            </a:r>
            <a:r>
              <a:rPr lang="ru-RU" sz="4000" b="1" i="1" dirty="0" smtClean="0">
                <a:solidFill>
                  <a:srgbClr val="C00000"/>
                </a:solidFill>
              </a:rPr>
              <a:t> 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бутерброди</a:t>
            </a:r>
            <a:r>
              <a:rPr lang="ru-RU" sz="4000" b="1" i="1" dirty="0" smtClean="0">
                <a:solidFill>
                  <a:srgbClr val="C00000"/>
                </a:solidFill>
              </a:rPr>
              <a:t>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user\Downloads\tap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889179" cy="411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Каталонський крем (</a:t>
            </a:r>
            <a:r>
              <a:rPr lang="uk-UA" dirty="0" err="1" smtClean="0"/>
              <a:t>Crema</a:t>
            </a:r>
            <a:r>
              <a:rPr lang="uk-UA" dirty="0" smtClean="0"/>
              <a:t> </a:t>
            </a:r>
            <a:r>
              <a:rPr lang="uk-UA" dirty="0" err="1" smtClean="0"/>
              <a:t>catalana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8147248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C00000"/>
                </a:solidFill>
              </a:rPr>
              <a:t>Каталонський крем (</a:t>
            </a:r>
            <a:r>
              <a:rPr lang="uk-UA" sz="1800" b="1" dirty="0" err="1" smtClean="0">
                <a:solidFill>
                  <a:srgbClr val="C00000"/>
                </a:solidFill>
              </a:rPr>
              <a:t>Crema</a:t>
            </a:r>
            <a:r>
              <a:rPr lang="uk-UA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</a:rPr>
              <a:t>catalana</a:t>
            </a:r>
            <a:r>
              <a:rPr lang="uk-UA" sz="1800" b="1" dirty="0" smtClean="0">
                <a:solidFill>
                  <a:srgbClr val="C00000"/>
                </a:solidFill>
              </a:rPr>
              <a:t>) </a:t>
            </a:r>
            <a:r>
              <a:rPr lang="uk-UA" sz="1800" b="1" dirty="0" smtClean="0"/>
              <a:t>– цей десерт, як видно з його назви, є типовим для Каталонії і є найніжнішим вершковим кремом з нотками ванілі та апетитною цукровою скоринкою. Ця страва трохи нагадує французьке «крем-брюле», але відрізняється від свого сусіда заміною жирних вершків, що використовуються у Франції, на менш жирне </a:t>
            </a:r>
            <a:r>
              <a:rPr lang="uk-UA" sz="1800" b="1" dirty="0" smtClean="0"/>
              <a:t>молоко. Крім того, до складу «Крему </a:t>
            </a:r>
            <a:r>
              <a:rPr lang="uk-UA" sz="1800" b="1" dirty="0" err="1" smtClean="0"/>
              <a:t>каталана</a:t>
            </a:r>
            <a:r>
              <a:rPr lang="uk-UA" sz="1800" b="1" dirty="0" smtClean="0"/>
              <a:t>» входить цукор та яєчний </a:t>
            </a:r>
            <a:r>
              <a:rPr lang="uk-UA" sz="1800" b="1" dirty="0" smtClean="0"/>
              <a:t>жовток</a:t>
            </a:r>
            <a:r>
              <a:rPr lang="uk-UA" sz="1800" b="1" dirty="0" smtClean="0"/>
              <a:t>. </a:t>
            </a:r>
            <a:r>
              <a:rPr lang="uk-UA" sz="1800" b="1" dirty="0" smtClean="0"/>
              <a:t> </a:t>
            </a:r>
            <a:endParaRPr lang="uk-UA" sz="1800" b="1" dirty="0"/>
          </a:p>
        </p:txBody>
      </p:sp>
      <p:pic>
        <p:nvPicPr>
          <p:cNvPr id="23554" name="Picture 2" descr="C:\Users\user\Downloads\10cr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5"/>
            <a:ext cx="6199833" cy="35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err="1" smtClean="0"/>
              <a:t>Чурос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941168"/>
            <a:ext cx="8219256" cy="162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err="1" smtClean="0">
                <a:solidFill>
                  <a:srgbClr val="C00000"/>
                </a:solidFill>
              </a:rPr>
              <a:t>Чурос</a:t>
            </a:r>
            <a:r>
              <a:rPr lang="uk-UA" b="1" dirty="0" smtClean="0">
                <a:solidFill>
                  <a:srgbClr val="C00000"/>
                </a:solidFill>
              </a:rPr>
              <a:t>, також </a:t>
            </a:r>
            <a:r>
              <a:rPr lang="uk-UA" b="1" dirty="0" err="1" smtClean="0">
                <a:solidFill>
                  <a:srgbClr val="C00000"/>
                </a:solidFill>
              </a:rPr>
              <a:t>Чуро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/>
              <a:t>— солодка обсмажена випічка з заварного тіста, що має в перетині вид </a:t>
            </a:r>
            <a:r>
              <a:rPr lang="uk-UA" b="1" dirty="0" err="1" smtClean="0"/>
              <a:t>багатокінцевої</a:t>
            </a:r>
            <a:r>
              <a:rPr lang="uk-UA" b="1" dirty="0" smtClean="0"/>
              <a:t> зірки або просто кругла в перерізі. Батьківщиною </a:t>
            </a:r>
            <a:r>
              <a:rPr lang="uk-UA" b="1" dirty="0" err="1" smtClean="0"/>
              <a:t>чурос</a:t>
            </a:r>
            <a:r>
              <a:rPr lang="uk-UA" b="1" dirty="0" smtClean="0"/>
              <a:t> вважається Іспанія, де </a:t>
            </a:r>
            <a:r>
              <a:rPr lang="uk-UA" b="1" dirty="0" err="1" smtClean="0"/>
              <a:t>чурос</a:t>
            </a:r>
            <a:r>
              <a:rPr lang="uk-UA" b="1" dirty="0" smtClean="0"/>
              <a:t> традиційно подають на сніданок</a:t>
            </a:r>
            <a:r>
              <a:rPr lang="uk-UA" b="1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4578" name="Picture 2" descr="C:\Users\user\Downloads\Без названия (6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00599" cy="3593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Торріха</a:t>
            </a:r>
            <a:r>
              <a:rPr lang="uk-UA" dirty="0" smtClean="0"/>
              <a:t> (</a:t>
            </a:r>
            <a:r>
              <a:rPr lang="uk-UA" dirty="0" err="1" smtClean="0"/>
              <a:t>Torrija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err="1" smtClean="0">
                <a:solidFill>
                  <a:srgbClr val="C00000"/>
                </a:solidFill>
              </a:rPr>
              <a:t>Торріха</a:t>
            </a:r>
            <a:r>
              <a:rPr lang="uk-UA" sz="2000" b="1" dirty="0" smtClean="0">
                <a:solidFill>
                  <a:srgbClr val="C00000"/>
                </a:solidFill>
              </a:rPr>
              <a:t> (</a:t>
            </a:r>
            <a:r>
              <a:rPr lang="uk-UA" sz="2000" b="1" dirty="0" err="1" smtClean="0">
                <a:solidFill>
                  <a:srgbClr val="C00000"/>
                </a:solidFill>
              </a:rPr>
              <a:t>Torrija</a:t>
            </a:r>
            <a:r>
              <a:rPr lang="uk-UA" sz="2000" dirty="0" smtClean="0"/>
              <a:t>) – дослівний переклад цієї насолоди – «Скибочка». Справді, це скибочки не дуже свіжого хліба, добре вимочені в молоці або вині, обсмажені в </a:t>
            </a:r>
            <a:r>
              <a:rPr lang="uk-UA" sz="2000" dirty="0" err="1" smtClean="0"/>
              <a:t>клярі</a:t>
            </a:r>
            <a:r>
              <a:rPr lang="uk-UA" sz="2000" dirty="0" smtClean="0"/>
              <a:t> на сильному вогні у великій кількості олії, присмачені медом, цукром та корицею. в період посту, а </a:t>
            </a:r>
            <a:r>
              <a:rPr lang="uk-UA" sz="2000" dirty="0" err="1" smtClean="0"/>
              <a:t>принято</a:t>
            </a:r>
            <a:r>
              <a:rPr lang="uk-UA" sz="2000" dirty="0" smtClean="0"/>
              <a:t> </a:t>
            </a:r>
            <a:r>
              <a:rPr lang="uk-UA" sz="2000" dirty="0" smtClean="0"/>
              <a:t>їсти також під час </a:t>
            </a:r>
            <a:r>
              <a:rPr lang="uk-UA" sz="2000" dirty="0" smtClean="0"/>
              <a:t>Великодня</a:t>
            </a:r>
            <a:r>
              <a:rPr lang="uk-UA" sz="1800" dirty="0" smtClean="0"/>
              <a:t>.  </a:t>
            </a:r>
            <a:endParaRPr lang="uk-UA" sz="1800" dirty="0"/>
          </a:p>
        </p:txBody>
      </p:sp>
      <p:pic>
        <p:nvPicPr>
          <p:cNvPr id="41986" name="Picture 2" descr="C:\Users\user\Downloads\10torr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4851301" cy="312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Картопляна </a:t>
            </a:r>
            <a:r>
              <a:rPr lang="uk-UA" b="1" dirty="0" err="1" smtClean="0"/>
              <a:t>тортилья</a:t>
            </a:r>
            <a:r>
              <a:rPr lang="uk-UA" b="1" dirty="0" smtClean="0"/>
              <a:t> (</a:t>
            </a:r>
            <a:r>
              <a:rPr lang="en-US" b="1" dirty="0" smtClean="0"/>
              <a:t>Tortilla de </a:t>
            </a:r>
            <a:r>
              <a:rPr lang="en-US" b="1" dirty="0" err="1" smtClean="0"/>
              <a:t>patatas</a:t>
            </a:r>
            <a:r>
              <a:rPr lang="en-US" b="1" dirty="0" smtClean="0"/>
              <a:t>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6144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 smtClean="0"/>
              <a:t>Тортилья</a:t>
            </a:r>
            <a:r>
              <a:rPr lang="uk-UA" dirty="0" smtClean="0"/>
              <a:t> в Іспанії може бути з різними овочами, але </a:t>
            </a:r>
            <a:r>
              <a:rPr lang="uk-UA" dirty="0" err="1" smtClean="0"/>
              <a:t>найпопйлярнішо</a:t>
            </a:r>
            <a:r>
              <a:rPr lang="uk-UA" dirty="0" err="1" smtClean="0"/>
              <a:t>ю</a:t>
            </a:r>
            <a:r>
              <a:rPr lang="uk-UA" dirty="0" smtClean="0"/>
              <a:t> є з картоплею. Є дуже багато варіантів цієї страви</a:t>
            </a:r>
            <a:endParaRPr lang="uk-UA" dirty="0"/>
          </a:p>
        </p:txBody>
      </p:sp>
      <p:pic>
        <p:nvPicPr>
          <p:cNvPr id="10242" name="Picture 2" descr="C:\Users\user\Downloads\10tort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34324" cy="3744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Паелья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ownloads\origina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32249" cy="5225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180045"/>
            <a:ext cx="8229600" cy="584659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Паелья</a:t>
            </a:r>
            <a:endParaRPr lang="uk-UA" b="1" dirty="0"/>
          </a:p>
        </p:txBody>
      </p:sp>
      <p:pic>
        <p:nvPicPr>
          <p:cNvPr id="3074" name="Picture 2" descr="C:\Users\user\Downloads\977_2b9119bed66845bd3f2b2502fa9aee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605" y="692696"/>
            <a:ext cx="7051835" cy="4150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0131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Паелья</a:t>
            </a:r>
            <a:r>
              <a:rPr lang="uk-UA" b="1" dirty="0" smtClean="0"/>
              <a:t> </a:t>
            </a:r>
            <a:r>
              <a:rPr lang="uk-UA" b="1" dirty="0" smtClean="0"/>
              <a:t> — </a:t>
            </a:r>
            <a:r>
              <a:rPr lang="uk-UA" b="1" dirty="0" smtClean="0"/>
              <a:t>іспанська страва найчастіше з рису, або маленьких макаронних ріжків, з доданням шафрану та оливкової олії. </a:t>
            </a:r>
            <a:r>
              <a:rPr lang="uk-UA" b="1" dirty="0" err="1" smtClean="0"/>
              <a:t>Паелья</a:t>
            </a:r>
            <a:r>
              <a:rPr lang="uk-UA" b="1" dirty="0" smtClean="0"/>
              <a:t> може бути рибною або м'ясною, з морських продуктів або м'яса птиці, рідше змішаною. Існує багато різновидів цієї страви. </a:t>
            </a:r>
            <a:endParaRPr lang="uk-UA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Хамон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8219256" cy="8249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Хамон</a:t>
            </a:r>
            <a:r>
              <a:rPr lang="ru-RU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іспанський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делікатес</a:t>
            </a:r>
            <a:r>
              <a:rPr lang="ru-RU" dirty="0" smtClean="0"/>
              <a:t>, </a:t>
            </a:r>
            <a:r>
              <a:rPr lang="ru-RU" dirty="0" err="1" smtClean="0"/>
              <a:t>сиров'ялене</a:t>
            </a:r>
            <a:r>
              <a:rPr lang="ru-RU" dirty="0" smtClean="0"/>
              <a:t> </a:t>
            </a:r>
            <a:r>
              <a:rPr lang="ru-RU" dirty="0" err="1" smtClean="0"/>
              <a:t>свиняче</a:t>
            </a:r>
            <a:r>
              <a:rPr lang="ru-RU" dirty="0" smtClean="0"/>
              <a:t> </a:t>
            </a:r>
            <a:r>
              <a:rPr lang="ru-RU" dirty="0" smtClean="0"/>
              <a:t>стегно.</a:t>
            </a:r>
            <a:endParaRPr lang="uk-UA" dirty="0"/>
          </a:p>
        </p:txBody>
      </p:sp>
      <p:pic>
        <p:nvPicPr>
          <p:cNvPr id="4099" name="Picture 3" descr="C:\Users\user\Downloads\hamon-natsionalnoe-ispanskoe-blyudo-scaled.jpg"/>
          <p:cNvPicPr>
            <a:picLocks noChangeAspect="1" noChangeArrowheads="1"/>
          </p:cNvPicPr>
          <p:nvPr/>
        </p:nvPicPr>
        <p:blipFill>
          <a:blip r:embed="rId2" cstate="print"/>
          <a:srcRect l="7069" t="10448" b="7983"/>
          <a:stretch>
            <a:fillRect/>
          </a:stretch>
        </p:blipFill>
        <p:spPr bwMode="auto">
          <a:xfrm>
            <a:off x="971600" y="980728"/>
            <a:ext cx="7093296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user\Downloads\1485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38532" cy="5920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000" dirty="0" smtClean="0"/>
              <a:t> </a:t>
            </a:r>
            <a:r>
              <a:rPr lang="uk-UA" sz="2200" dirty="0" smtClean="0"/>
              <a:t>Вживають </a:t>
            </a:r>
            <a:r>
              <a:rPr lang="uk-UA" sz="2200" dirty="0" err="1" smtClean="0"/>
              <a:t>хамон</a:t>
            </a:r>
            <a:r>
              <a:rPr lang="uk-UA" sz="2200" dirty="0" smtClean="0"/>
              <a:t> різаним на дуже тонкі скибочки. </a:t>
            </a:r>
            <a:r>
              <a:rPr lang="uk-UA" sz="2200" b="1" dirty="0" smtClean="0">
                <a:solidFill>
                  <a:srgbClr val="C00000"/>
                </a:solidFill>
              </a:rPr>
              <a:t>Нарізка </a:t>
            </a:r>
            <a:r>
              <a:rPr lang="uk-UA" sz="2200" b="1" dirty="0" err="1" smtClean="0">
                <a:solidFill>
                  <a:srgbClr val="C00000"/>
                </a:solidFill>
              </a:rPr>
              <a:t>хамона</a:t>
            </a:r>
            <a:r>
              <a:rPr lang="uk-UA" sz="2200" b="1" dirty="0" smtClean="0">
                <a:solidFill>
                  <a:srgbClr val="C00000"/>
                </a:solidFill>
              </a:rPr>
              <a:t> — особливе мистецтво, яким займається навчений фахівець — </a:t>
            </a:r>
            <a:r>
              <a:rPr lang="uk-UA" sz="2200" b="1" dirty="0" err="1" smtClean="0">
                <a:solidFill>
                  <a:srgbClr val="C00000"/>
                </a:solidFill>
              </a:rPr>
              <a:t>хамонеро</a:t>
            </a:r>
            <a:r>
              <a:rPr lang="uk-UA" sz="2200" b="1" dirty="0" smtClean="0">
                <a:solidFill>
                  <a:srgbClr val="C00000"/>
                </a:solidFill>
              </a:rPr>
              <a:t>, який використовує спеціальний інструмент. </a:t>
            </a:r>
            <a:r>
              <a:rPr lang="uk-UA" sz="2200" dirty="0" smtClean="0"/>
              <a:t>Підставка, на якій встановлюється </a:t>
            </a:r>
            <a:r>
              <a:rPr lang="uk-UA" sz="2200" dirty="0" err="1" smtClean="0"/>
              <a:t>хамон</a:t>
            </a:r>
            <a:r>
              <a:rPr lang="uk-UA" sz="2200" dirty="0" smtClean="0"/>
              <a:t> для </a:t>
            </a:r>
            <a:r>
              <a:rPr lang="uk-UA" sz="2200" dirty="0" smtClean="0"/>
              <a:t>різання,називається </a:t>
            </a:r>
            <a:r>
              <a:rPr lang="uk-UA" sz="2200" dirty="0" err="1" smtClean="0"/>
              <a:t>хамонера</a:t>
            </a:r>
            <a:r>
              <a:rPr lang="uk-UA" sz="2200" dirty="0" smtClean="0"/>
              <a:t>. Заклад, де подають </a:t>
            </a:r>
            <a:r>
              <a:rPr lang="uk-UA" sz="2200" dirty="0" err="1" smtClean="0"/>
              <a:t>хамон</a:t>
            </a:r>
            <a:r>
              <a:rPr lang="uk-UA" sz="2200" dirty="0" smtClean="0"/>
              <a:t>, </a:t>
            </a:r>
            <a:r>
              <a:rPr lang="uk-UA" sz="2200" dirty="0" smtClean="0"/>
              <a:t>називається </a:t>
            </a:r>
            <a:r>
              <a:rPr lang="uk-UA" sz="2200" dirty="0" err="1" smtClean="0"/>
              <a:t>хамонерія</a:t>
            </a:r>
            <a:r>
              <a:rPr lang="uk-UA" sz="2200" dirty="0" smtClean="0"/>
              <a:t>. </a:t>
            </a:r>
            <a:endParaRPr lang="uk-UA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ser\Downloads\images (6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226" y="1844824"/>
            <a:ext cx="7157328" cy="476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user\Downloads\DSC_0435.jpg"/>
          <p:cNvPicPr>
            <a:picLocks noChangeAspect="1" noChangeArrowheads="1"/>
          </p:cNvPicPr>
          <p:nvPr/>
        </p:nvPicPr>
        <p:blipFill>
          <a:blip r:embed="rId2" cstate="print"/>
          <a:srcRect b="37833"/>
          <a:stretch>
            <a:fillRect/>
          </a:stretch>
        </p:blipFill>
        <p:spPr bwMode="auto">
          <a:xfrm>
            <a:off x="899592" y="251211"/>
            <a:ext cx="7344816" cy="654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628</Words>
  <Application>Microsoft Office PowerPoint</Application>
  <PresentationFormat>Экран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Популярні страви та напої іспанської кухні</vt:lpstr>
      <vt:lpstr>Тапас – закуски</vt:lpstr>
      <vt:lpstr>Картопляна тортилья (Tortilla de patatas)</vt:lpstr>
      <vt:lpstr>Паелья</vt:lpstr>
      <vt:lpstr>Паелья</vt:lpstr>
      <vt:lpstr>Хамон</vt:lpstr>
      <vt:lpstr>Слайд 7</vt:lpstr>
      <vt:lpstr> Вживають хамон різаним на дуже тонкі скибочки. Нарізка хамона — особливе мистецтво, яким займається навчений фахівець — хамонеро, який використовує спеціальний інструмент. Підставка, на якій встановлюється хамон для різання,називається хамонера. Заклад, де подають хамон, називається хамонерія. </vt:lpstr>
      <vt:lpstr>Слайд 9</vt:lpstr>
      <vt:lpstr>Слайд 10</vt:lpstr>
      <vt:lpstr>Слайд 11</vt:lpstr>
      <vt:lpstr>Слайд 12</vt:lpstr>
      <vt:lpstr>Оливки</vt:lpstr>
      <vt:lpstr>Риба в Іспанії </vt:lpstr>
      <vt:lpstr>Морепродукти</vt:lpstr>
      <vt:lpstr>Гаспачо</vt:lpstr>
      <vt:lpstr>Іспанські сири </vt:lpstr>
      <vt:lpstr>Олья Подрида </vt:lpstr>
      <vt:lpstr> Сангрія</vt:lpstr>
      <vt:lpstr>Каталонський крем (Crema catalana)</vt:lpstr>
      <vt:lpstr>Чурос</vt:lpstr>
      <vt:lpstr>Торріха (Torrija)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2022-03-27T17:36:32Z</dcterms:created>
  <dcterms:modified xsi:type="dcterms:W3CDTF">2022-03-28T08:28:26Z</dcterms:modified>
</cp:coreProperties>
</file>