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6" r:id="rId7"/>
    <p:sldId id="262" r:id="rId8"/>
    <p:sldId id="263" r:id="rId9"/>
    <p:sldId id="264" r:id="rId10"/>
    <p:sldId id="267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ЛЕКСИКОГРАФІЯ ЯК РОЗДІЛ МОВОЗНАВСТВА ПРО УКЛАДАННЯ СЛОВНИКІВ. ВИДИ СЛОВНИКІВ ТА ОСОБЛИВОСТІ ЇХ ПОБУДОВИ</a:t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1</a:t>
            </a:r>
            <a:endParaRPr lang="ru-RU" dirty="0"/>
          </a:p>
        </p:txBody>
      </p:sp>
      <p:sp>
        <p:nvSpPr>
          <p:cNvPr id="12290" name="AutoShape 2" descr="Лексикография - Создание своего язы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Лексикография - Создание своего язы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Лексикография - Создание своего язы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6" name="AutoShape 8" descr="Лексикография - Создание своего язы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8" name="Picture 10" descr="Что такое лексикография 🚩 лексикография это 🚩 Высшее образ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284984"/>
            <a:ext cx="5112568" cy="3345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90662"/>
          <a:ext cx="9144000" cy="557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787"/>
                <a:gridCol w="6492213"/>
              </a:tblGrid>
              <a:tr h="515338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НАЗВА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ОПИС</a:t>
                      </a:r>
                      <a:endParaRPr lang="ru-RU" sz="2000" dirty="0"/>
                    </a:p>
                  </a:txBody>
                  <a:tcPr/>
                </a:tc>
              </a:tr>
              <a:tr h="711584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1)</a:t>
                      </a:r>
                      <a:r>
                        <a:rPr lang="uk-UA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орфографічний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Відомості про правильне написання слів.</a:t>
                      </a:r>
                      <a:endParaRPr lang="ru-RU" sz="2000" dirty="0"/>
                    </a:p>
                  </a:txBody>
                  <a:tcPr/>
                </a:tc>
              </a:tr>
              <a:tr h="402200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2) тлумачний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Опис значень слова.</a:t>
                      </a:r>
                      <a:endParaRPr lang="ru-RU" sz="2000" dirty="0"/>
                    </a:p>
                  </a:txBody>
                  <a:tcPr/>
                </a:tc>
              </a:tr>
              <a:tr h="711584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3) етимологічний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Інформація про походження й генетичні </a:t>
                      </a:r>
                      <a:r>
                        <a:rPr lang="uk-UA" sz="2000" dirty="0" err="1" smtClean="0"/>
                        <a:t>зв</a:t>
                      </a:r>
                      <a:r>
                        <a:rPr lang="en-US" sz="2000" dirty="0" smtClean="0"/>
                        <a:t>’</a:t>
                      </a:r>
                      <a:r>
                        <a:rPr lang="uk-UA" sz="2000" dirty="0" err="1" smtClean="0"/>
                        <a:t>язки</a:t>
                      </a:r>
                      <a:r>
                        <a:rPr lang="uk-UA" sz="2000" dirty="0" smtClean="0"/>
                        <a:t> слів.</a:t>
                      </a:r>
                      <a:endParaRPr lang="ru-RU" sz="2000" dirty="0"/>
                    </a:p>
                  </a:txBody>
                  <a:tcPr/>
                </a:tc>
              </a:tr>
              <a:tr h="402200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4) орфоепічний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Відомості про нормативну вимову.</a:t>
                      </a:r>
                      <a:endParaRPr lang="ru-RU" sz="2000" dirty="0"/>
                    </a:p>
                  </a:txBody>
                  <a:tcPr/>
                </a:tc>
              </a:tr>
              <a:tr h="711584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5)</a:t>
                      </a:r>
                      <a:r>
                        <a:rPr lang="uk-UA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наголосів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Інформація про правильне наголошування слів та </a:t>
                      </a:r>
                      <a:r>
                        <a:rPr lang="uk-UA" sz="2000" dirty="0" err="1" smtClean="0"/>
                        <a:t>іхніх</a:t>
                      </a:r>
                      <a:r>
                        <a:rPr lang="uk-UA" sz="2000" dirty="0" smtClean="0"/>
                        <a:t> форм.</a:t>
                      </a:r>
                      <a:endParaRPr lang="ru-RU" sz="2000" dirty="0"/>
                    </a:p>
                  </a:txBody>
                  <a:tcPr/>
                </a:tc>
              </a:tr>
              <a:tr h="711584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6) перекладний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Відомості про відповідники слів у різни х мовах.</a:t>
                      </a:r>
                      <a:endParaRPr lang="ru-RU" sz="2000" dirty="0"/>
                    </a:p>
                  </a:txBody>
                  <a:tcPr/>
                </a:tc>
              </a:tr>
              <a:tr h="711584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7) фразеологічний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Розкриття значення стійких сполук слів.</a:t>
                      </a:r>
                    </a:p>
                  </a:txBody>
                  <a:tcPr/>
                </a:tc>
              </a:tr>
              <a:tr h="522944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8) діалектний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Тлумачення слів, що вживаються лише на певній території</a:t>
                      </a:r>
                      <a:r>
                        <a:rPr lang="uk-UA" sz="2000" baseline="0" dirty="0" smtClean="0"/>
                        <a:t> країни.</a:t>
                      </a:r>
                      <a:endParaRPr lang="uk-UA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417638"/>
          </a:xfrm>
        </p:spPr>
        <p:txBody>
          <a:bodyPr/>
          <a:lstStyle/>
          <a:p>
            <a:pPr algn="ctr"/>
            <a:r>
              <a:rPr lang="uk-UA" dirty="0" smtClean="0"/>
              <a:t>ТИПИ СЛОВНИКІВ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Чим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лінгвістичні</a:t>
            </a:r>
            <a:r>
              <a:rPr lang="ru-RU" dirty="0" smtClean="0"/>
              <a:t> словники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енциклопедичних</a:t>
            </a:r>
            <a:r>
              <a:rPr lang="ru-RU" dirty="0" smtClean="0"/>
              <a:t>?</a:t>
            </a:r>
          </a:p>
          <a:p>
            <a:pPr lvl="0"/>
            <a:endParaRPr lang="ru-RU" dirty="0" smtClean="0"/>
          </a:p>
          <a:p>
            <a:pPr lvl="0"/>
            <a:r>
              <a:rPr lang="ru-RU" dirty="0" err="1" smtClean="0"/>
              <a:t>Назвіть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лінгвістичних</a:t>
            </a:r>
            <a:r>
              <a:rPr lang="ru-RU" dirty="0" smtClean="0"/>
              <a:t> </a:t>
            </a:r>
            <a:r>
              <a:rPr lang="ru-RU" dirty="0" err="1" smtClean="0"/>
              <a:t>словників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dirty="0" err="1" smtClean="0">
                <a:solidFill>
                  <a:srgbClr val="FF0000"/>
                </a:solidFill>
              </a:rPr>
              <a:t>Підсумки</a:t>
            </a:r>
            <a:r>
              <a:rPr lang="ru-RU" dirty="0" smtClean="0">
                <a:solidFill>
                  <a:srgbClr val="FF0000"/>
                </a:solidFill>
              </a:rPr>
              <a:t> уроку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Найкращі українські книжки 2018 року за версією ПЕН ~ PEN Ukra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789040"/>
            <a:ext cx="4896544" cy="2811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4000" dirty="0" err="1" smtClean="0"/>
              <a:t>Випишіть</a:t>
            </a:r>
            <a:r>
              <a:rPr lang="ru-RU" sz="4000" dirty="0" smtClean="0"/>
              <a:t> </a:t>
            </a:r>
            <a:r>
              <a:rPr lang="ru-RU" sz="4000" dirty="0" err="1" smtClean="0"/>
              <a:t>із</a:t>
            </a:r>
            <a:r>
              <a:rPr lang="ru-RU" sz="4000" dirty="0" smtClean="0"/>
              <a:t> </a:t>
            </a:r>
            <a:r>
              <a:rPr lang="ru-RU" sz="4000" dirty="0" err="1" smtClean="0">
                <a:solidFill>
                  <a:srgbClr val="C00000"/>
                </a:solidFill>
              </a:rPr>
              <a:t>орфографічного</a:t>
            </a:r>
            <a:r>
              <a:rPr lang="ru-RU" sz="4000" dirty="0" smtClean="0">
                <a:solidFill>
                  <a:srgbClr val="C00000"/>
                </a:solidFill>
              </a:rPr>
              <a:t> та </a:t>
            </a:r>
            <a:r>
              <a:rPr lang="ru-RU" sz="4000" dirty="0" err="1" smtClean="0">
                <a:solidFill>
                  <a:srgbClr val="C00000"/>
                </a:solidFill>
              </a:rPr>
              <a:t>тлумачного</a:t>
            </a:r>
            <a:r>
              <a:rPr lang="ru-RU" sz="4000" dirty="0" smtClean="0">
                <a:solidFill>
                  <a:srgbClr val="C00000"/>
                </a:solidFill>
              </a:rPr>
              <a:t> </a:t>
            </a:r>
            <a:r>
              <a:rPr lang="ru-RU" sz="4000" dirty="0" err="1" smtClean="0"/>
              <a:t>словників</a:t>
            </a:r>
            <a:r>
              <a:rPr lang="ru-RU" sz="4000" dirty="0" smtClean="0"/>
              <a:t> </a:t>
            </a:r>
            <a:r>
              <a:rPr lang="ru-RU" sz="4000" dirty="0" err="1" smtClean="0"/>
              <a:t>словникові</a:t>
            </a:r>
            <a:r>
              <a:rPr lang="ru-RU" sz="4000" dirty="0" smtClean="0"/>
              <a:t> </a:t>
            </a:r>
            <a:r>
              <a:rPr lang="ru-RU" sz="4000" dirty="0" err="1" smtClean="0"/>
              <a:t>статті</a:t>
            </a:r>
            <a:r>
              <a:rPr lang="ru-RU" sz="4000" dirty="0" smtClean="0"/>
              <a:t> </a:t>
            </a:r>
            <a:r>
              <a:rPr lang="ru-RU" sz="4000" dirty="0" err="1" smtClean="0"/>
              <a:t>зі</a:t>
            </a:r>
            <a:r>
              <a:rPr lang="ru-RU" sz="4000" dirty="0" smtClean="0"/>
              <a:t> словами</a:t>
            </a:r>
            <a:r>
              <a:rPr lang="ru-RU" sz="4000" i="1" dirty="0" smtClean="0"/>
              <a:t> </a:t>
            </a:r>
            <a:r>
              <a:rPr lang="ru-RU" sz="4000" i="1" dirty="0" err="1" smtClean="0">
                <a:solidFill>
                  <a:schemeClr val="bg2">
                    <a:lumMod val="50000"/>
                  </a:schemeClr>
                </a:solidFill>
              </a:rPr>
              <a:t>марити</a:t>
            </a:r>
            <a:r>
              <a:rPr lang="ru-RU" sz="4000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4000" i="1" dirty="0" err="1" smtClean="0">
                <a:solidFill>
                  <a:schemeClr val="bg2">
                    <a:lumMod val="50000"/>
                  </a:schemeClr>
                </a:solidFill>
              </a:rPr>
              <a:t>іти</a:t>
            </a:r>
            <a:r>
              <a:rPr lang="ru-RU" sz="4000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4000" i="1" dirty="0" err="1" smtClean="0">
                <a:solidFill>
                  <a:schemeClr val="bg2">
                    <a:lumMod val="50000"/>
                  </a:schemeClr>
                </a:solidFill>
              </a:rPr>
              <a:t>скроня</a:t>
            </a:r>
            <a:r>
              <a:rPr lang="ru-RU" sz="4000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4000" i="1" dirty="0" err="1" smtClean="0">
                <a:solidFill>
                  <a:schemeClr val="bg2">
                    <a:lumMod val="50000"/>
                  </a:schemeClr>
                </a:solidFill>
              </a:rPr>
              <a:t>чемний</a:t>
            </a:r>
            <a:r>
              <a:rPr lang="ru-RU" sz="4000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4000" i="1" dirty="0" err="1" smtClean="0">
                <a:solidFill>
                  <a:schemeClr val="bg2">
                    <a:lumMod val="50000"/>
                  </a:schemeClr>
                </a:solidFill>
              </a:rPr>
              <a:t>питомий</a:t>
            </a:r>
            <a:r>
              <a:rPr lang="ru-RU" sz="4000" i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lvl="0"/>
            <a:endParaRPr lang="ru-RU" sz="40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4000" dirty="0" err="1" smtClean="0"/>
              <a:t>Порівняйте</a:t>
            </a:r>
            <a:r>
              <a:rPr lang="ru-RU" sz="4000" dirty="0" smtClean="0"/>
              <a:t> </a:t>
            </a:r>
            <a:r>
              <a:rPr lang="ru-RU" sz="4000" dirty="0" err="1" smtClean="0"/>
              <a:t>словникові</a:t>
            </a:r>
            <a:r>
              <a:rPr lang="ru-RU" sz="4000" dirty="0" smtClean="0"/>
              <a:t> </a:t>
            </a:r>
            <a:r>
              <a:rPr lang="ru-RU" sz="4000" dirty="0" err="1" smtClean="0"/>
              <a:t>статті</a:t>
            </a:r>
            <a:r>
              <a:rPr lang="ru-RU" sz="4000" dirty="0" smtClean="0"/>
              <a:t>. </a:t>
            </a:r>
            <a:endParaRPr lang="ru-RU" sz="4000" smtClean="0"/>
          </a:p>
          <a:p>
            <a:pPr lvl="0"/>
            <a:r>
              <a:rPr lang="ru-RU" sz="4000" smtClean="0"/>
              <a:t>У </a:t>
            </a:r>
            <a:r>
              <a:rPr lang="ru-RU" sz="4000" dirty="0" err="1" smtClean="0"/>
              <a:t>чому</a:t>
            </a:r>
            <a:r>
              <a:rPr lang="ru-RU" sz="4000" dirty="0" smtClean="0"/>
              <a:t> </a:t>
            </a:r>
            <a:r>
              <a:rPr lang="ru-RU" sz="4000" dirty="0" err="1" smtClean="0"/>
              <a:t>полягає</a:t>
            </a:r>
            <a:r>
              <a:rPr lang="ru-RU" sz="4000" dirty="0" smtClean="0"/>
              <a:t> </a:t>
            </a:r>
            <a:r>
              <a:rPr lang="ru-RU" sz="4000" dirty="0" err="1" smtClean="0"/>
              <a:t>різниця</a:t>
            </a:r>
            <a:r>
              <a:rPr lang="ru-RU" sz="4000" dirty="0" smtClean="0"/>
              <a:t>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Домашнє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завдання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err="1" smtClean="0"/>
              <a:t>Поясніть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словником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скористаєтесь</a:t>
            </a:r>
            <a:r>
              <a:rPr lang="ru-RU" dirty="0" smtClean="0"/>
              <a:t>: 1) для </a:t>
            </a:r>
            <a:r>
              <a:rPr lang="ru-RU" dirty="0" err="1" smtClean="0"/>
              <a:t>перевірки</a:t>
            </a:r>
            <a:r>
              <a:rPr lang="ru-RU" dirty="0" smtClean="0"/>
              <a:t> </a:t>
            </a:r>
            <a:r>
              <a:rPr lang="ru-RU" dirty="0" err="1" smtClean="0"/>
              <a:t>вимови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dirty="0" smtClean="0"/>
              <a:t> 2) при </a:t>
            </a:r>
            <a:r>
              <a:rPr lang="ru-RU" dirty="0" err="1" smtClean="0"/>
              <a:t>поясненні</a:t>
            </a:r>
            <a:r>
              <a:rPr lang="ru-RU" dirty="0" smtClean="0"/>
              <a:t> </a:t>
            </a:r>
            <a:r>
              <a:rPr lang="ru-RU" dirty="0" err="1" smtClean="0"/>
              <a:t>лексичного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слова; </a:t>
            </a:r>
          </a:p>
          <a:p>
            <a:pPr lvl="0">
              <a:buNone/>
            </a:pPr>
            <a:r>
              <a:rPr lang="ru-RU" dirty="0" smtClean="0"/>
              <a:t>3) при </a:t>
            </a:r>
            <a:r>
              <a:rPr lang="ru-RU" dirty="0" err="1" smtClean="0"/>
              <a:t>визначенні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; </a:t>
            </a:r>
          </a:p>
          <a:p>
            <a:pPr lvl="0">
              <a:buNone/>
            </a:pPr>
            <a:r>
              <a:rPr lang="ru-RU" dirty="0" smtClean="0"/>
              <a:t>4) для </a:t>
            </a:r>
            <a:r>
              <a:rPr lang="ru-RU" dirty="0" err="1" smtClean="0"/>
              <a:t>перевірки</a:t>
            </a:r>
            <a:r>
              <a:rPr lang="ru-RU" dirty="0" smtClean="0"/>
              <a:t> </a:t>
            </a:r>
            <a:r>
              <a:rPr lang="ru-RU" dirty="0" err="1" smtClean="0"/>
              <a:t>правильності</a:t>
            </a:r>
            <a:r>
              <a:rPr lang="ru-RU" dirty="0" smtClean="0"/>
              <a:t> </a:t>
            </a:r>
            <a:r>
              <a:rPr lang="ru-RU" dirty="0" err="1" smtClean="0"/>
              <a:t>написання</a:t>
            </a:r>
            <a:r>
              <a:rPr lang="ru-RU" dirty="0" smtClean="0"/>
              <a:t> слова; </a:t>
            </a:r>
          </a:p>
          <a:p>
            <a:pPr lvl="0">
              <a:buNone/>
            </a:pPr>
            <a:r>
              <a:rPr lang="ru-RU" dirty="0" smtClean="0"/>
              <a:t>5) при </a:t>
            </a:r>
            <a:r>
              <a:rPr lang="ru-RU" dirty="0" err="1" smtClean="0"/>
              <a:t>доборі</a:t>
            </a:r>
            <a:r>
              <a:rPr lang="ru-RU" dirty="0" smtClean="0"/>
              <a:t> </a:t>
            </a:r>
            <a:r>
              <a:rPr lang="ru-RU" dirty="0" err="1" smtClean="0"/>
              <a:t>синонімів</a:t>
            </a:r>
            <a:r>
              <a:rPr lang="ru-RU" dirty="0" smtClean="0"/>
              <a:t>, </a:t>
            </a:r>
            <a:r>
              <a:rPr lang="ru-RU" dirty="0" err="1" smtClean="0"/>
              <a:t>антонімів</a:t>
            </a:r>
            <a:r>
              <a:rPr lang="ru-RU" dirty="0" smtClean="0"/>
              <a:t>, </a:t>
            </a:r>
            <a:r>
              <a:rPr lang="ru-RU" dirty="0" err="1" smtClean="0"/>
              <a:t>паронімів</a:t>
            </a:r>
            <a:r>
              <a:rPr lang="ru-RU" dirty="0" smtClean="0"/>
              <a:t>, </a:t>
            </a:r>
            <a:r>
              <a:rPr lang="ru-RU" dirty="0" err="1" smtClean="0"/>
              <a:t>омонімів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Для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потрібні</a:t>
            </a:r>
            <a:r>
              <a:rPr lang="ru-RU" dirty="0" smtClean="0"/>
              <a:t> словники?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9720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1. </a:t>
            </a:r>
            <a:r>
              <a:rPr lang="ru-RU" sz="2800" dirty="0" err="1" smtClean="0"/>
              <a:t>Кожний</a:t>
            </a:r>
            <a:r>
              <a:rPr lang="ru-RU" sz="2800" dirty="0" smtClean="0"/>
              <a:t> словник </a:t>
            </a:r>
            <a:r>
              <a:rPr lang="ru-RU" sz="2800" dirty="0" err="1" smtClean="0"/>
              <a:t>залежно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функцій</a:t>
            </a:r>
            <a:r>
              <a:rPr lang="ru-RU" sz="2800" dirty="0" smtClean="0"/>
              <a:t> — </a:t>
            </a:r>
            <a:r>
              <a:rPr lang="ru-RU" sz="2800" dirty="0" err="1" smtClean="0"/>
              <a:t>загальномовний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спеціальний</a:t>
            </a:r>
            <a:r>
              <a:rPr lang="ru-RU" sz="2800" dirty="0" smtClean="0"/>
              <a:t>, </a:t>
            </a:r>
            <a:r>
              <a:rPr lang="ru-RU" sz="2800" dirty="0" err="1" smtClean="0"/>
              <a:t>одномовний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перекладний</a:t>
            </a:r>
            <a:r>
              <a:rPr lang="ru-RU" sz="2800" dirty="0" smtClean="0"/>
              <a:t>, </a:t>
            </a:r>
            <a:r>
              <a:rPr lang="ru-RU" sz="2800" dirty="0" err="1" smtClean="0"/>
              <a:t>нормативний</a:t>
            </a:r>
            <a:r>
              <a:rPr lang="ru-RU" sz="2800" dirty="0" smtClean="0"/>
              <a:t>, </a:t>
            </a:r>
            <a:r>
              <a:rPr lang="ru-RU" sz="2800" dirty="0" err="1" smtClean="0"/>
              <a:t>вибірковий</a:t>
            </a:r>
            <a:r>
              <a:rPr lang="ru-RU" sz="2800" dirty="0" smtClean="0"/>
              <a:t>, </a:t>
            </a:r>
            <a:r>
              <a:rPr lang="ru-RU" sz="2800" dirty="0" err="1" smtClean="0"/>
              <a:t>генетичний</a:t>
            </a:r>
            <a:r>
              <a:rPr lang="ru-RU" sz="2800" dirty="0" smtClean="0"/>
              <a:t> — </a:t>
            </a:r>
            <a:r>
              <a:rPr lang="ru-RU" sz="2800" dirty="0" err="1" smtClean="0"/>
              <a:t>допомагає</a:t>
            </a:r>
            <a:r>
              <a:rPr lang="ru-RU" sz="2800" dirty="0" smtClean="0"/>
              <a:t> </a:t>
            </a:r>
            <a:r>
              <a:rPr lang="ru-RU" sz="2800" dirty="0" err="1" smtClean="0"/>
              <a:t>вибудувати</a:t>
            </a:r>
            <a:r>
              <a:rPr lang="ru-RU" sz="2800" dirty="0" smtClean="0"/>
              <a:t> текст </a:t>
            </a:r>
            <a:r>
              <a:rPr lang="ru-RU" sz="2800" dirty="0" err="1" smtClean="0"/>
              <a:t>й</a:t>
            </a:r>
            <a:r>
              <a:rPr lang="ru-RU" sz="2800" dirty="0" smtClean="0"/>
              <a:t> адекватно </a:t>
            </a:r>
            <a:r>
              <a:rPr lang="ru-RU" sz="2800" dirty="0" err="1" smtClean="0"/>
              <a:t>сприймати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відповідні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елементи</a:t>
            </a:r>
            <a:r>
              <a:rPr lang="ru-RU" sz="2800" dirty="0" smtClean="0"/>
              <a:t> в </a:t>
            </a:r>
            <a:r>
              <a:rPr lang="ru-RU" sz="2800" dirty="0" err="1" smtClean="0"/>
              <a:t>ньому</a:t>
            </a:r>
            <a:r>
              <a:rPr lang="ru-RU" sz="2800" dirty="0" smtClean="0"/>
              <a:t> (</a:t>
            </a:r>
            <a:r>
              <a:rPr lang="ru-RU" sz="2800" i="1" dirty="0" smtClean="0"/>
              <a:t>О. </a:t>
            </a:r>
            <a:r>
              <a:rPr lang="ru-RU" sz="2800" i="1" dirty="0" err="1" smtClean="0"/>
              <a:t>Семеног</a:t>
            </a:r>
            <a:r>
              <a:rPr lang="ru-RU" sz="2800" i="1" dirty="0" smtClean="0"/>
              <a:t>).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2. </a:t>
            </a:r>
            <a:r>
              <a:rPr lang="ru-RU" sz="2800" dirty="0" err="1" smtClean="0"/>
              <a:t>Неможливо</a:t>
            </a:r>
            <a:r>
              <a:rPr lang="ru-RU" sz="2800" dirty="0" smtClean="0"/>
              <a:t> </a:t>
            </a:r>
            <a:r>
              <a:rPr lang="ru-RU" sz="2800" dirty="0" err="1" smtClean="0"/>
              <a:t>уявити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собі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культурну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людину</a:t>
            </a:r>
            <a:r>
              <a:rPr lang="ru-RU" sz="2800" dirty="0" smtClean="0"/>
              <a:t>, яка б не </a:t>
            </a:r>
            <a:r>
              <a:rPr lang="ru-RU" sz="2800" dirty="0" err="1" smtClean="0"/>
              <a:t>потребувала</a:t>
            </a:r>
            <a:r>
              <a:rPr lang="ru-RU" sz="2800" dirty="0" smtClean="0"/>
              <a:t> </a:t>
            </a:r>
            <a:r>
              <a:rPr lang="ru-RU" sz="2800" dirty="0" smtClean="0"/>
              <a:t>словника, </a:t>
            </a:r>
            <a:r>
              <a:rPr lang="ru-RU" sz="2800" dirty="0" err="1" smtClean="0"/>
              <a:t>ніколи</a:t>
            </a:r>
            <a:r>
              <a:rPr lang="ru-RU" sz="2800" dirty="0" smtClean="0"/>
              <a:t> не </a:t>
            </a:r>
            <a:r>
              <a:rPr lang="ru-RU" sz="2800" dirty="0" err="1" smtClean="0"/>
              <a:t>користувалася</a:t>
            </a:r>
            <a:r>
              <a:rPr lang="ru-RU" sz="2800" dirty="0" smtClean="0"/>
              <a:t> ним (</a:t>
            </a:r>
            <a:r>
              <a:rPr lang="ru-RU" sz="2800" i="1" dirty="0" smtClean="0"/>
              <a:t>М. </a:t>
            </a:r>
            <a:r>
              <a:rPr lang="ru-RU" sz="2800" i="1" dirty="0" err="1" smtClean="0"/>
              <a:t>Рильський</a:t>
            </a:r>
            <a:r>
              <a:rPr lang="ru-RU" sz="2800" i="1" dirty="0" smtClean="0"/>
              <a:t>). </a:t>
            </a:r>
          </a:p>
          <a:p>
            <a:pPr>
              <a:buNone/>
            </a:pPr>
            <a:r>
              <a:rPr lang="ru-RU" sz="2800" dirty="0" smtClean="0"/>
              <a:t>3. Словники 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музеї</a:t>
            </a:r>
            <a:r>
              <a:rPr lang="ru-RU" sz="2800" dirty="0" smtClean="0"/>
              <a:t> </a:t>
            </a:r>
            <a:r>
              <a:rPr lang="ru-RU" sz="2800" dirty="0" err="1" smtClean="0"/>
              <a:t>слів</a:t>
            </a:r>
            <a:r>
              <a:rPr lang="ru-RU" sz="2800" dirty="0" smtClean="0"/>
              <a:t>, у них </a:t>
            </a:r>
            <a:r>
              <a:rPr lang="ru-RU" sz="2800" dirty="0" err="1" smtClean="0"/>
              <a:t>місце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для старого, </a:t>
            </a:r>
            <a:r>
              <a:rPr lang="ru-RU" sz="2800" dirty="0" err="1" smtClean="0"/>
              <a:t>і</a:t>
            </a:r>
            <a:r>
              <a:rPr lang="ru-RU" sz="2800" dirty="0" smtClean="0"/>
              <a:t> для нового слова </a:t>
            </a:r>
            <a:r>
              <a:rPr lang="ru-RU" sz="2800" dirty="0" err="1" smtClean="0"/>
              <a:t>знайдеться</a:t>
            </a:r>
            <a:r>
              <a:rPr lang="ru-RU" sz="2800" dirty="0" smtClean="0"/>
              <a:t> (</a:t>
            </a:r>
            <a:r>
              <a:rPr lang="ru-RU" sz="2800" i="1" dirty="0" err="1" smtClean="0"/>
              <a:t>С.Пупіико</a:t>
            </a:r>
            <a:r>
              <a:rPr lang="ru-RU" sz="2800" i="1" dirty="0" smtClean="0"/>
              <a:t>).</a:t>
            </a:r>
            <a:r>
              <a:rPr lang="ru-RU" sz="2800" dirty="0" smtClean="0"/>
              <a:t> </a:t>
            </a:r>
            <a:endParaRPr lang="ru-RU" sz="14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u-RU" sz="2400" b="1" dirty="0" smtClean="0"/>
              <a:t>Прочитайте </a:t>
            </a:r>
            <a:r>
              <a:rPr lang="ru-RU" sz="2400" b="1" dirty="0" err="1" smtClean="0"/>
              <a:t>висловлювання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видатних</a:t>
            </a:r>
            <a:r>
              <a:rPr lang="ru-RU" sz="2400" b="1" dirty="0" smtClean="0"/>
              <a:t> людей про словник. </a:t>
            </a:r>
            <a:r>
              <a:rPr lang="ru-RU" sz="2400" b="1" dirty="0" err="1" smtClean="0"/>
              <a:t>Прокоментуйте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кожне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твердження</a:t>
            </a:r>
            <a:r>
              <a:rPr lang="ru-RU" sz="2400" b="1" dirty="0" smtClean="0"/>
              <a:t>.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/>
              <a:t>4.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всесвіт</a:t>
            </a:r>
            <a:r>
              <a:rPr lang="ru-RU" sz="2800" dirty="0" smtClean="0"/>
              <a:t> в </a:t>
            </a:r>
            <a:r>
              <a:rPr lang="ru-RU" sz="2800" dirty="0" err="1" smtClean="0"/>
              <a:t>алфавітному</a:t>
            </a:r>
            <a:r>
              <a:rPr lang="ru-RU" sz="2800" dirty="0" smtClean="0"/>
              <a:t> порядку! </a:t>
            </a:r>
            <a:r>
              <a:rPr lang="ru-RU" sz="2800" dirty="0" err="1" smtClean="0"/>
              <a:t>Це</a:t>
            </a:r>
            <a:r>
              <a:rPr lang="ru-RU" sz="2800" dirty="0" smtClean="0"/>
              <a:t> книга книг.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вбирає</a:t>
            </a:r>
            <a:r>
              <a:rPr lang="ru-RU" sz="2800" dirty="0" smtClean="0"/>
              <a:t> в себе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інші</a:t>
            </a:r>
            <a:r>
              <a:rPr lang="ru-RU" sz="2800" dirty="0" smtClean="0"/>
              <a:t> книги, треба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вміти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вилучати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нього</a:t>
            </a:r>
            <a:r>
              <a:rPr lang="ru-RU" sz="2800" i="1" dirty="0" smtClean="0"/>
              <a:t> (А. Франс).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5. </a:t>
            </a:r>
            <a:r>
              <a:rPr lang="ru-RU" sz="2800" dirty="0" err="1" smtClean="0"/>
              <a:t>Одинадцятитомний</a:t>
            </a:r>
            <a:r>
              <a:rPr lang="ru-RU" sz="2800" dirty="0" smtClean="0"/>
              <a:t> «Словник </a:t>
            </a:r>
            <a:r>
              <a:rPr lang="ru-RU" sz="2800" dirty="0" err="1" smtClean="0"/>
              <a:t>української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мови</a:t>
            </a:r>
            <a:r>
              <a:rPr lang="ru-RU" sz="2800" dirty="0" smtClean="0"/>
              <a:t>», </a:t>
            </a:r>
            <a:r>
              <a:rPr lang="ru-RU" sz="2800" dirty="0" err="1" smtClean="0"/>
              <a:t>найоб'ємніше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сьогодні</a:t>
            </a:r>
            <a:r>
              <a:rPr lang="ru-RU" sz="2800" dirty="0" smtClean="0"/>
              <a:t> </a:t>
            </a:r>
            <a:r>
              <a:rPr lang="ru-RU" sz="2800" dirty="0" err="1" smtClean="0"/>
              <a:t>зібрання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лексичних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скарбів</a:t>
            </a:r>
            <a:r>
              <a:rPr lang="ru-RU" sz="2800" dirty="0" smtClean="0"/>
              <a:t> </a:t>
            </a:r>
            <a:r>
              <a:rPr lang="ru-RU" sz="2800" dirty="0" err="1" smtClean="0"/>
              <a:t>нашого</a:t>
            </a:r>
            <a:r>
              <a:rPr lang="ru-RU" sz="2800" dirty="0" smtClean="0"/>
              <a:t> народу, </a:t>
            </a:r>
            <a:r>
              <a:rPr lang="ru-RU" sz="2800" dirty="0" err="1" smtClean="0"/>
              <a:t>фіксує</a:t>
            </a:r>
            <a:r>
              <a:rPr lang="ru-RU" sz="2800" dirty="0" smtClean="0"/>
              <a:t> </a:t>
            </a:r>
            <a:r>
              <a:rPr lang="ru-RU" sz="2800" dirty="0" err="1" smtClean="0"/>
              <a:t>близько</a:t>
            </a:r>
            <a:r>
              <a:rPr lang="ru-RU" sz="2800" b="1" dirty="0" smtClean="0"/>
              <a:t> 135</a:t>
            </a:r>
            <a:r>
              <a:rPr lang="ru-RU" sz="2800" dirty="0" smtClean="0"/>
              <a:t> </a:t>
            </a:r>
            <a:r>
              <a:rPr lang="ru-RU" sz="2800" dirty="0" err="1" smtClean="0"/>
              <a:t>тисяч</a:t>
            </a:r>
            <a:r>
              <a:rPr lang="ru-RU" sz="2800" dirty="0" smtClean="0"/>
              <a:t> </a:t>
            </a:r>
            <a:r>
              <a:rPr lang="ru-RU" sz="2800" dirty="0" err="1" smtClean="0"/>
              <a:t>слів</a:t>
            </a:r>
            <a:r>
              <a:rPr lang="ru-RU" sz="2800" dirty="0" smtClean="0"/>
              <a:t>. А </a:t>
            </a:r>
            <a:r>
              <a:rPr lang="ru-RU" sz="2800" dirty="0" err="1" smtClean="0"/>
              <a:t>ще</a:t>
            </a:r>
            <a:r>
              <a:rPr lang="ru-RU" sz="2800" dirty="0" smtClean="0"/>
              <a:t> ж </a:t>
            </a:r>
            <a:r>
              <a:rPr lang="ru-RU" sz="2800" dirty="0" err="1" smtClean="0"/>
              <a:t>кожне</a:t>
            </a:r>
            <a:r>
              <a:rPr lang="ru-RU" sz="2800" dirty="0" smtClean="0"/>
              <a:t> слово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здебільшого</a:t>
            </a:r>
            <a:r>
              <a:rPr lang="ru-RU" sz="2800" dirty="0" smtClean="0"/>
              <a:t> не </a:t>
            </a:r>
            <a:r>
              <a:rPr lang="ru-RU" sz="2800" dirty="0" err="1" smtClean="0"/>
              <a:t>єдине</a:t>
            </a:r>
            <a:r>
              <a:rPr lang="ru-RU" sz="2800" dirty="0" smtClean="0"/>
              <a:t>, а </a:t>
            </a:r>
            <a:r>
              <a:rPr lang="ru-RU" sz="2800" dirty="0" err="1" smtClean="0"/>
              <a:t>кілька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багато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значень</a:t>
            </a:r>
            <a:r>
              <a:rPr lang="ru-RU" sz="2800" dirty="0" smtClean="0"/>
              <a:t>. Як же непросто,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ж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важливо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піднесення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навчитися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розрізняти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найтонші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відтінки</a:t>
            </a:r>
            <a:r>
              <a:rPr lang="ru-RU" sz="2800" dirty="0" smtClean="0"/>
              <a:t> в </a:t>
            </a:r>
            <a:r>
              <a:rPr lang="ru-RU" sz="2800" dirty="0" err="1" smtClean="0"/>
              <a:t>словесній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атрибутиці</a:t>
            </a:r>
            <a:r>
              <a:rPr lang="ru-RU" sz="2800" dirty="0" smtClean="0"/>
              <a:t>, </a:t>
            </a:r>
            <a:r>
              <a:rPr lang="ru-RU" sz="2800" dirty="0" err="1" smtClean="0"/>
              <a:t>доречно</a:t>
            </a:r>
            <a:r>
              <a:rPr lang="ru-RU" sz="2800" dirty="0" smtClean="0"/>
              <a:t>, до </a:t>
            </a:r>
            <a:r>
              <a:rPr lang="ru-RU" sz="2800" dirty="0" err="1" smtClean="0"/>
              <a:t>місця</a:t>
            </a:r>
            <a:r>
              <a:rPr lang="ru-RU" sz="2800" dirty="0" smtClean="0"/>
              <a:t> </a:t>
            </a:r>
            <a:r>
              <a:rPr lang="ru-RU" sz="2800" dirty="0" err="1" smtClean="0"/>
              <a:t>вживати</a:t>
            </a:r>
            <a:r>
              <a:rPr lang="ru-RU" sz="2800" dirty="0" smtClean="0"/>
              <a:t> те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інше</a:t>
            </a:r>
            <a:r>
              <a:rPr lang="ru-RU" sz="2800" dirty="0" smtClean="0"/>
              <a:t> слово — </a:t>
            </a:r>
            <a:r>
              <a:rPr lang="ru-RU" sz="2800" dirty="0" err="1" smtClean="0"/>
              <a:t>одне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понад</a:t>
            </a:r>
            <a:r>
              <a:rPr lang="ru-RU" sz="2800" dirty="0" smtClean="0"/>
              <a:t> </a:t>
            </a:r>
            <a:r>
              <a:rPr lang="ru-RU" sz="2800" dirty="0" err="1" smtClean="0"/>
              <a:t>сотні</a:t>
            </a:r>
            <a:r>
              <a:rPr lang="ru-RU" sz="2800" dirty="0" smtClean="0"/>
              <a:t> </a:t>
            </a:r>
            <a:r>
              <a:rPr lang="ru-RU" sz="2800" dirty="0" err="1" smtClean="0"/>
              <a:t>тисяч</a:t>
            </a:r>
            <a:r>
              <a:rPr lang="ru-RU" sz="2800" dirty="0" smtClean="0"/>
              <a:t>!</a:t>
            </a:r>
            <a:r>
              <a:rPr lang="ru-RU" sz="2800" i="1" dirty="0" smtClean="0"/>
              <a:t> (</a:t>
            </a:r>
            <a:r>
              <a:rPr lang="ru-RU" sz="2800" i="1" smtClean="0"/>
              <a:t>А.Бортняк</a:t>
            </a:r>
            <a:r>
              <a:rPr lang="ru-RU" sz="2800" i="1" dirty="0" smtClean="0"/>
              <a:t>).</a:t>
            </a:r>
            <a:endParaRPr lang="ru-RU" sz="14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u-RU" sz="2400" b="1" dirty="0" smtClean="0"/>
              <a:t>Прочитайте </a:t>
            </a:r>
            <a:r>
              <a:rPr lang="ru-RU" sz="2400" b="1" dirty="0" err="1" smtClean="0"/>
              <a:t>висловлювання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видатних</a:t>
            </a:r>
            <a:r>
              <a:rPr lang="ru-RU" sz="2400" b="1" dirty="0" smtClean="0"/>
              <a:t> людей про словник. </a:t>
            </a:r>
            <a:r>
              <a:rPr lang="ru-RU" sz="2400" b="1" dirty="0" err="1" smtClean="0"/>
              <a:t>Прокоментуйте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кожне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твердження</a:t>
            </a:r>
            <a:r>
              <a:rPr lang="ru-RU" sz="2400" b="1" dirty="0" smtClean="0"/>
              <a:t>.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</a:rPr>
              <a:t>ЛЕКСИКОГРАФ</a:t>
            </a:r>
            <a:r>
              <a:rPr lang="uk-UA" sz="3600" dirty="0" smtClean="0">
                <a:solidFill>
                  <a:schemeClr val="accent2"/>
                </a:solidFill>
              </a:rPr>
              <a:t>ІЯ </a:t>
            </a:r>
            <a:br>
              <a:rPr lang="uk-UA" sz="3600" dirty="0" smtClean="0">
                <a:solidFill>
                  <a:schemeClr val="accent2"/>
                </a:solidFill>
              </a:rPr>
            </a:br>
            <a:r>
              <a:rPr lang="uk-UA" sz="3600" dirty="0" smtClean="0">
                <a:solidFill>
                  <a:srgbClr val="FFC000"/>
                </a:solidFill>
              </a:rPr>
              <a:t>( </a:t>
            </a:r>
            <a:r>
              <a:rPr lang="uk-UA" sz="3600" dirty="0" err="1" smtClean="0">
                <a:solidFill>
                  <a:srgbClr val="FFC000"/>
                </a:solidFill>
              </a:rPr>
              <a:t>грецьк</a:t>
            </a:r>
            <a:r>
              <a:rPr lang="uk-UA" sz="3600" dirty="0" smtClean="0">
                <a:solidFill>
                  <a:srgbClr val="FFC000"/>
                </a:solidFill>
              </a:rPr>
              <a:t>. </a:t>
            </a:r>
            <a:r>
              <a:rPr lang="en-US" sz="3600" dirty="0" err="1" smtClean="0">
                <a:solidFill>
                  <a:srgbClr val="FFC000"/>
                </a:solidFill>
              </a:rPr>
              <a:t>lexicos</a:t>
            </a:r>
            <a:r>
              <a:rPr lang="en-US" sz="3600" dirty="0" smtClean="0">
                <a:solidFill>
                  <a:srgbClr val="FFC000"/>
                </a:solidFill>
              </a:rPr>
              <a:t>-</a:t>
            </a:r>
            <a:r>
              <a:rPr lang="uk-UA" sz="3600" dirty="0" smtClean="0">
                <a:solidFill>
                  <a:srgbClr val="FFC000"/>
                </a:solidFill>
              </a:rPr>
              <a:t> словник,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grapho</a:t>
            </a:r>
            <a:r>
              <a:rPr lang="uk-UA" sz="3600" dirty="0" smtClean="0">
                <a:solidFill>
                  <a:srgbClr val="FFC000"/>
                </a:solidFill>
              </a:rPr>
              <a:t>- пишу)</a:t>
            </a:r>
            <a:r>
              <a:rPr lang="uk-UA" sz="3600" dirty="0" smtClean="0"/>
              <a:t>- </a:t>
            </a:r>
            <a:br>
              <a:rPr lang="uk-UA" sz="3600" dirty="0" smtClean="0"/>
            </a:br>
            <a:r>
              <a:rPr lang="uk-UA" sz="3600" dirty="0" smtClean="0"/>
              <a:t>розділ </a:t>
            </a:r>
            <a:br>
              <a:rPr lang="uk-UA" sz="3600" dirty="0" smtClean="0"/>
            </a:br>
            <a:r>
              <a:rPr lang="uk-UA" sz="3600" dirty="0" smtClean="0"/>
              <a:t>мовознавства, </a:t>
            </a:r>
            <a:br>
              <a:rPr lang="uk-UA" sz="3600" dirty="0" smtClean="0"/>
            </a:br>
            <a:r>
              <a:rPr lang="uk-UA" sz="3600" dirty="0" err="1" smtClean="0"/>
              <a:t>пов</a:t>
            </a:r>
            <a:r>
              <a:rPr lang="en-US" sz="3600" dirty="0" smtClean="0"/>
              <a:t>’</a:t>
            </a:r>
            <a:r>
              <a:rPr lang="uk-UA" sz="3600" dirty="0" err="1" smtClean="0"/>
              <a:t>язаний</a:t>
            </a:r>
            <a:r>
              <a:rPr lang="uk-UA" sz="3600" dirty="0" smtClean="0"/>
              <a:t> </a:t>
            </a:r>
            <a:br>
              <a:rPr lang="uk-UA" sz="3600" dirty="0" smtClean="0"/>
            </a:br>
            <a:r>
              <a:rPr lang="uk-UA" sz="3600" dirty="0" smtClean="0"/>
              <a:t>зі створенням </a:t>
            </a:r>
            <a:br>
              <a:rPr lang="uk-UA" sz="3600" dirty="0" smtClean="0"/>
            </a:br>
            <a:r>
              <a:rPr lang="uk-UA" sz="3600" dirty="0" smtClean="0"/>
              <a:t>словників.</a:t>
            </a:r>
            <a:endParaRPr lang="ru-RU" sz="3600" dirty="0"/>
          </a:p>
        </p:txBody>
      </p:sp>
      <p:pic>
        <p:nvPicPr>
          <p:cNvPr id="8194" name="Picture 2" descr="Юридические услуги по регистрации ООО и ИП, регистрация изменений, продажа  готовых фирм, ликвидация фирм, представительство в суде, бухгалтерское  обслуживание. Квалифицированное юридическое обслуживание любой сложности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1432" y="2636912"/>
            <a:ext cx="5112568" cy="3649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pPr algn="just"/>
            <a:r>
              <a:rPr lang="ru-RU" b="1" u="sng" dirty="0" err="1" smtClean="0">
                <a:solidFill>
                  <a:srgbClr val="C00000"/>
                </a:solidFill>
              </a:rPr>
              <a:t>Лексикографія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ru-RU" b="1" u="sng" dirty="0" err="1" smtClean="0">
                <a:solidFill>
                  <a:srgbClr val="C00000"/>
                </a:solidFill>
              </a:rPr>
              <a:t>має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ru-RU" b="1" u="sng" dirty="0" err="1" smtClean="0">
                <a:solidFill>
                  <a:srgbClr val="C00000"/>
                </a:solidFill>
              </a:rPr>
              <a:t>багаторічну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ru-RU" b="1" u="sng" dirty="0" err="1" smtClean="0">
                <a:solidFill>
                  <a:srgbClr val="C00000"/>
                </a:solidFill>
              </a:rPr>
              <a:t>історію</a:t>
            </a:r>
            <a:r>
              <a:rPr lang="ru-RU" dirty="0" smtClean="0"/>
              <a:t>, великий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словників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знаменні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Як одна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у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лінгвістиці</a:t>
            </a:r>
            <a:r>
              <a:rPr lang="ru-RU" dirty="0" smtClean="0"/>
              <a:t>, вона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дедалі</a:t>
            </a:r>
            <a:r>
              <a:rPr lang="ru-RU" dirty="0" smtClean="0"/>
              <a:t> </a:t>
            </a:r>
            <a:r>
              <a:rPr lang="ru-RU" dirty="0" err="1" smtClean="0"/>
              <a:t>більшого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</a:t>
            </a:r>
            <a:r>
              <a:rPr lang="ru-RU" dirty="0" err="1" smtClean="0"/>
              <a:t>Спричинюється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зростаючими</a:t>
            </a:r>
            <a:r>
              <a:rPr lang="ru-RU" dirty="0" smtClean="0"/>
              <a:t> </a:t>
            </a:r>
            <a:r>
              <a:rPr lang="ru-RU" dirty="0" err="1" smtClean="0"/>
              <a:t>міжнародними</a:t>
            </a:r>
            <a:r>
              <a:rPr lang="ru-RU" dirty="0" smtClean="0"/>
              <a:t> контактами, потребою у </a:t>
            </a:r>
            <a:r>
              <a:rPr lang="ru-RU" dirty="0" err="1" smtClean="0"/>
              <a:t>вивченні</a:t>
            </a:r>
            <a:r>
              <a:rPr lang="ru-RU" dirty="0" smtClean="0"/>
              <a:t> </a:t>
            </a:r>
            <a:r>
              <a:rPr lang="ru-RU" dirty="0" err="1" smtClean="0"/>
              <a:t>малодосліджених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поглибленому</a:t>
            </a:r>
            <a:r>
              <a:rPr lang="ru-RU" dirty="0" smtClean="0"/>
              <a:t>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 для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загальнокультур­них</a:t>
            </a:r>
            <a:r>
              <a:rPr lang="ru-RU" dirty="0" smtClean="0"/>
              <a:t> та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запитів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електронно</a:t>
            </a:r>
            <a:r>
              <a:rPr lang="ru-RU" dirty="0" smtClean="0"/>
              <a:t>- </a:t>
            </a:r>
            <a:r>
              <a:rPr lang="ru-RU" dirty="0" err="1" smtClean="0"/>
              <a:t>обчислювальної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в </a:t>
            </a:r>
            <a:r>
              <a:rPr lang="ru-RU" dirty="0" err="1" smtClean="0"/>
              <a:t>укладанні</a:t>
            </a:r>
            <a:r>
              <a:rPr lang="ru-RU" dirty="0" smtClean="0"/>
              <a:t> </a:t>
            </a:r>
            <a:r>
              <a:rPr lang="ru-RU" dirty="0" err="1" smtClean="0"/>
              <a:t>словників</a:t>
            </a:r>
            <a:r>
              <a:rPr lang="ru-RU" dirty="0" smtClean="0"/>
              <a:t> </a:t>
            </a:r>
            <a:r>
              <a:rPr lang="ru-RU" dirty="0" err="1" smtClean="0"/>
              <a:t>збагатило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практику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лінгвістичної</a:t>
            </a:r>
            <a:r>
              <a:rPr lang="ru-RU" dirty="0" smtClean="0"/>
              <a:t> науки.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Енциклопедичні словники </a:t>
            </a:r>
            <a:r>
              <a:rPr lang="uk-UA" dirty="0" smtClean="0"/>
              <a:t>подають стислу характеристику предметів, явищ, історичних подій, видатних діячів культури, науковців, різних понять, що позначаються словами.</a:t>
            </a:r>
          </a:p>
          <a:p>
            <a:r>
              <a:rPr lang="uk-UA" b="1" dirty="0" smtClean="0">
                <a:solidFill>
                  <a:srgbClr val="C00000"/>
                </a:solidFill>
              </a:rPr>
              <a:t>Лінгвістичні словники </a:t>
            </a:r>
            <a:r>
              <a:rPr lang="uk-UA" dirty="0" smtClean="0"/>
              <a:t>по-різному пояснюють слово: з погляду лексичного значення, написання, вимови, походження та ін.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ТИПИ СЛОВНИКІВ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>
                <a:solidFill>
                  <a:srgbClr val="FFC000"/>
                </a:solidFill>
              </a:rPr>
              <a:t>Енциклопедичні: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>
                <a:solidFill>
                  <a:srgbClr val="FFC000"/>
                </a:solidFill>
              </a:rPr>
              <a:t>загальні</a:t>
            </a:r>
            <a:r>
              <a:rPr lang="uk-UA" dirty="0" smtClean="0"/>
              <a:t> ( у них подано найширшу інформацію);</a:t>
            </a:r>
          </a:p>
          <a:p>
            <a:endParaRPr lang="uk-UA" dirty="0" smtClean="0"/>
          </a:p>
          <a:p>
            <a:r>
              <a:rPr lang="uk-UA" dirty="0" smtClean="0">
                <a:solidFill>
                  <a:srgbClr val="FFC000"/>
                </a:solidFill>
              </a:rPr>
              <a:t>спеціальні </a:t>
            </a:r>
            <a:r>
              <a:rPr lang="uk-UA" dirty="0" smtClean="0"/>
              <a:t>(медична, сільськогосподарська, музична енциклопедія)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>
                <a:solidFill>
                  <a:srgbClr val="FFC000"/>
                </a:solidFill>
              </a:rPr>
              <a:t>Лінгвістичні: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одномовні;</a:t>
            </a:r>
          </a:p>
          <a:p>
            <a:endParaRPr lang="uk-UA" dirty="0" smtClean="0"/>
          </a:p>
          <a:p>
            <a:r>
              <a:rPr lang="uk-UA" dirty="0" smtClean="0"/>
              <a:t>двомовні</a:t>
            </a:r>
          </a:p>
          <a:p>
            <a:endParaRPr lang="uk-UA" dirty="0" smtClean="0"/>
          </a:p>
          <a:p>
            <a:r>
              <a:rPr lang="uk-UA" dirty="0" smtClean="0"/>
              <a:t>багатомовні.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2"/>
                </a:solidFill>
              </a:rPr>
              <a:t>ТИПИ СЛОВНИКІВ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0103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Вершиною </a:t>
            </a:r>
            <a:r>
              <a:rPr lang="uk-UA" sz="3600" dirty="0" err="1" smtClean="0"/>
              <a:t>словникарсва</a:t>
            </a:r>
            <a:r>
              <a:rPr lang="uk-UA" sz="3600" dirty="0" smtClean="0"/>
              <a:t> є </a:t>
            </a:r>
            <a:r>
              <a:rPr lang="uk-UA" sz="3600" dirty="0" smtClean="0">
                <a:solidFill>
                  <a:srgbClr val="C00000"/>
                </a:solidFill>
              </a:rPr>
              <a:t>тлумачні словники</a:t>
            </a:r>
            <a:r>
              <a:rPr lang="uk-UA" sz="3600" dirty="0" smtClean="0"/>
              <a:t>, за допомогою яких з</a:t>
            </a:r>
            <a:r>
              <a:rPr lang="en-US" sz="3600" dirty="0" smtClean="0"/>
              <a:t>’</a:t>
            </a:r>
            <a:r>
              <a:rPr lang="ru-RU" sz="3600" dirty="0" err="1" smtClean="0"/>
              <a:t>ясовують</a:t>
            </a:r>
            <a:r>
              <a:rPr lang="ru-RU" sz="3600" dirty="0" smtClean="0"/>
              <a:t> </a:t>
            </a:r>
            <a:r>
              <a:rPr lang="ru-RU" sz="3600" dirty="0" err="1" smtClean="0"/>
              <a:t>лексичне</a:t>
            </a:r>
            <a:r>
              <a:rPr lang="ru-RU" sz="3600" dirty="0" smtClean="0"/>
              <a:t> </a:t>
            </a:r>
            <a:r>
              <a:rPr lang="ru-RU" sz="3600" dirty="0" err="1" smtClean="0"/>
              <a:t>значення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слів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4098" name="Picture 2" descr="Сучасний тлумачний словник української мови (100 000 слів) — купити на  ВсіКниг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2952328" cy="4268426"/>
          </a:xfrm>
          <a:prstGeom prst="rect">
            <a:avLst/>
          </a:prstGeom>
          <a:noFill/>
        </p:spPr>
      </p:pic>
      <p:pic>
        <p:nvPicPr>
          <p:cNvPr id="4100" name="Picture 4" descr="Яковлева А. М., Афонська Т. М. - Словники від А до Я. Сучасний тлумачний  словник української мови 55 000 слів | Книжкова Хата - магазин цікавих  книг! м. Коломия, вул. Чорновола, 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3" y="2276872"/>
            <a:ext cx="3024337" cy="4389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580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ЛЕКСИКОГРАФІЯ ЯК РОЗДІЛ МОВОЗНАВСТВА ПРО УКЛАДАННЯ СЛОВНИКІВ. ВИДИ СЛОВНИКІВ ТА ОСОБЛИВОСТІ ЇХ ПОБУДОВИ </vt:lpstr>
      <vt:lpstr>Для чого потрібні словники?</vt:lpstr>
      <vt:lpstr>Прочитайте висловлювання видатних людей про словник. Прокоментуйте кожне твердження. </vt:lpstr>
      <vt:lpstr>Прочитайте висловлювання видатних людей про словник. Прокоментуйте кожне твердження. </vt:lpstr>
      <vt:lpstr>ЛЕКСИКОГРАФІЯ  ( грецьк. lexicos- словник, grapho- пишу)-  розділ  мовознавства,  пов’язаний  зі створенням  словників.</vt:lpstr>
      <vt:lpstr>Слайд 6</vt:lpstr>
      <vt:lpstr>ТИПИ СЛОВНИКІВ</vt:lpstr>
      <vt:lpstr>ТИПИ СЛОВНИКІВ</vt:lpstr>
      <vt:lpstr>Вершиною словникарсва є тлумачні словники, за допомогою яких з’ясовують лексичне значення слів.</vt:lpstr>
      <vt:lpstr>ТИПИ СЛОВНИКІВ</vt:lpstr>
      <vt:lpstr>Підсумки уроку</vt:lpstr>
      <vt:lpstr>Домашнє завдання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ЛЕКСИКОГРАФІЯ ЯК РОЗДІЛ МОВОЗНАВСТВА ПРО УКЛАДАННЯ СЛОВНИКІВ. ВИДИ СЛОВНИКІВ ТА ОСОБЛИВОСТІ ЇХ ПОБУДОВИ </dc:title>
  <dc:creator>Helena</dc:creator>
  <cp:lastModifiedBy>Helena</cp:lastModifiedBy>
  <cp:revision>13</cp:revision>
  <dcterms:created xsi:type="dcterms:W3CDTF">2021-09-01T07:45:30Z</dcterms:created>
  <dcterms:modified xsi:type="dcterms:W3CDTF">2021-09-08T09:10:30Z</dcterms:modified>
</cp:coreProperties>
</file>