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0" r:id="rId1"/>
  </p:sldMasterIdLst>
  <p:sldIdLst>
    <p:sldId id="256" r:id="rId2"/>
    <p:sldId id="257" r:id="rId3"/>
    <p:sldId id="258" r:id="rId4"/>
    <p:sldId id="259" r:id="rId5"/>
    <p:sldId id="267" r:id="rId6"/>
    <p:sldId id="260" r:id="rId7"/>
    <p:sldId id="261" r:id="rId8"/>
    <p:sldId id="266" r:id="rId9"/>
    <p:sldId id="262" r:id="rId10"/>
    <p:sldId id="268" r:id="rId11"/>
    <p:sldId id="269" r:id="rId12"/>
    <p:sldId id="263" r:id="rId13"/>
    <p:sldId id="264" r:id="rId14"/>
    <p:sldId id="265"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85" autoAdjust="0"/>
    <p:restoredTop sz="94660"/>
  </p:normalViewPr>
  <p:slideViewPr>
    <p:cSldViewPr>
      <p:cViewPr>
        <p:scale>
          <a:sx n="78" d="100"/>
          <a:sy n="78" d="100"/>
        </p:scale>
        <p:origin x="-130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B1343C6-88F7-4900-A18E-275662F06599}" type="datetimeFigureOut">
              <a:rPr lang="uk-UA" smtClean="0"/>
              <a:t>13.11.2018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E261EA2-4BA0-4327-A382-D63C16D30D76}"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B1343C6-88F7-4900-A18E-275662F06599}" type="datetimeFigureOut">
              <a:rPr lang="uk-UA" smtClean="0"/>
              <a:t>13.11.2018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E261EA2-4BA0-4327-A382-D63C16D30D76}"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B1343C6-88F7-4900-A18E-275662F06599}" type="datetimeFigureOut">
              <a:rPr lang="uk-UA" smtClean="0"/>
              <a:t>13.11.2018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E261EA2-4BA0-4327-A382-D63C16D30D76}" type="slidenum">
              <a:rPr lang="uk-UA" smtClean="0"/>
              <a:t>‹#›</a:t>
            </a:fld>
            <a:endParaRPr lang="uk-UA"/>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B1343C6-88F7-4900-A18E-275662F06599}" type="datetimeFigureOut">
              <a:rPr lang="uk-UA" smtClean="0"/>
              <a:t>13.11.2018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E261EA2-4BA0-4327-A382-D63C16D30D76}" type="slidenum">
              <a:rPr lang="uk-UA" smtClean="0"/>
              <a:t>‹#›</a:t>
            </a:fld>
            <a:endParaRPr lang="uk-UA"/>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B1343C6-88F7-4900-A18E-275662F06599}" type="datetimeFigureOut">
              <a:rPr lang="uk-UA" smtClean="0"/>
              <a:t>13.11.2018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E261EA2-4BA0-4327-A382-D63C16D30D76}"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3B1343C6-88F7-4900-A18E-275662F06599}" type="datetimeFigureOut">
              <a:rPr lang="uk-UA" smtClean="0"/>
              <a:t>13.11.2018</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E261EA2-4BA0-4327-A382-D63C16D30D76}" type="slidenum">
              <a:rPr lang="uk-UA" smtClean="0"/>
              <a:t>‹#›</a:t>
            </a:fld>
            <a:endParaRPr lang="uk-UA"/>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B1343C6-88F7-4900-A18E-275662F06599}" type="datetimeFigureOut">
              <a:rPr lang="uk-UA" smtClean="0"/>
              <a:t>13.11.2018</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CE261EA2-4BA0-4327-A382-D63C16D30D76}"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B1343C6-88F7-4900-A18E-275662F06599}" type="datetimeFigureOut">
              <a:rPr lang="uk-UA" smtClean="0"/>
              <a:t>13.11.2018</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CE261EA2-4BA0-4327-A382-D63C16D30D76}"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3B1343C6-88F7-4900-A18E-275662F06599}" type="datetimeFigureOut">
              <a:rPr lang="uk-UA" smtClean="0"/>
              <a:t>13.11.2018</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CE261EA2-4BA0-4327-A382-D63C16D30D76}"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B1343C6-88F7-4900-A18E-275662F06599}" type="datetimeFigureOut">
              <a:rPr lang="uk-UA" smtClean="0"/>
              <a:t>13.11.2018</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E261EA2-4BA0-4327-A382-D63C16D30D76}" type="slidenum">
              <a:rPr lang="uk-UA" smtClean="0"/>
              <a:t>‹#›</a:t>
            </a:fld>
            <a:endParaRPr lang="uk-UA"/>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B1343C6-88F7-4900-A18E-275662F06599}" type="datetimeFigureOut">
              <a:rPr lang="uk-UA" smtClean="0"/>
              <a:t>13.11.2018</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E261EA2-4BA0-4327-A382-D63C16D30D76}" type="slidenum">
              <a:rPr lang="uk-UA" smtClean="0"/>
              <a:t>‹#›</a:t>
            </a:fld>
            <a:endParaRPr lang="uk-UA"/>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3B1343C6-88F7-4900-A18E-275662F06599}" type="datetimeFigureOut">
              <a:rPr lang="uk-UA" smtClean="0"/>
              <a:t>13.11.2018</a:t>
            </a:fld>
            <a:endParaRPr lang="uk-UA"/>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uk-UA"/>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E261EA2-4BA0-4327-A382-D63C16D30D76}" type="slidenum">
              <a:rPr lang="uk-UA" smtClean="0"/>
              <a:t>‹#›</a:t>
            </a:fld>
            <a:endParaRPr lang="uk-UA"/>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2060848"/>
            <a:ext cx="7992888" cy="1653168"/>
          </a:xfrm>
        </p:spPr>
        <p:txBody>
          <a:bodyPr>
            <a:normAutofit fontScale="90000"/>
          </a:bodyPr>
          <a:lstStyle/>
          <a:p>
            <a:pPr algn="ctr">
              <a:lnSpc>
                <a:spcPct val="150000"/>
              </a:lnSpc>
            </a:pPr>
            <a:r>
              <a:rPr lang="ru-RU" sz="4000" b="1" dirty="0" smtClean="0">
                <a:solidFill>
                  <a:schemeClr val="tx1"/>
                </a:solidFill>
                <a:latin typeface="Tagir DP Normal" pitchFamily="2" charset="0"/>
                <a:ea typeface="Tahoma" pitchFamily="34" charset="0"/>
                <a:cs typeface="Calibri" pitchFamily="34" charset="0"/>
              </a:rPr>
              <a:t>Тема: </a:t>
            </a:r>
            <a:r>
              <a:rPr lang="uk-UA" sz="4000" dirty="0">
                <a:solidFill>
                  <a:srgbClr val="FFFF00"/>
                </a:solidFill>
                <a:effectLst/>
                <a:latin typeface="Tagir DP Normal" pitchFamily="2" charset="0"/>
              </a:rPr>
              <a:t>Поняття  архітектоніки та режисури у дизайнерській діяльності.</a:t>
            </a:r>
            <a:r>
              <a:rPr lang="ru-RU" dirty="0">
                <a:solidFill>
                  <a:srgbClr val="FFFF00"/>
                </a:solidFill>
                <a:effectLst/>
                <a:latin typeface="Tagir DP Normal" pitchFamily="2" charset="0"/>
              </a:rPr>
              <a:t/>
            </a:r>
            <a:br>
              <a:rPr lang="ru-RU" dirty="0">
                <a:solidFill>
                  <a:srgbClr val="FFFF00"/>
                </a:solidFill>
                <a:effectLst/>
                <a:latin typeface="Tagir DP Normal" pitchFamily="2" charset="0"/>
              </a:rPr>
            </a:br>
            <a:endParaRPr lang="uk-UA" b="1" dirty="0">
              <a:solidFill>
                <a:srgbClr val="FFFF00"/>
              </a:solidFill>
              <a:latin typeface="Tagir DP Normal" pitchFamily="2" charset="0"/>
              <a:ea typeface="Tahoma" pitchFamily="34" charset="0"/>
              <a:cs typeface="Calibri" pitchFamily="34" charset="0"/>
            </a:endParaRPr>
          </a:p>
        </p:txBody>
      </p:sp>
      <p:sp>
        <p:nvSpPr>
          <p:cNvPr id="3" name="Подзаголовок 2"/>
          <p:cNvSpPr>
            <a:spLocks noGrp="1"/>
          </p:cNvSpPr>
          <p:nvPr>
            <p:ph type="subTitle" idx="1"/>
          </p:nvPr>
        </p:nvSpPr>
        <p:spPr>
          <a:xfrm>
            <a:off x="-180528" y="3933056"/>
            <a:ext cx="8856984" cy="1752600"/>
          </a:xfrm>
        </p:spPr>
        <p:txBody>
          <a:bodyPr>
            <a:noAutofit/>
          </a:bodyPr>
          <a:lstStyle/>
          <a:p>
            <a:r>
              <a:rPr lang="uk-UA" sz="1800" b="1" dirty="0" smtClean="0">
                <a:solidFill>
                  <a:srgbClr val="FFFF00"/>
                </a:solidFill>
                <a:latin typeface="Tagir DP Normal" pitchFamily="2" charset="0"/>
                <a:ea typeface="Tahoma" pitchFamily="34" charset="0"/>
                <a:cs typeface="Tahoma" pitchFamily="34" charset="0"/>
              </a:rPr>
              <a:t>Навчальна мета: </a:t>
            </a:r>
            <a:r>
              <a:rPr lang="uk-UA" sz="1800" b="1" dirty="0" smtClean="0">
                <a:solidFill>
                  <a:srgbClr val="FFFF00"/>
                </a:solidFill>
                <a:latin typeface="Tahoma" pitchFamily="34" charset="0"/>
                <a:ea typeface="Tahoma" pitchFamily="34" charset="0"/>
                <a:cs typeface="Tahoma" pitchFamily="34" charset="0"/>
              </a:rPr>
              <a:t>  </a:t>
            </a:r>
            <a:r>
              <a:rPr lang="uk-UA" sz="1800" b="1" dirty="0">
                <a:solidFill>
                  <a:schemeClr val="tx1"/>
                </a:solidFill>
              </a:rPr>
              <a:t>вивчити значення слів, ( архітектоніка ) та  ( інсталяція );</a:t>
            </a:r>
            <a:endParaRPr lang="ru-RU" sz="1800" b="1" dirty="0">
              <a:solidFill>
                <a:schemeClr val="tx1"/>
              </a:solidFill>
            </a:endParaRPr>
          </a:p>
          <a:p>
            <a:r>
              <a:rPr lang="uk-UA" sz="1800" b="1" i="1" dirty="0">
                <a:solidFill>
                  <a:schemeClr val="tx1"/>
                </a:solidFill>
              </a:rPr>
              <a:t>                    </a:t>
            </a:r>
            <a:r>
              <a:rPr lang="uk-UA" sz="1800" b="1" dirty="0">
                <a:solidFill>
                  <a:schemeClr val="tx1"/>
                </a:solidFill>
              </a:rPr>
              <a:t> Зрозуміти застосування режисури в світловому дизайні інтер’єру</a:t>
            </a:r>
            <a:r>
              <a:rPr lang="uk-UA" sz="1800" b="1" dirty="0" smtClean="0">
                <a:solidFill>
                  <a:schemeClr val="tx1"/>
                </a:solidFill>
              </a:rPr>
              <a:t>.</a:t>
            </a:r>
            <a:endParaRPr lang="ru-RU" sz="1800" b="1" dirty="0">
              <a:solidFill>
                <a:schemeClr val="tx1"/>
              </a:solidFill>
            </a:endParaRPr>
          </a:p>
        </p:txBody>
      </p:sp>
    </p:spTree>
    <p:extLst>
      <p:ext uri="{BB962C8B-B14F-4D97-AF65-F5344CB8AC3E}">
        <p14:creationId xmlns:p14="http://schemas.microsoft.com/office/powerpoint/2010/main" val="1633158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264" y="1765589"/>
            <a:ext cx="5580112" cy="3939889"/>
          </a:xfrm>
        </p:spPr>
        <p:txBody>
          <a:bodyPr>
            <a:noAutofit/>
          </a:bodyPr>
          <a:lstStyle/>
          <a:p>
            <a:pPr algn="just"/>
            <a:r>
              <a:rPr lang="uk-UA" sz="1800" dirty="0">
                <a:solidFill>
                  <a:schemeClr val="tx1"/>
                </a:solidFill>
              </a:rPr>
              <a:t>У </a:t>
            </a:r>
            <a:r>
              <a:rPr lang="uk-UA" sz="1800" b="1" dirty="0">
                <a:solidFill>
                  <a:schemeClr val="tx1"/>
                </a:solidFill>
              </a:rPr>
              <a:t>вітальні</a:t>
            </a:r>
            <a:r>
              <a:rPr lang="uk-UA" sz="1800" dirty="0">
                <a:solidFill>
                  <a:schemeClr val="tx1"/>
                </a:solidFill>
              </a:rPr>
              <a:t> фонове освітлення може бути створене за допомогою цікавої і незвичайної люстри або сукупності світильників встановлених в підвісній стелі. У функціональних зонах кімнати, де розташовані дивани і м'які крісла, можна помістити настінну лампу або встановити торшер, який органічно впишеться в інтер'єр і підкреслить загальну концепцію дизайну приміщення.</a:t>
            </a:r>
            <a:endParaRPr lang="ru-RU" sz="1800" dirty="0">
              <a:solidFill>
                <a:schemeClr val="tx1"/>
              </a:solidFill>
            </a:endParaRPr>
          </a:p>
          <a:p>
            <a:pPr algn="just"/>
            <a:r>
              <a:rPr lang="uk-UA" sz="1800" dirty="0">
                <a:solidFill>
                  <a:schemeClr val="tx1"/>
                </a:solidFill>
              </a:rPr>
              <a:t>А для створення більш інтимної атмосфери підійдуть неяскраві настінні бра. Якщо в кімнаті є ефектні ніші, в яких розташовані книги, картини або дорогий посуд, то вони можуть підсвічуватися стельовими світильниками прожекторного типу. Рівень освітлення в спальні повинен бити значно нижче, ніж в решті кімнат, краще всього, якщо світло буде розсіяним або переважно розсіяним.</a:t>
            </a:r>
            <a:endParaRPr lang="ru-RU" sz="1800" dirty="0">
              <a:solidFill>
                <a:schemeClr val="tx1"/>
              </a:solidFill>
            </a:endParaRPr>
          </a:p>
        </p:txBody>
      </p:sp>
      <p:pic>
        <p:nvPicPr>
          <p:cNvPr id="5122" name="Picture 2" descr="C:\Users\Alizeya\Desktop\statya-gostinaya-33bd3fp26jn0sah72e2lm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3096" y="2924944"/>
            <a:ext cx="3316888" cy="219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477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2420888"/>
            <a:ext cx="7992888" cy="3816424"/>
          </a:xfrm>
        </p:spPr>
        <p:txBody>
          <a:bodyPr>
            <a:noAutofit/>
          </a:bodyPr>
          <a:lstStyle/>
          <a:p>
            <a:pPr marL="0" indent="0" algn="just">
              <a:buNone/>
            </a:pPr>
            <a:r>
              <a:rPr lang="uk-UA" sz="2000" dirty="0">
                <a:solidFill>
                  <a:schemeClr val="tx1"/>
                </a:solidFill>
              </a:rPr>
              <a:t>Для </a:t>
            </a:r>
            <a:r>
              <a:rPr lang="uk-UA" sz="2000" b="1" dirty="0">
                <a:solidFill>
                  <a:schemeClr val="tx1"/>
                </a:solidFill>
              </a:rPr>
              <a:t>дитячої кімнати</a:t>
            </a:r>
            <a:r>
              <a:rPr lang="uk-UA" sz="2000" dirty="0">
                <a:solidFill>
                  <a:schemeClr val="tx1"/>
                </a:solidFill>
              </a:rPr>
              <a:t> необхідне яскраве світло, тут дитина виконуватиме домашні завдання, читатиме, гратиме і веселитиметься. Крім того, джерела світла повинні бити максимально стійкими і протиударними, переважно </a:t>
            </a:r>
            <a:r>
              <a:rPr lang="uk-UA" sz="2000" dirty="0" smtClean="0">
                <a:solidFill>
                  <a:schemeClr val="tx1"/>
                </a:solidFill>
              </a:rPr>
              <a:t>пластик</a:t>
            </a:r>
          </a:p>
          <a:p>
            <a:pPr marL="0" indent="0" algn="just">
              <a:buNone/>
            </a:pPr>
            <a:r>
              <a:rPr lang="uk-UA" sz="2000" b="1" dirty="0">
                <a:solidFill>
                  <a:schemeClr val="tx1"/>
                </a:solidFill>
              </a:rPr>
              <a:t>Кабінет </a:t>
            </a:r>
            <a:r>
              <a:rPr lang="uk-UA" sz="2000" dirty="0">
                <a:solidFill>
                  <a:schemeClr val="tx1"/>
                </a:solidFill>
              </a:rPr>
              <a:t>- це особлива кімната, яка служитиме своєму господареві робочим місцем. Всім відомо, що при правильному освітленні </a:t>
            </a:r>
            <a:r>
              <a:rPr lang="uk-UA" sz="2000" dirty="0" smtClean="0">
                <a:solidFill>
                  <a:schemeClr val="tx1"/>
                </a:solidFill>
              </a:rPr>
              <a:t>людина може </a:t>
            </a:r>
            <a:r>
              <a:rPr lang="uk-UA" sz="2000" dirty="0">
                <a:solidFill>
                  <a:schemeClr val="tx1"/>
                </a:solidFill>
              </a:rPr>
              <a:t>працювати значно довше, не втомлюючись. Тому освітлення кімнати повинне бути денним, адже чим ближче освітлення до природного, тим безпечніше воно для зору. На столі можна поставити лампу, вона забезпечить освітлення робочого місце без відблисків і віддзеркалень, які так стомлюють очі</a:t>
            </a:r>
            <a:r>
              <a:rPr lang="uk-UA" sz="2000" dirty="0" smtClean="0">
                <a:solidFill>
                  <a:schemeClr val="tx1"/>
                </a:solidFill>
              </a:rPr>
              <a:t>.</a:t>
            </a:r>
            <a:endParaRPr lang="ru-RU" sz="2000" dirty="0">
              <a:solidFill>
                <a:schemeClr val="tx1"/>
              </a:solidFill>
            </a:endParaRPr>
          </a:p>
        </p:txBody>
      </p:sp>
      <p:pic>
        <p:nvPicPr>
          <p:cNvPr id="4098" name="Picture 2" descr="C:\Users\Alizeya\Desktop\15270750465b0550e6a0dbb.jpg"/>
          <p:cNvPicPr>
            <a:picLocks noChangeAspect="1" noChangeArrowheads="1"/>
          </p:cNvPicPr>
          <p:nvPr/>
        </p:nvPicPr>
        <p:blipFill rotWithShape="1">
          <a:blip r:embed="rId2">
            <a:extLst>
              <a:ext uri="{28A0092B-C50C-407E-A947-70E740481C1C}">
                <a14:useLocalDpi xmlns:a14="http://schemas.microsoft.com/office/drawing/2010/main" val="0"/>
              </a:ext>
            </a:extLst>
          </a:blip>
          <a:srcRect l="5488" t="15077" r="3237" b="22647"/>
          <a:stretch/>
        </p:blipFill>
        <p:spPr bwMode="auto">
          <a:xfrm>
            <a:off x="1835696" y="343400"/>
            <a:ext cx="5718048" cy="2057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564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548680"/>
            <a:ext cx="5184575" cy="3816424"/>
          </a:xfrm>
        </p:spPr>
        <p:txBody>
          <a:bodyPr>
            <a:noAutofit/>
          </a:bodyPr>
          <a:lstStyle/>
          <a:p>
            <a:r>
              <a:rPr lang="uk-UA" b="1" dirty="0">
                <a:solidFill>
                  <a:schemeClr val="tx1"/>
                </a:solidFill>
              </a:rPr>
              <a:t>Освітлення кухні </a:t>
            </a:r>
            <a:r>
              <a:rPr lang="uk-UA" dirty="0">
                <a:solidFill>
                  <a:schemeClr val="tx1"/>
                </a:solidFill>
              </a:rPr>
              <a:t>повинне складатися із загального і зонального. В першу чергу добре освітлюють дві зони - робочу і обідню. Щоб зробити кухню затишною, можна над обіднім столом повісити мобільний світильник, який одним рухом легко опускається або піднімається. Освітлення робочої зони вкрай необхідне, для цього використовують люмінесцентні або галогенові лампи, вбудовані в карниз навісних шаф або лампи, приховані за нижнім краєм полиць.    </a:t>
            </a:r>
            <a:endParaRPr lang="ru-RU" dirty="0">
              <a:solidFill>
                <a:schemeClr val="tx1"/>
              </a:solidFill>
            </a:endParaRPr>
          </a:p>
          <a:p>
            <a:endParaRPr lang="ru-RU" dirty="0">
              <a:solidFill>
                <a:schemeClr val="tx1"/>
              </a:solidFill>
            </a:endParaRPr>
          </a:p>
        </p:txBody>
      </p:sp>
      <p:pic>
        <p:nvPicPr>
          <p:cNvPr id="3074" name="Picture 2" descr="C:\Users\Alizeya\Desktop\how_can_illuminate_the_kitchen-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476672"/>
            <a:ext cx="3801450" cy="257944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lizeya\Desktop\sovremennoe-osveshhenie-dlya-kuhon-ot-mel-korboy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3" y="3282410"/>
            <a:ext cx="3892293" cy="2594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712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692696"/>
            <a:ext cx="8229600" cy="4526280"/>
          </a:xfrm>
        </p:spPr>
        <p:txBody>
          <a:bodyPr>
            <a:normAutofit/>
          </a:bodyPr>
          <a:lstStyle/>
          <a:p>
            <a:r>
              <a:rPr lang="uk-UA" sz="2000" b="1" dirty="0">
                <a:solidFill>
                  <a:schemeClr val="tx1"/>
                </a:solidFill>
              </a:rPr>
              <a:t>Ванна кімната -</a:t>
            </a:r>
            <a:r>
              <a:rPr lang="uk-UA" sz="2000" dirty="0">
                <a:solidFill>
                  <a:schemeClr val="tx1"/>
                </a:solidFill>
              </a:rPr>
              <a:t> це приміщення з підвищеною вологістю, тут потрібно поклопотатися про безпеку джерел освітлення. Ідеально підійдуть галогенові лампи, закриті скляним абажуром.</a:t>
            </a:r>
            <a:endParaRPr lang="ru-RU" sz="2000" dirty="0">
              <a:solidFill>
                <a:schemeClr val="tx1"/>
              </a:solidFill>
            </a:endParaRPr>
          </a:p>
          <a:p>
            <a:r>
              <a:rPr lang="uk-UA" sz="2000" dirty="0">
                <a:solidFill>
                  <a:schemeClr val="tx1"/>
                </a:solidFill>
              </a:rPr>
              <a:t>     Біля дзеркала доречно встановити додаткове освітлення, але пряме світло не повинне відбиватися від нього. Краще всього, коли джерела світла розташовані зверху і з боків   дзеркала - це зручно і для гоління, і для нанесення макіяжу.</a:t>
            </a:r>
            <a:endParaRPr lang="ru-RU" sz="2000" dirty="0">
              <a:solidFill>
                <a:schemeClr val="tx1"/>
              </a:solidFill>
            </a:endParaRPr>
          </a:p>
          <a:p>
            <a:pPr algn="just"/>
            <a:endParaRPr lang="ru-RU" sz="2000" dirty="0">
              <a:solidFill>
                <a:schemeClr val="tx1"/>
              </a:solidFill>
            </a:endParaRPr>
          </a:p>
        </p:txBody>
      </p:sp>
      <p:pic>
        <p:nvPicPr>
          <p:cNvPr id="2050" name="Picture 2" descr="C:\Users\Alizeya\Desktop\9-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2996952"/>
            <a:ext cx="4968552" cy="3727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007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60648"/>
            <a:ext cx="8229600" cy="5750416"/>
          </a:xfrm>
        </p:spPr>
        <p:txBody>
          <a:bodyPr>
            <a:normAutofit/>
          </a:bodyPr>
          <a:lstStyle/>
          <a:p>
            <a:pPr marL="0" indent="0" algn="ctr">
              <a:buNone/>
            </a:pPr>
            <a:r>
              <a:rPr lang="uk-UA" sz="4000" b="1" dirty="0">
                <a:solidFill>
                  <a:srgbClr val="FFFF00"/>
                </a:solidFill>
              </a:rPr>
              <a:t>3. </a:t>
            </a:r>
            <a:r>
              <a:rPr lang="uk-UA" sz="4000" b="1" dirty="0" smtClean="0">
                <a:solidFill>
                  <a:srgbClr val="FFFF00"/>
                </a:solidFill>
              </a:rPr>
              <a:t>Інсталяція</a:t>
            </a:r>
          </a:p>
          <a:p>
            <a:pPr marL="0" indent="0" algn="ctr">
              <a:buNone/>
            </a:pPr>
            <a:endParaRPr lang="uk-UA" sz="4000" b="1" dirty="0">
              <a:solidFill>
                <a:srgbClr val="FFFF00"/>
              </a:solidFill>
            </a:endParaRPr>
          </a:p>
          <a:p>
            <a:pPr marL="0" indent="0" algn="ctr">
              <a:buNone/>
            </a:pPr>
            <a:endParaRPr lang="ru-RU" sz="4000" dirty="0">
              <a:solidFill>
                <a:srgbClr val="FFFF00"/>
              </a:solidFill>
            </a:endParaRPr>
          </a:p>
          <a:p>
            <a:r>
              <a:rPr lang="uk-UA" sz="2000" b="1" dirty="0">
                <a:solidFill>
                  <a:schemeClr val="tx1"/>
                </a:solidFill>
              </a:rPr>
              <a:t> </a:t>
            </a:r>
            <a:r>
              <a:rPr lang="uk-UA" sz="2000" b="1" dirty="0" smtClean="0">
                <a:solidFill>
                  <a:schemeClr val="tx1"/>
                </a:solidFill>
              </a:rPr>
              <a:t>Інсталяція </a:t>
            </a:r>
            <a:r>
              <a:rPr lang="uk-UA" sz="2000" b="1" dirty="0">
                <a:solidFill>
                  <a:schemeClr val="tx1"/>
                </a:solidFill>
              </a:rPr>
              <a:t>-</a:t>
            </a:r>
            <a:r>
              <a:rPr lang="uk-UA" sz="2000" dirty="0">
                <a:solidFill>
                  <a:schemeClr val="tx1"/>
                </a:solidFill>
              </a:rPr>
              <a:t> художня техніка, яка використовує тривимірні об'єкти призначені для зміни сприйняття простору людиною. Інсталяції влаштовуються зазвичай у приміщенні.</a:t>
            </a:r>
            <a:br>
              <a:rPr lang="uk-UA" sz="2000" dirty="0">
                <a:solidFill>
                  <a:schemeClr val="tx1"/>
                </a:solidFill>
              </a:rPr>
            </a:br>
            <a:r>
              <a:rPr lang="uk-UA" sz="2000" dirty="0">
                <a:solidFill>
                  <a:schemeClr val="tx1"/>
                </a:solidFill>
              </a:rPr>
              <a:t>     Інсталяції можуть бути як постійними об'єктами виставленими в музеях, або створюватися тимчасово в публічних та приватних просторах. Елементами інсталяції можуть бути різні об'єкти включаючи предмети, малюнки, звук, віртуальна реальність, </a:t>
            </a:r>
            <a:r>
              <a:rPr lang="uk-UA" sz="2000" dirty="0" err="1">
                <a:solidFill>
                  <a:schemeClr val="tx1"/>
                </a:solidFill>
              </a:rPr>
              <a:t>інтернет</a:t>
            </a:r>
            <a:r>
              <a:rPr lang="uk-UA" sz="2000" dirty="0">
                <a:solidFill>
                  <a:schemeClr val="tx1"/>
                </a:solidFill>
              </a:rPr>
              <a:t> та інші. </a:t>
            </a:r>
            <a:endParaRPr lang="ru-RU" sz="2000" dirty="0">
              <a:solidFill>
                <a:schemeClr val="tx1"/>
              </a:solidFill>
            </a:endParaRPr>
          </a:p>
        </p:txBody>
      </p:sp>
    </p:spTree>
    <p:extLst>
      <p:ext uri="{BB962C8B-B14F-4D97-AF65-F5344CB8AC3E}">
        <p14:creationId xmlns:p14="http://schemas.microsoft.com/office/powerpoint/2010/main" val="2488499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a:p>
        </p:txBody>
      </p:sp>
      <p:pic>
        <p:nvPicPr>
          <p:cNvPr id="6146" name="Picture 2" descr="C:\Users\Alizeya\Desktop\recycled-cardboard-tubes-elephant-dreams-weight-nituniyo-spain-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8067835"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177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a:p>
        </p:txBody>
      </p:sp>
      <p:pic>
        <p:nvPicPr>
          <p:cNvPr id="7170" name="Picture 2" descr="C:\Users\Alizeya\Desktop\xlos-trompos_060515_01.jpg.pagespeed.ic.gIK_FMqR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04664"/>
            <a:ext cx="6048672" cy="5912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813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a:p>
        </p:txBody>
      </p:sp>
      <p:pic>
        <p:nvPicPr>
          <p:cNvPr id="8194" name="Picture 2" descr="C:\Users\Alizeya\Desktop\Cradle-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8136904" cy="5425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813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a:p>
        </p:txBody>
      </p:sp>
      <p:pic>
        <p:nvPicPr>
          <p:cNvPr id="9218" name="Picture 2" descr="C:\Users\Alizeya\Desktop\ceea84e47d379efe1ff1122aa3388fa7-1024x6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91660"/>
            <a:ext cx="8736179" cy="554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813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a:p>
        </p:txBody>
      </p:sp>
      <p:pic>
        <p:nvPicPr>
          <p:cNvPr id="10242" name="Picture 2" descr="C:\Users\Alizeya\Desktop\Awesome-Outdoor-Installations-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0" y="764704"/>
            <a:ext cx="8748901"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813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060848"/>
            <a:ext cx="8801416" cy="3051677"/>
          </a:xfrm>
        </p:spPr>
        <p:txBody>
          <a:bodyPr>
            <a:normAutofit/>
          </a:bodyPr>
          <a:lstStyle/>
          <a:p>
            <a:pPr lvl="0"/>
            <a:r>
              <a:rPr lang="uk-UA" sz="2800" b="1" dirty="0" smtClean="0">
                <a:solidFill>
                  <a:srgbClr val="FF0000"/>
                </a:solidFill>
              </a:rPr>
              <a:t>1.</a:t>
            </a:r>
            <a:r>
              <a:rPr lang="uk-UA" sz="2800" b="1" dirty="0" smtClean="0">
                <a:solidFill>
                  <a:srgbClr val="FFFF00"/>
                </a:solidFill>
              </a:rPr>
              <a:t> </a:t>
            </a:r>
            <a:r>
              <a:rPr lang="uk-UA" sz="2800" b="1" dirty="0" smtClean="0">
                <a:solidFill>
                  <a:schemeClr val="tx1"/>
                </a:solidFill>
              </a:rPr>
              <a:t>Архітектоніка</a:t>
            </a:r>
            <a:r>
              <a:rPr lang="uk-UA" sz="2800" b="1" dirty="0">
                <a:solidFill>
                  <a:schemeClr val="tx1"/>
                </a:solidFill>
              </a:rPr>
              <a:t>.</a:t>
            </a:r>
            <a:endParaRPr lang="ru-RU" sz="2800" b="1" dirty="0">
              <a:solidFill>
                <a:schemeClr val="tx1"/>
              </a:solidFill>
            </a:endParaRPr>
          </a:p>
          <a:p>
            <a:pPr lvl="0"/>
            <a:r>
              <a:rPr lang="uk-UA" sz="2800" b="1" dirty="0" smtClean="0">
                <a:solidFill>
                  <a:srgbClr val="FF0000"/>
                </a:solidFill>
              </a:rPr>
              <a:t>2</a:t>
            </a:r>
            <a:r>
              <a:rPr lang="uk-UA" sz="2800" b="1" dirty="0" smtClean="0">
                <a:solidFill>
                  <a:srgbClr val="FF0000"/>
                </a:solidFill>
              </a:rPr>
              <a:t>. </a:t>
            </a:r>
            <a:r>
              <a:rPr lang="uk-UA" sz="2800" b="1" dirty="0">
                <a:solidFill>
                  <a:schemeClr val="tx1"/>
                </a:solidFill>
              </a:rPr>
              <a:t>Застосування режисури в світловому дизайні </a:t>
            </a:r>
            <a:r>
              <a:rPr lang="uk-UA" sz="2800" b="1" dirty="0" smtClean="0">
                <a:solidFill>
                  <a:schemeClr val="tx1"/>
                </a:solidFill>
              </a:rPr>
              <a:t>    інтер’єру</a:t>
            </a:r>
            <a:r>
              <a:rPr lang="uk-UA" sz="2800" b="1" dirty="0">
                <a:solidFill>
                  <a:schemeClr val="tx1"/>
                </a:solidFill>
              </a:rPr>
              <a:t>.</a:t>
            </a:r>
            <a:endParaRPr lang="ru-RU" sz="2800" b="1" dirty="0">
              <a:solidFill>
                <a:schemeClr val="tx1"/>
              </a:solidFill>
            </a:endParaRPr>
          </a:p>
          <a:p>
            <a:pPr lvl="0"/>
            <a:r>
              <a:rPr lang="uk-UA" sz="2800" b="1" dirty="0" smtClean="0">
                <a:solidFill>
                  <a:srgbClr val="FF0000"/>
                </a:solidFill>
              </a:rPr>
              <a:t>3</a:t>
            </a:r>
            <a:r>
              <a:rPr lang="uk-UA" sz="2800" b="1" dirty="0" smtClean="0">
                <a:solidFill>
                  <a:srgbClr val="FF0000"/>
                </a:solidFill>
              </a:rPr>
              <a:t>. </a:t>
            </a:r>
            <a:r>
              <a:rPr lang="uk-UA" sz="2800" b="1" dirty="0">
                <a:solidFill>
                  <a:schemeClr val="tx1"/>
                </a:solidFill>
              </a:rPr>
              <a:t>Інсталяція.</a:t>
            </a:r>
            <a:endParaRPr lang="ru-RU" sz="2800" b="1" dirty="0">
              <a:solidFill>
                <a:schemeClr val="tx1"/>
              </a:solidFill>
            </a:endParaRPr>
          </a:p>
          <a:p>
            <a:pPr marL="0" indent="0">
              <a:buNone/>
            </a:pPr>
            <a:r>
              <a:rPr lang="uk-UA" sz="2800" b="0" dirty="0" smtClean="0">
                <a:latin typeface="Times New Roman" pitchFamily="18" charset="0"/>
                <a:cs typeface="Times New Roman" pitchFamily="18" charset="0"/>
              </a:rPr>
              <a:t>	</a:t>
            </a:r>
            <a:endParaRPr lang="uk-UA" sz="2800" dirty="0"/>
          </a:p>
        </p:txBody>
      </p:sp>
      <p:sp>
        <p:nvSpPr>
          <p:cNvPr id="2" name="Заголовок 1"/>
          <p:cNvSpPr>
            <a:spLocks noGrp="1"/>
          </p:cNvSpPr>
          <p:nvPr>
            <p:ph type="title"/>
          </p:nvPr>
        </p:nvSpPr>
        <p:spPr>
          <a:xfrm>
            <a:off x="491685" y="116632"/>
            <a:ext cx="8229600" cy="1143000"/>
          </a:xfrm>
        </p:spPr>
        <p:txBody>
          <a:bodyPr>
            <a:normAutofit/>
          </a:bodyPr>
          <a:lstStyle/>
          <a:p>
            <a:pPr algn="ctr"/>
            <a:r>
              <a:rPr lang="uk-UA" sz="6600" b="1" dirty="0" smtClean="0">
                <a:solidFill>
                  <a:srgbClr val="FFFF00"/>
                </a:solidFill>
                <a:latin typeface="Tagir DP Normal" pitchFamily="2" charset="0"/>
                <a:ea typeface="Tahoma" pitchFamily="34" charset="0"/>
                <a:cs typeface="Tahoma" pitchFamily="34" charset="0"/>
              </a:rPr>
              <a:t>План</a:t>
            </a:r>
            <a:endParaRPr lang="uk-UA" sz="6600" b="1" dirty="0">
              <a:solidFill>
                <a:srgbClr val="FFFF00"/>
              </a:solidFill>
              <a:latin typeface="Tagir DP Normal" pitchFamily="2" charset="0"/>
              <a:ea typeface="Tahoma" pitchFamily="34" charset="0"/>
              <a:cs typeface="Tahoma" pitchFamily="34" charset="0"/>
            </a:endParaRPr>
          </a:p>
        </p:txBody>
      </p:sp>
      <p:pic>
        <p:nvPicPr>
          <p:cNvPr id="2051" name="Picture 3" descr="C:\Program Files\Microsoft Office\MEDIA\CAGCAT10\j019581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1710" y="3284985"/>
            <a:ext cx="2239575"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9510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a:p>
        </p:txBody>
      </p:sp>
      <p:pic>
        <p:nvPicPr>
          <p:cNvPr id="11266" name="Picture 2" descr="C:\Users\Alizeya\Desktop\light-festival-vivid-sydney-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76672"/>
            <a:ext cx="8929480"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8137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a:p>
        </p:txBody>
      </p:sp>
      <p:pic>
        <p:nvPicPr>
          <p:cNvPr id="12290" name="Picture 2" descr="C:\Users\Alizeya\Desktop\joana-vasconcelos-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7992888" cy="610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813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a:p>
        </p:txBody>
      </p:sp>
      <p:pic>
        <p:nvPicPr>
          <p:cNvPr id="13314" name="Picture 2" descr="C:\Users\Alizeya\Desktop\67ee0f60954a5e69da7c667922efb35d_w750_h468_nocr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48680"/>
            <a:ext cx="8885604"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59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a:p>
        </p:txBody>
      </p:sp>
      <p:pic>
        <p:nvPicPr>
          <p:cNvPr id="14338" name="Picture 2" descr="C:\Users\Alizeya\Desktop\862cacb1dc0e0cd9b2e12fac92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92" y="476672"/>
            <a:ext cx="8640960" cy="5765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59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a:p>
        </p:txBody>
      </p:sp>
      <p:pic>
        <p:nvPicPr>
          <p:cNvPr id="15362" name="Picture 2" descr="C:\Users\Alizeya\Desktop\amazingstreetart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352928" cy="6264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590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a:p>
        </p:txBody>
      </p:sp>
      <p:pic>
        <p:nvPicPr>
          <p:cNvPr id="16386" name="Picture 2" descr="C:\Users\Alizeya\Desktop\ce6958c58a6df6e578865f3feb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32656"/>
            <a:ext cx="7128792" cy="6090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590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a:p>
        </p:txBody>
      </p:sp>
      <p:pic>
        <p:nvPicPr>
          <p:cNvPr id="17410" name="Picture 2" descr="C:\Users\Alizeya\Desktop\KIMP03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11328"/>
            <a:ext cx="8711744"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590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a:p>
        </p:txBody>
      </p:sp>
      <p:pic>
        <p:nvPicPr>
          <p:cNvPr id="18434" name="Picture 2" descr="C:\Users\Alizeya\Desktop\39592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08720"/>
            <a:ext cx="8701859"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4839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a:p>
        </p:txBody>
      </p:sp>
      <p:pic>
        <p:nvPicPr>
          <p:cNvPr id="19459" name="Picture 3" descr="C:\Users\Alizeya\Desktop\0_b07b5_8b76e1f8_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176" y="548680"/>
            <a:ext cx="8568652"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4839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a:p>
        </p:txBody>
      </p:sp>
      <p:pic>
        <p:nvPicPr>
          <p:cNvPr id="20482" name="Picture 2" descr="C:\Users\Alizeya\Desktop\nail-art-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3888"/>
            <a:ext cx="8079016" cy="6151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483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1844824"/>
            <a:ext cx="7408333" cy="3450696"/>
          </a:xfrm>
        </p:spPr>
        <p:txBody>
          <a:bodyPr>
            <a:noAutofit/>
          </a:bodyPr>
          <a:lstStyle/>
          <a:p>
            <a:pPr algn="just"/>
            <a:r>
              <a:rPr lang="uk-UA" sz="2000" dirty="0"/>
              <a:t> </a:t>
            </a:r>
            <a:r>
              <a:rPr lang="uk-UA" sz="2000" b="1" dirty="0">
                <a:solidFill>
                  <a:schemeClr val="tx1"/>
                </a:solidFill>
              </a:rPr>
              <a:t>Архітектоніка</a:t>
            </a:r>
            <a:r>
              <a:rPr lang="uk-UA" sz="2000" dirty="0">
                <a:solidFill>
                  <a:schemeClr val="tx1"/>
                </a:solidFill>
              </a:rPr>
              <a:t> (від </a:t>
            </a:r>
            <a:r>
              <a:rPr lang="uk-UA" sz="2000" dirty="0" err="1">
                <a:solidFill>
                  <a:schemeClr val="tx1"/>
                </a:solidFill>
              </a:rPr>
              <a:t>грец</a:t>
            </a:r>
            <a:r>
              <a:rPr lang="uk-UA" sz="2000" dirty="0" err="1" smtClean="0">
                <a:solidFill>
                  <a:schemeClr val="tx1"/>
                </a:solidFill>
              </a:rPr>
              <a:t>.—</a:t>
            </a:r>
            <a:r>
              <a:rPr lang="uk-UA" sz="2000" dirty="0" smtClean="0">
                <a:solidFill>
                  <a:schemeClr val="tx1"/>
                </a:solidFill>
              </a:rPr>
              <a:t> </a:t>
            </a:r>
            <a:r>
              <a:rPr lang="uk-UA" sz="2000" i="1" dirty="0">
                <a:solidFill>
                  <a:schemeClr val="tx1"/>
                </a:solidFill>
              </a:rPr>
              <a:t>будівельне мистецтво, архітектура</a:t>
            </a:r>
            <a:r>
              <a:rPr lang="uk-UA" sz="2000" dirty="0">
                <a:solidFill>
                  <a:schemeClr val="tx1"/>
                </a:solidFill>
              </a:rPr>
              <a:t>) — художній вираз структурних закономірностей конструкції будівлі, споруди, а також композиції круглої скульптури і об'ємного твору декоративного мистецтва.</a:t>
            </a:r>
            <a:endParaRPr lang="ru-RU" sz="2000" dirty="0">
              <a:solidFill>
                <a:schemeClr val="tx1"/>
              </a:solidFill>
            </a:endParaRPr>
          </a:p>
          <a:p>
            <a:pPr algn="just"/>
            <a:r>
              <a:rPr lang="uk-UA" sz="2000" dirty="0">
                <a:solidFill>
                  <a:schemeClr val="tx1"/>
                </a:solidFill>
              </a:rPr>
              <a:t>     У ширшому сенсі </a:t>
            </a:r>
            <a:r>
              <a:rPr lang="uk-UA" sz="2000" b="1" dirty="0">
                <a:solidFill>
                  <a:schemeClr val="tx1"/>
                </a:solidFill>
              </a:rPr>
              <a:t>архітектоніка</a:t>
            </a:r>
            <a:r>
              <a:rPr lang="uk-UA" sz="2000" dirty="0">
                <a:solidFill>
                  <a:schemeClr val="tx1"/>
                </a:solidFill>
              </a:rPr>
              <a:t> — композиційна будова будь-якого твору мистецтва, що обумовлює співвідношення його головних і другорядних елементів</a:t>
            </a:r>
            <a:r>
              <a:rPr lang="uk-UA" sz="2000" dirty="0" smtClean="0">
                <a:solidFill>
                  <a:schemeClr val="tx1"/>
                </a:solidFill>
              </a:rPr>
              <a:t>.</a:t>
            </a:r>
          </a:p>
          <a:p>
            <a:pPr algn="just"/>
            <a:r>
              <a:rPr lang="uk-UA" sz="2000" dirty="0">
                <a:solidFill>
                  <a:schemeClr val="tx1"/>
                </a:solidFill>
              </a:rPr>
              <a:t> Під архітектонікою розуміють домірність розташування частин, їхню логічну співпідпорядкованість. У видавничій справі цей термін і досі застосовується рідко і більшою мірою у значенні візуального відображення структури, для оцінювання або аналізу оформлення, композиції видання в цілому.</a:t>
            </a:r>
            <a:endParaRPr lang="uk-UA" sz="2000" dirty="0">
              <a:solidFill>
                <a:schemeClr val="tx1"/>
              </a:solidFill>
            </a:endParaRPr>
          </a:p>
        </p:txBody>
      </p:sp>
      <p:sp>
        <p:nvSpPr>
          <p:cNvPr id="2" name="Заголовок 1"/>
          <p:cNvSpPr>
            <a:spLocks noGrp="1"/>
          </p:cNvSpPr>
          <p:nvPr>
            <p:ph type="title"/>
          </p:nvPr>
        </p:nvSpPr>
        <p:spPr>
          <a:xfrm>
            <a:off x="467544" y="332656"/>
            <a:ext cx="8092380" cy="548640"/>
          </a:xfrm>
        </p:spPr>
        <p:txBody>
          <a:bodyPr>
            <a:noAutofit/>
          </a:bodyPr>
          <a:lstStyle/>
          <a:p>
            <a:pPr lvl="0"/>
            <a:r>
              <a:rPr lang="uk-UA" sz="3200" b="1" dirty="0" smtClean="0">
                <a:solidFill>
                  <a:srgbClr val="FFFF00"/>
                </a:solidFill>
                <a:effectLst/>
              </a:rPr>
              <a:t>1. Архітектоніка</a:t>
            </a:r>
            <a:endParaRPr lang="ru-RU" sz="3200" dirty="0">
              <a:solidFill>
                <a:srgbClr val="FFFF00"/>
              </a:solidFill>
              <a:effectLst/>
            </a:endParaRPr>
          </a:p>
        </p:txBody>
      </p:sp>
    </p:spTree>
    <p:extLst>
      <p:ext uri="{BB962C8B-B14F-4D97-AF65-F5344CB8AC3E}">
        <p14:creationId xmlns:p14="http://schemas.microsoft.com/office/powerpoint/2010/main" val="30262513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2492896"/>
            <a:ext cx="8064896" cy="3921299"/>
          </a:xfrm>
        </p:spPr>
        <p:txBody>
          <a:bodyPr/>
          <a:lstStyle/>
          <a:p>
            <a:r>
              <a:rPr lang="uk-UA" b="1" dirty="0">
                <a:solidFill>
                  <a:schemeClr val="tx1"/>
                </a:solidFill>
              </a:rPr>
              <a:t>Інсталяція</a:t>
            </a:r>
            <a:r>
              <a:rPr lang="uk-UA" dirty="0">
                <a:solidFill>
                  <a:schemeClr val="tx1"/>
                </a:solidFill>
              </a:rPr>
              <a:t> - англ. </a:t>
            </a:r>
            <a:r>
              <a:rPr lang="en-US" i="1" dirty="0">
                <a:solidFill>
                  <a:schemeClr val="tx1"/>
                </a:solidFill>
              </a:rPr>
              <a:t>installation</a:t>
            </a:r>
            <a:r>
              <a:rPr lang="en-US" dirty="0">
                <a:solidFill>
                  <a:schemeClr val="tx1"/>
                </a:solidFill>
              </a:rPr>
              <a:t> </a:t>
            </a:r>
            <a:r>
              <a:rPr lang="uk-UA" dirty="0">
                <a:solidFill>
                  <a:schemeClr val="tx1"/>
                </a:solidFill>
              </a:rPr>
              <a:t>— установка, розміщення, монтаж) — форма сучасного мистецтва, яка являє собою просторову композицію, створену з різних елементів , та формує художню цілісність.</a:t>
            </a:r>
            <a:endParaRPr lang="ru-RU" dirty="0">
              <a:solidFill>
                <a:schemeClr val="tx1"/>
              </a:solidFill>
            </a:endParaRPr>
          </a:p>
          <a:p>
            <a:r>
              <a:rPr lang="uk-UA" b="1" dirty="0">
                <a:solidFill>
                  <a:schemeClr val="tx1"/>
                </a:solidFill>
              </a:rPr>
              <a:t>      Інсталяція </a:t>
            </a:r>
            <a:r>
              <a:rPr lang="uk-UA" dirty="0">
                <a:solidFill>
                  <a:schemeClr val="tx1"/>
                </a:solidFill>
              </a:rPr>
              <a:t>- це жанр образотворчого мистецтва. Його відмінна риса - взаємозв'язок за закладеним художником сценарієм декількох об'єктів у творі.</a:t>
            </a:r>
            <a:endParaRPr lang="ru-RU" dirty="0">
              <a:solidFill>
                <a:schemeClr val="tx1"/>
              </a:solidFill>
            </a:endParaRPr>
          </a:p>
          <a:p>
            <a:endParaRPr lang="uk-UA" dirty="0">
              <a:solidFill>
                <a:schemeClr val="tx1"/>
              </a:solidFill>
            </a:endParaRPr>
          </a:p>
        </p:txBody>
      </p:sp>
    </p:spTree>
    <p:extLst>
      <p:ext uri="{BB962C8B-B14F-4D97-AF65-F5344CB8AC3E}">
        <p14:creationId xmlns:p14="http://schemas.microsoft.com/office/powerpoint/2010/main" val="1147483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20688"/>
            <a:ext cx="7520940" cy="4176464"/>
          </a:xfrm>
        </p:spPr>
        <p:txBody>
          <a:bodyPr>
            <a:noAutofit/>
          </a:bodyPr>
          <a:lstStyle/>
          <a:p>
            <a:pPr marL="0" indent="0" algn="ctr">
              <a:buNone/>
            </a:pPr>
            <a:r>
              <a:rPr lang="uk-UA" sz="3200" b="1" dirty="0"/>
              <a:t> </a:t>
            </a:r>
            <a:r>
              <a:rPr lang="uk-UA" sz="3200" b="1" dirty="0">
                <a:solidFill>
                  <a:srgbClr val="FFFF00"/>
                </a:solidFill>
              </a:rPr>
              <a:t>Основними законами архітектоніки можна вважати гармонійне</a:t>
            </a:r>
            <a:r>
              <a:rPr lang="uk-UA" sz="3200" b="1" dirty="0" smtClean="0">
                <a:solidFill>
                  <a:srgbClr val="FFFF00"/>
                </a:solidFill>
              </a:rPr>
              <a:t>:</a:t>
            </a:r>
          </a:p>
          <a:p>
            <a:pPr marL="0" indent="0" algn="ctr">
              <a:buNone/>
            </a:pPr>
            <a:endParaRPr lang="ru-RU" sz="2800" dirty="0"/>
          </a:p>
          <a:p>
            <a:pPr lvl="0"/>
            <a:r>
              <a:rPr lang="uk-UA" sz="2800" b="1" dirty="0" smtClean="0">
                <a:solidFill>
                  <a:schemeClr val="tx1"/>
                </a:solidFill>
              </a:rPr>
              <a:t>1. </a:t>
            </a:r>
            <a:r>
              <a:rPr lang="uk-UA" sz="2800" dirty="0" smtClean="0">
                <a:solidFill>
                  <a:schemeClr val="tx1"/>
                </a:solidFill>
              </a:rPr>
              <a:t>внутрішньо-змістове </a:t>
            </a:r>
            <a:r>
              <a:rPr lang="uk-UA" sz="2800" dirty="0">
                <a:solidFill>
                  <a:schemeClr val="tx1"/>
                </a:solidFill>
              </a:rPr>
              <a:t>оформлення відповідно до призначення і засобу функціонування;</a:t>
            </a:r>
            <a:endParaRPr lang="ru-RU" sz="2800" dirty="0">
              <a:solidFill>
                <a:schemeClr val="tx1"/>
              </a:solidFill>
            </a:endParaRPr>
          </a:p>
          <a:p>
            <a:pPr lvl="0"/>
            <a:r>
              <a:rPr lang="uk-UA" sz="2800" b="1" dirty="0" smtClean="0">
                <a:solidFill>
                  <a:schemeClr val="tx1"/>
                </a:solidFill>
              </a:rPr>
              <a:t>2. </a:t>
            </a:r>
            <a:r>
              <a:rPr lang="uk-UA" sz="2800" dirty="0" smtClean="0">
                <a:solidFill>
                  <a:schemeClr val="tx1"/>
                </a:solidFill>
              </a:rPr>
              <a:t>зовнішнє </a:t>
            </a:r>
            <a:r>
              <a:rPr lang="uk-UA" sz="2800" dirty="0">
                <a:solidFill>
                  <a:schemeClr val="tx1"/>
                </a:solidFill>
              </a:rPr>
              <a:t>художнє відображення загальної просторової організації - структури;</a:t>
            </a:r>
            <a:endParaRPr lang="ru-RU" sz="2800" dirty="0">
              <a:solidFill>
                <a:schemeClr val="tx1"/>
              </a:solidFill>
            </a:endParaRPr>
          </a:p>
          <a:p>
            <a:pPr lvl="0"/>
            <a:r>
              <a:rPr lang="uk-UA" sz="2800" b="1" dirty="0" smtClean="0">
                <a:solidFill>
                  <a:schemeClr val="tx1"/>
                </a:solidFill>
              </a:rPr>
              <a:t>3. </a:t>
            </a:r>
            <a:r>
              <a:rPr lang="uk-UA" sz="2800" dirty="0" smtClean="0">
                <a:solidFill>
                  <a:schemeClr val="tx1"/>
                </a:solidFill>
              </a:rPr>
              <a:t>зорове </a:t>
            </a:r>
            <a:r>
              <a:rPr lang="uk-UA" sz="2800" dirty="0">
                <a:solidFill>
                  <a:schemeClr val="tx1"/>
                </a:solidFill>
              </a:rPr>
              <a:t>вираження </a:t>
            </a:r>
            <a:r>
              <a:rPr lang="uk-UA" sz="2800" dirty="0" smtClean="0">
                <a:solidFill>
                  <a:schemeClr val="tx1"/>
                </a:solidFill>
              </a:rPr>
              <a:t>художньо-осмисленої </a:t>
            </a:r>
            <a:r>
              <a:rPr lang="uk-UA" sz="2800" dirty="0">
                <a:solidFill>
                  <a:schemeClr val="tx1"/>
                </a:solidFill>
              </a:rPr>
              <a:t>конструкції і </a:t>
            </a:r>
            <a:r>
              <a:rPr lang="uk-UA" sz="2800" dirty="0" smtClean="0">
                <a:solidFill>
                  <a:schemeClr val="tx1"/>
                </a:solidFill>
              </a:rPr>
              <a:t>матеріально-технологічної </a:t>
            </a:r>
            <a:r>
              <a:rPr lang="uk-UA" sz="2800" dirty="0">
                <a:solidFill>
                  <a:schemeClr val="tx1"/>
                </a:solidFill>
              </a:rPr>
              <a:t>основи.</a:t>
            </a:r>
            <a:endParaRPr lang="ru-RU" sz="2800" dirty="0">
              <a:solidFill>
                <a:schemeClr val="tx1"/>
              </a:solidFill>
            </a:endParaRPr>
          </a:p>
        </p:txBody>
      </p:sp>
    </p:spTree>
    <p:extLst>
      <p:ext uri="{BB962C8B-B14F-4D97-AF65-F5344CB8AC3E}">
        <p14:creationId xmlns:p14="http://schemas.microsoft.com/office/powerpoint/2010/main" val="4167277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2067" y="2132856"/>
            <a:ext cx="7408333" cy="4464496"/>
          </a:xfrm>
        </p:spPr>
        <p:txBody>
          <a:bodyPr>
            <a:normAutofit/>
          </a:bodyPr>
          <a:lstStyle/>
          <a:p>
            <a:pPr algn="just"/>
            <a:r>
              <a:rPr lang="uk-UA" sz="2000" b="1" dirty="0">
                <a:solidFill>
                  <a:schemeClr val="tx1"/>
                </a:solidFill>
              </a:rPr>
              <a:t>Архітектоніка подає текстовий матеріал просторово-графічними засобами через елементи оформлення. </a:t>
            </a:r>
            <a:r>
              <a:rPr lang="uk-UA" sz="2000" dirty="0">
                <a:solidFill>
                  <a:schemeClr val="tx1"/>
                </a:solidFill>
              </a:rPr>
              <a:t>Ці елементи (шрифти, зображення, проміжки, декоративні елементи, заставки, складники заголовного комплексу) надають </a:t>
            </a:r>
            <a:r>
              <a:rPr lang="uk-UA" sz="2000" dirty="0" err="1">
                <a:solidFill>
                  <a:schemeClr val="tx1"/>
                </a:solidFill>
              </a:rPr>
              <a:t>рубрикаційним</a:t>
            </a:r>
            <a:r>
              <a:rPr lang="uk-UA" sz="2000" dirty="0">
                <a:solidFill>
                  <a:schemeClr val="tx1"/>
                </a:solidFill>
              </a:rPr>
              <a:t> членуванням візуальної виразності і функціональності.</a:t>
            </a:r>
            <a:endParaRPr lang="ru-RU" sz="2000" dirty="0">
              <a:solidFill>
                <a:schemeClr val="tx1"/>
              </a:solidFill>
            </a:endParaRPr>
          </a:p>
          <a:p>
            <a:pPr marL="0" indent="0">
              <a:buNone/>
            </a:pPr>
            <a:r>
              <a:rPr lang="uk-UA" sz="2000" b="1" dirty="0">
                <a:solidFill>
                  <a:schemeClr val="tx1"/>
                </a:solidFill>
              </a:rPr>
              <a:t>     Отже, </a:t>
            </a:r>
            <a:r>
              <a:rPr lang="uk-UA" sz="2000" b="1" dirty="0" err="1">
                <a:solidFill>
                  <a:schemeClr val="tx1"/>
                </a:solidFill>
              </a:rPr>
              <a:t>архітектонічність</a:t>
            </a:r>
            <a:r>
              <a:rPr lang="uk-UA" sz="2000" b="1" dirty="0">
                <a:solidFill>
                  <a:schemeClr val="tx1"/>
                </a:solidFill>
              </a:rPr>
              <a:t> видання залежить від: </a:t>
            </a:r>
            <a:endParaRPr lang="uk-UA" sz="2000" b="1" dirty="0" smtClean="0">
              <a:solidFill>
                <a:schemeClr val="tx1"/>
              </a:solidFill>
            </a:endParaRPr>
          </a:p>
          <a:p>
            <a:r>
              <a:rPr lang="uk-UA" sz="2000" b="1" dirty="0">
                <a:solidFill>
                  <a:schemeClr val="tx1"/>
                </a:solidFill>
              </a:rPr>
              <a:t> </a:t>
            </a:r>
            <a:r>
              <a:rPr lang="uk-UA" sz="2000" b="1" dirty="0" smtClean="0">
                <a:solidFill>
                  <a:schemeClr val="tx1"/>
                </a:solidFill>
              </a:rPr>
              <a:t>  </a:t>
            </a:r>
            <a:r>
              <a:rPr lang="uk-UA" sz="2000" dirty="0" smtClean="0">
                <a:solidFill>
                  <a:schemeClr val="tx1"/>
                </a:solidFill>
              </a:rPr>
              <a:t>досконалості </a:t>
            </a:r>
            <a:r>
              <a:rPr lang="uk-UA" sz="2000" dirty="0">
                <a:solidFill>
                  <a:schemeClr val="tx1"/>
                </a:solidFill>
              </a:rPr>
              <a:t>внутрішнього змісту; </a:t>
            </a:r>
            <a:endParaRPr lang="uk-UA" sz="2000" dirty="0" smtClean="0">
              <a:solidFill>
                <a:schemeClr val="tx1"/>
              </a:solidFill>
            </a:endParaRPr>
          </a:p>
          <a:p>
            <a:r>
              <a:rPr lang="uk-UA" sz="2000" dirty="0" smtClean="0">
                <a:solidFill>
                  <a:schemeClr val="tx1"/>
                </a:solidFill>
              </a:rPr>
              <a:t>досконалості </a:t>
            </a:r>
            <a:r>
              <a:rPr lang="uk-UA" sz="2000" dirty="0">
                <a:solidFill>
                  <a:schemeClr val="tx1"/>
                </a:solidFill>
              </a:rPr>
              <a:t>форми вираження</a:t>
            </a:r>
            <a:r>
              <a:rPr lang="uk-UA" sz="2000" dirty="0" smtClean="0">
                <a:solidFill>
                  <a:schemeClr val="tx1"/>
                </a:solidFill>
              </a:rPr>
              <a:t>;</a:t>
            </a:r>
          </a:p>
          <a:p>
            <a:r>
              <a:rPr lang="uk-UA" sz="2000" dirty="0" smtClean="0">
                <a:solidFill>
                  <a:schemeClr val="tx1"/>
                </a:solidFill>
              </a:rPr>
              <a:t> взаємозв’язку </a:t>
            </a:r>
            <a:r>
              <a:rPr lang="uk-UA" sz="2000" dirty="0">
                <a:solidFill>
                  <a:schemeClr val="tx1"/>
                </a:solidFill>
              </a:rPr>
              <a:t>внутрішнього </a:t>
            </a:r>
            <a:r>
              <a:rPr lang="uk-UA" sz="2000" dirty="0">
                <a:solidFill>
                  <a:schemeClr val="tx1"/>
                </a:solidFill>
              </a:rPr>
              <a:t> </a:t>
            </a:r>
            <a:r>
              <a:rPr lang="uk-UA" sz="2000" dirty="0" smtClean="0">
                <a:solidFill>
                  <a:schemeClr val="tx1"/>
                </a:solidFill>
              </a:rPr>
              <a:t>змісту </a:t>
            </a:r>
            <a:r>
              <a:rPr lang="uk-UA" sz="2000" dirty="0">
                <a:solidFill>
                  <a:schemeClr val="tx1"/>
                </a:solidFill>
              </a:rPr>
              <a:t>і форми вираження; інформативності форми</a:t>
            </a:r>
            <a:r>
              <a:rPr lang="uk-UA" sz="2000" dirty="0" smtClean="0">
                <a:solidFill>
                  <a:schemeClr val="tx1"/>
                </a:solidFill>
              </a:rPr>
              <a:t>;</a:t>
            </a:r>
          </a:p>
          <a:p>
            <a:r>
              <a:rPr lang="uk-UA" sz="2000" dirty="0" smtClean="0">
                <a:solidFill>
                  <a:schemeClr val="tx1"/>
                </a:solidFill>
              </a:rPr>
              <a:t> </a:t>
            </a:r>
            <a:r>
              <a:rPr lang="uk-UA" sz="2000" dirty="0">
                <a:solidFill>
                  <a:schemeClr val="tx1"/>
                </a:solidFill>
              </a:rPr>
              <a:t>естетичності художнього вираження змісту і форми </a:t>
            </a:r>
            <a:r>
              <a:rPr lang="uk-UA" sz="2000" dirty="0" smtClean="0">
                <a:solidFill>
                  <a:schemeClr val="tx1"/>
                </a:solidFill>
              </a:rPr>
              <a:t>вираження.</a:t>
            </a:r>
            <a:endParaRPr lang="ru-RU" sz="2000" dirty="0">
              <a:solidFill>
                <a:schemeClr val="tx1"/>
              </a:solidFill>
            </a:endParaRPr>
          </a:p>
          <a:p>
            <a:pPr marL="0" indent="0" algn="just">
              <a:buNone/>
            </a:pPr>
            <a:endParaRPr lang="uk-UA" sz="2000" b="0" dirty="0">
              <a:latin typeface="Times New Roman" pitchFamily="18" charset="0"/>
              <a:cs typeface="Times New Roman" pitchFamily="18" charset="0"/>
            </a:endParaRPr>
          </a:p>
        </p:txBody>
      </p:sp>
    </p:spTree>
    <p:extLst>
      <p:ext uri="{BB962C8B-B14F-4D97-AF65-F5344CB8AC3E}">
        <p14:creationId xmlns:p14="http://schemas.microsoft.com/office/powerpoint/2010/main" val="2725254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2067" y="620688"/>
            <a:ext cx="7408333" cy="5505475"/>
          </a:xfrm>
        </p:spPr>
        <p:txBody>
          <a:bodyPr>
            <a:normAutofit/>
          </a:bodyPr>
          <a:lstStyle/>
          <a:p>
            <a:pPr marL="0" lvl="0" indent="0">
              <a:buNone/>
            </a:pPr>
            <a:r>
              <a:rPr lang="uk-UA" sz="3600" b="1" dirty="0" smtClean="0">
                <a:solidFill>
                  <a:srgbClr val="FFFF00"/>
                </a:solidFill>
              </a:rPr>
              <a:t>2. Застосування </a:t>
            </a:r>
            <a:r>
              <a:rPr lang="uk-UA" sz="3600" b="1" dirty="0">
                <a:solidFill>
                  <a:srgbClr val="FFFF00"/>
                </a:solidFill>
              </a:rPr>
              <a:t>режисури в світловому дизайні інтер’єру.</a:t>
            </a:r>
            <a:endParaRPr lang="ru-RU" sz="3600" dirty="0">
              <a:solidFill>
                <a:srgbClr val="FFFF00"/>
              </a:solidFill>
            </a:endParaRPr>
          </a:p>
          <a:p>
            <a:pPr algn="ctr"/>
            <a:endParaRPr lang="uk-UA" sz="2000" b="1" dirty="0" smtClean="0">
              <a:solidFill>
                <a:srgbClr val="FFFF00"/>
              </a:solidFill>
            </a:endParaRPr>
          </a:p>
          <a:p>
            <a:pPr algn="just"/>
            <a:r>
              <a:rPr lang="uk-UA" sz="2000" dirty="0">
                <a:solidFill>
                  <a:schemeClr val="tx1"/>
                </a:solidFill>
              </a:rPr>
              <a:t>У загальному розумінні </a:t>
            </a:r>
            <a:r>
              <a:rPr lang="uk-UA" sz="2000" b="1" dirty="0">
                <a:solidFill>
                  <a:schemeClr val="tx1"/>
                </a:solidFill>
              </a:rPr>
              <a:t>режисура </a:t>
            </a:r>
            <a:r>
              <a:rPr lang="uk-UA" sz="2000" dirty="0">
                <a:solidFill>
                  <a:schemeClr val="tx1"/>
                </a:solidFill>
              </a:rPr>
              <a:t>- керівництво постановкою або </a:t>
            </a:r>
            <a:r>
              <a:rPr lang="uk-UA" sz="2000" dirty="0" smtClean="0">
                <a:solidFill>
                  <a:schemeClr val="tx1"/>
                </a:solidFill>
              </a:rPr>
              <a:t>режисерська діяльність</a:t>
            </a:r>
            <a:r>
              <a:rPr lang="uk-UA" sz="2000" dirty="0">
                <a:solidFill>
                  <a:schemeClr val="tx1"/>
                </a:solidFill>
              </a:rPr>
              <a:t>, погляди, переконання, ідейний задум та схеми побудови твору. </a:t>
            </a:r>
            <a:endParaRPr lang="uk-UA" sz="2000" dirty="0" smtClean="0">
              <a:solidFill>
                <a:schemeClr val="tx1"/>
              </a:solidFill>
            </a:endParaRPr>
          </a:p>
          <a:p>
            <a:pPr algn="just"/>
            <a:r>
              <a:rPr lang="uk-UA" sz="2000" dirty="0">
                <a:solidFill>
                  <a:schemeClr val="tx1"/>
                </a:solidFill>
              </a:rPr>
              <a:t> </a:t>
            </a:r>
            <a:r>
              <a:rPr lang="uk-UA" sz="2000" b="1" dirty="0">
                <a:solidFill>
                  <a:schemeClr val="tx1"/>
                </a:solidFill>
              </a:rPr>
              <a:t>Основа режисури та її продукт</a:t>
            </a:r>
            <a:r>
              <a:rPr lang="uk-UA" sz="2000" dirty="0">
                <a:solidFill>
                  <a:schemeClr val="tx1"/>
                </a:solidFill>
              </a:rPr>
              <a:t> - матеріальне втілення.</a:t>
            </a:r>
            <a:endParaRPr lang="ru-RU" sz="2000" dirty="0">
              <a:solidFill>
                <a:schemeClr val="tx1"/>
              </a:solidFill>
            </a:endParaRPr>
          </a:p>
          <a:p>
            <a:pPr algn="just"/>
            <a:r>
              <a:rPr lang="uk-UA" sz="2000" dirty="0">
                <a:solidFill>
                  <a:schemeClr val="tx1"/>
                </a:solidFill>
              </a:rPr>
              <a:t>  </a:t>
            </a:r>
            <a:r>
              <a:rPr lang="uk-UA" sz="2000" dirty="0" smtClean="0">
                <a:solidFill>
                  <a:schemeClr val="tx1"/>
                </a:solidFill>
              </a:rPr>
              <a:t> </a:t>
            </a:r>
            <a:r>
              <a:rPr lang="uk-UA" sz="2000" dirty="0">
                <a:solidFill>
                  <a:schemeClr val="tx1"/>
                </a:solidFill>
              </a:rPr>
              <a:t>Втілення режисерського задуму відображається у композиційно-графічній моделі, яка відображає задум оформлювана, концепцію проектування в цілому, в якій зафіксована система елементів, композиційних прийомів і засобів, визначені принципи їх взаємозв’язку. Отже, формування цілісного проекту починається з процесу режисури, основі якого - </a:t>
            </a:r>
            <a:r>
              <a:rPr lang="uk-UA" sz="2000" b="1" dirty="0">
                <a:solidFill>
                  <a:schemeClr val="tx1"/>
                </a:solidFill>
              </a:rPr>
              <a:t>концепція</a:t>
            </a:r>
            <a:r>
              <a:rPr lang="uk-UA" sz="2000" dirty="0">
                <a:solidFill>
                  <a:schemeClr val="tx1"/>
                </a:solidFill>
              </a:rPr>
              <a:t>, а результат - </a:t>
            </a:r>
            <a:r>
              <a:rPr lang="uk-UA" sz="2000" b="1" dirty="0">
                <a:solidFill>
                  <a:schemeClr val="tx1"/>
                </a:solidFill>
              </a:rPr>
              <a:t>проект оформлення</a:t>
            </a:r>
            <a:r>
              <a:rPr lang="uk-UA" sz="2000" dirty="0">
                <a:solidFill>
                  <a:schemeClr val="tx1"/>
                </a:solidFill>
              </a:rPr>
              <a:t>.</a:t>
            </a:r>
            <a:endParaRPr lang="ru-RU" sz="2000" dirty="0">
              <a:solidFill>
                <a:schemeClr val="tx1"/>
              </a:solidFill>
            </a:endParaRPr>
          </a:p>
        </p:txBody>
      </p:sp>
    </p:spTree>
    <p:extLst>
      <p:ext uri="{BB962C8B-B14F-4D97-AF65-F5344CB8AC3E}">
        <p14:creationId xmlns:p14="http://schemas.microsoft.com/office/powerpoint/2010/main" val="859329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1772816"/>
            <a:ext cx="7520940" cy="3579849"/>
          </a:xfrm>
        </p:spPr>
        <p:txBody>
          <a:bodyPr>
            <a:noAutofit/>
          </a:bodyPr>
          <a:lstStyle/>
          <a:p>
            <a:r>
              <a:rPr lang="uk-UA" dirty="0">
                <a:solidFill>
                  <a:schemeClr val="tx1"/>
                </a:solidFill>
              </a:rPr>
              <a:t> </a:t>
            </a:r>
            <a:r>
              <a:rPr lang="uk-UA" b="1" dirty="0">
                <a:solidFill>
                  <a:schemeClr val="tx1"/>
                </a:solidFill>
              </a:rPr>
              <a:t>Світло</a:t>
            </a:r>
            <a:r>
              <a:rPr lang="uk-UA" dirty="0">
                <a:solidFill>
                  <a:schemeClr val="tx1"/>
                </a:solidFill>
              </a:rPr>
              <a:t> - один з найяскравіших елементів інтер'єру. Воно здатне акцентувати увагу на об'єкті і об'ємі приміщення. Саме тому важливо правильно організувати освітлення і підібрати достатню кількість джерел світла.</a:t>
            </a:r>
            <a:endParaRPr lang="ru-RU" dirty="0">
              <a:solidFill>
                <a:schemeClr val="tx1"/>
              </a:solidFill>
            </a:endParaRPr>
          </a:p>
          <a:p>
            <a:r>
              <a:rPr lang="uk-UA" dirty="0">
                <a:solidFill>
                  <a:schemeClr val="tx1"/>
                </a:solidFill>
              </a:rPr>
              <a:t>      Освітлення кімнати може змінити її вигляд, адже існує ціла режисура світла. Наприклад, відомо, що світловий дизайн у поєднанні з дзеркалами здатний творити справжні дива. Дзеркала візуально розширюють стіни, а у поєднанні з боковою </a:t>
            </a:r>
            <a:r>
              <a:rPr lang="uk-UA" dirty="0" err="1">
                <a:solidFill>
                  <a:schemeClr val="tx1"/>
                </a:solidFill>
              </a:rPr>
              <a:t>підсвіткою</a:t>
            </a:r>
            <a:r>
              <a:rPr lang="uk-UA" dirty="0">
                <a:solidFill>
                  <a:schemeClr val="tx1"/>
                </a:solidFill>
              </a:rPr>
              <a:t> дзеркало подвоює простір кімнати. </a:t>
            </a:r>
            <a:endParaRPr lang="ru-RU" dirty="0">
              <a:solidFill>
                <a:schemeClr val="tx1"/>
              </a:solidFill>
            </a:endParaRPr>
          </a:p>
        </p:txBody>
      </p:sp>
    </p:spTree>
    <p:extLst>
      <p:ext uri="{BB962C8B-B14F-4D97-AF65-F5344CB8AC3E}">
        <p14:creationId xmlns:p14="http://schemas.microsoft.com/office/powerpoint/2010/main" val="2937641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916832"/>
            <a:ext cx="8435280" cy="4270201"/>
          </a:xfrm>
        </p:spPr>
        <p:txBody>
          <a:bodyPr>
            <a:normAutofit/>
          </a:bodyPr>
          <a:lstStyle/>
          <a:p>
            <a:pPr algn="just"/>
            <a:r>
              <a:rPr lang="uk-UA" dirty="0">
                <a:solidFill>
                  <a:schemeClr val="tx1"/>
                </a:solidFill>
              </a:rPr>
              <a:t> </a:t>
            </a:r>
            <a:r>
              <a:rPr lang="uk-UA" b="1" dirty="0">
                <a:solidFill>
                  <a:schemeClr val="tx1"/>
                </a:solidFill>
              </a:rPr>
              <a:t>Планування системи освітлення </a:t>
            </a:r>
            <a:r>
              <a:rPr lang="uk-UA" dirty="0">
                <a:solidFill>
                  <a:schemeClr val="tx1"/>
                </a:solidFill>
              </a:rPr>
              <a:t>- один із найважливіших етапів дизайну помешкання. Традиційно існує дві системи освітлення: </a:t>
            </a:r>
            <a:r>
              <a:rPr lang="uk-UA" b="1" dirty="0">
                <a:solidFill>
                  <a:schemeClr val="tx1"/>
                </a:solidFill>
              </a:rPr>
              <a:t>локальна і парадна. </a:t>
            </a:r>
            <a:r>
              <a:rPr lang="uk-UA" dirty="0">
                <a:solidFill>
                  <a:schemeClr val="tx1"/>
                </a:solidFill>
              </a:rPr>
              <a:t>Раніше для першої слугували настільні лампи, бра, а для другої - </a:t>
            </a:r>
            <a:r>
              <a:rPr lang="uk-UA" dirty="0" smtClean="0">
                <a:solidFill>
                  <a:schemeClr val="tx1"/>
                </a:solidFill>
              </a:rPr>
              <a:t>люстри.</a:t>
            </a:r>
          </a:p>
          <a:p>
            <a:pPr algn="just"/>
            <a:r>
              <a:rPr lang="uk-UA" dirty="0" smtClean="0">
                <a:solidFill>
                  <a:schemeClr val="tx1"/>
                </a:solidFill>
              </a:rPr>
              <a:t>Сучасні </a:t>
            </a:r>
            <a:r>
              <a:rPr lang="uk-UA" dirty="0">
                <a:solidFill>
                  <a:schemeClr val="tx1"/>
                </a:solidFill>
              </a:rPr>
              <a:t>освітлювальні прилади дають змогу змінювати освітлення за допомогою реостатного вимикача, який дозволяє регулювати потужність освітлення. Від яскравого світла на кухні до приглушеного освітлення у спальні чи освітлення з ефектом зоряного неба. </a:t>
            </a:r>
            <a:endParaRPr lang="uk-UA" dirty="0" smtClean="0">
              <a:solidFill>
                <a:schemeClr val="tx1"/>
              </a:solidFill>
            </a:endParaRPr>
          </a:p>
          <a:p>
            <a:pPr algn="just"/>
            <a:r>
              <a:rPr lang="uk-UA" dirty="0" smtClean="0">
                <a:solidFill>
                  <a:schemeClr val="tx1"/>
                </a:solidFill>
              </a:rPr>
              <a:t>Сучасні </a:t>
            </a:r>
            <a:r>
              <a:rPr lang="uk-UA" dirty="0">
                <a:solidFill>
                  <a:schemeClr val="tx1"/>
                </a:solidFill>
              </a:rPr>
              <a:t>системи освітлення </a:t>
            </a:r>
            <a:r>
              <a:rPr lang="uk-UA" dirty="0" smtClean="0">
                <a:solidFill>
                  <a:schemeClr val="tx1"/>
                </a:solidFill>
              </a:rPr>
              <a:t>забезпечують </a:t>
            </a:r>
            <a:r>
              <a:rPr lang="uk-UA" dirty="0">
                <a:solidFill>
                  <a:schemeClr val="tx1"/>
                </a:solidFill>
              </a:rPr>
              <a:t>комфорт і затишок.</a:t>
            </a:r>
            <a:endParaRPr lang="ru-RU" dirty="0">
              <a:solidFill>
                <a:schemeClr val="tx1"/>
              </a:solidFill>
            </a:endParaRPr>
          </a:p>
        </p:txBody>
      </p:sp>
      <p:pic>
        <p:nvPicPr>
          <p:cNvPr id="1026" name="Picture 2" descr="C:\Program Files\Microsoft Office\MEDIA\CAGCAT10\j0297707.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9" y="332656"/>
            <a:ext cx="1152128" cy="1417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44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476672"/>
            <a:ext cx="8229600" cy="5976664"/>
          </a:xfrm>
        </p:spPr>
        <p:txBody>
          <a:bodyPr>
            <a:normAutofit/>
          </a:bodyPr>
          <a:lstStyle/>
          <a:p>
            <a:pPr algn="just"/>
            <a:r>
              <a:rPr lang="uk-UA" sz="2000" dirty="0">
                <a:solidFill>
                  <a:schemeClr val="tx1"/>
                </a:solidFill>
              </a:rPr>
              <a:t>Світловий дизайн помешкання повинен гармонійно переплітатися з дизайном меблів, гардин, рослин, разом із вами картинами на стінах, дзеркалами, стильними дрібничками, які створюють домашній затишок. </a:t>
            </a:r>
            <a:endParaRPr lang="uk-UA" sz="2000" dirty="0" smtClean="0">
              <a:solidFill>
                <a:schemeClr val="tx1"/>
              </a:solidFill>
            </a:endParaRPr>
          </a:p>
          <a:p>
            <a:pPr marL="0" indent="0" algn="ctr">
              <a:buNone/>
            </a:pPr>
            <a:r>
              <a:rPr lang="uk-UA" sz="2000" b="1" dirty="0">
                <a:solidFill>
                  <a:schemeClr val="tx1"/>
                </a:solidFill>
              </a:rPr>
              <a:t>Існує декілька типів розподілу </a:t>
            </a:r>
            <a:r>
              <a:rPr lang="uk-UA" sz="2000" b="1" dirty="0" smtClean="0">
                <a:solidFill>
                  <a:schemeClr val="tx1"/>
                </a:solidFill>
              </a:rPr>
              <a:t>світла</a:t>
            </a:r>
            <a:r>
              <a:rPr lang="uk-UA" sz="2000" b="1" dirty="0">
                <a:solidFill>
                  <a:schemeClr val="tx1"/>
                </a:solidFill>
              </a:rPr>
              <a:t>:</a:t>
            </a:r>
            <a:r>
              <a:rPr lang="uk-UA" sz="2000" b="1" dirty="0" smtClean="0">
                <a:solidFill>
                  <a:schemeClr val="tx1"/>
                </a:solidFill>
              </a:rPr>
              <a:t> </a:t>
            </a:r>
          </a:p>
          <a:p>
            <a:r>
              <a:rPr lang="uk-UA" sz="2000" b="1" dirty="0" smtClean="0">
                <a:solidFill>
                  <a:schemeClr val="tx1"/>
                </a:solidFill>
              </a:rPr>
              <a:t>Пряме</a:t>
            </a:r>
            <a:r>
              <a:rPr lang="uk-UA" sz="2000" dirty="0" smtClean="0">
                <a:solidFill>
                  <a:schemeClr val="tx1"/>
                </a:solidFill>
              </a:rPr>
              <a:t> </a:t>
            </a:r>
            <a:r>
              <a:rPr lang="uk-UA" sz="2000" dirty="0">
                <a:solidFill>
                  <a:schemeClr val="tx1"/>
                </a:solidFill>
              </a:rPr>
              <a:t>- світло направлене строго в одну точку,основний потік направлений в одну сторону.</a:t>
            </a:r>
            <a:endParaRPr lang="ru-RU" sz="2000" dirty="0">
              <a:solidFill>
                <a:schemeClr val="tx1"/>
              </a:solidFill>
            </a:endParaRPr>
          </a:p>
          <a:p>
            <a:r>
              <a:rPr lang="uk-UA" sz="2000" b="1" dirty="0">
                <a:solidFill>
                  <a:schemeClr val="tx1"/>
                </a:solidFill>
              </a:rPr>
              <a:t>Рівномірне - світло</a:t>
            </a:r>
            <a:r>
              <a:rPr lang="uk-UA" sz="2000" dirty="0">
                <a:solidFill>
                  <a:schemeClr val="tx1"/>
                </a:solidFill>
              </a:rPr>
              <a:t> розподіляється на всі боки, створюючи рівне фонове освітлення без акцентів. Світильник для такого типу </a:t>
            </a:r>
            <a:r>
              <a:rPr lang="uk-UA" sz="2000" dirty="0" smtClean="0">
                <a:solidFill>
                  <a:schemeClr val="tx1"/>
                </a:solidFill>
              </a:rPr>
              <a:t>світлорозсіяння, </a:t>
            </a:r>
            <a:r>
              <a:rPr lang="uk-UA" sz="2000" dirty="0">
                <a:solidFill>
                  <a:schemeClr val="tx1"/>
                </a:solidFill>
              </a:rPr>
              <a:t>як правило, роблять з прозорого матеріалу, наприклад, матового скла. Переважно розсіяне - основне світло ламп направлене на </a:t>
            </a:r>
            <a:r>
              <a:rPr lang="uk-UA" sz="2000" dirty="0" err="1">
                <a:solidFill>
                  <a:schemeClr val="tx1"/>
                </a:solidFill>
              </a:rPr>
              <a:t>відзеркалювальні</a:t>
            </a:r>
            <a:r>
              <a:rPr lang="uk-UA" sz="2000" dirty="0">
                <a:solidFill>
                  <a:schemeClr val="tx1"/>
                </a:solidFill>
              </a:rPr>
              <a:t> поверхні (стіни, </a:t>
            </a:r>
            <a:r>
              <a:rPr lang="uk-UA" sz="2000" dirty="0" smtClean="0">
                <a:solidFill>
                  <a:schemeClr val="tx1"/>
                </a:solidFill>
              </a:rPr>
              <a:t>стелю), </a:t>
            </a:r>
            <a:r>
              <a:rPr lang="uk-UA" sz="2000" dirty="0">
                <a:solidFill>
                  <a:schemeClr val="tx1"/>
                </a:solidFill>
              </a:rPr>
              <a:t>менший потік акцентує деталі. </a:t>
            </a:r>
            <a:endParaRPr lang="uk-UA" sz="2000" dirty="0" smtClean="0">
              <a:solidFill>
                <a:schemeClr val="tx1"/>
              </a:solidFill>
            </a:endParaRPr>
          </a:p>
          <a:p>
            <a:r>
              <a:rPr lang="uk-UA" sz="2000" b="1" dirty="0" smtClean="0">
                <a:solidFill>
                  <a:schemeClr val="tx1"/>
                </a:solidFill>
              </a:rPr>
              <a:t>Розсіяне </a:t>
            </a:r>
            <a:r>
              <a:rPr lang="uk-UA" sz="2000" b="1" dirty="0">
                <a:solidFill>
                  <a:schemeClr val="tx1"/>
                </a:solidFill>
              </a:rPr>
              <a:t>світло </a:t>
            </a:r>
            <a:r>
              <a:rPr lang="uk-UA" sz="2000" dirty="0">
                <a:solidFill>
                  <a:schemeClr val="tx1"/>
                </a:solidFill>
              </a:rPr>
              <a:t>направлене виключно на поверхні, здатні його відображати. Грамотне освітлення досягається шляхом комбінування різних принципів освітлення. </a:t>
            </a:r>
            <a:endParaRPr lang="ru-RU" sz="2000" dirty="0">
              <a:solidFill>
                <a:schemeClr val="tx1"/>
              </a:solidFill>
            </a:endParaRPr>
          </a:p>
        </p:txBody>
      </p:sp>
      <p:pic>
        <p:nvPicPr>
          <p:cNvPr id="7170" name="Picture 2" descr="C:\Program Files\Microsoft Office\MEDIA\CAGCAT10\j0199805.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5517232"/>
            <a:ext cx="1143364"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8138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385</TotalTime>
  <Words>1077</Words>
  <Application>Microsoft Office PowerPoint</Application>
  <PresentationFormat>Экран (4:3)</PresentationFormat>
  <Paragraphs>51</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Волна</vt:lpstr>
      <vt:lpstr>Тема: Поняття  архітектоніки та режисури у дизайнерській діяльності. </vt:lpstr>
      <vt:lpstr>План</vt:lpstr>
      <vt:lpstr>1. Архітектоніка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Alizeya</cp:lastModifiedBy>
  <cp:revision>51</cp:revision>
  <dcterms:created xsi:type="dcterms:W3CDTF">2018-10-30T15:50:54Z</dcterms:created>
  <dcterms:modified xsi:type="dcterms:W3CDTF">2018-11-13T20:13:51Z</dcterms:modified>
</cp:coreProperties>
</file>