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embeddedFontLst>
    <p:embeddedFont>
      <p:font typeface="Nunito" charset="-52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ibre Franklin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  <p:embeddedFont>
      <p:font typeface="Libre Franklin Thin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6948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-100"/>
            <a:ext cx="4085100" cy="27369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790"/>
            <a:ext cx="2250363" cy="1392365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790"/>
            <a:ext cx="2250363" cy="1392365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6784"/>
            <a:ext cx="1851282" cy="1002839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5623802"/>
            <a:ext cx="2389068" cy="123431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5407536"/>
            <a:ext cx="2795414" cy="1444382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2430444"/>
            <a:ext cx="53613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4550878"/>
            <a:ext cx="5361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 rtl="0">
              <a:spcBef>
                <a:spcPts val="1600"/>
              </a:spcBef>
              <a:spcAft>
                <a:spcPts val="160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 rtl="0">
              <a:spcBef>
                <a:spcPts val="1600"/>
              </a:spcBef>
              <a:spcAft>
                <a:spcPts val="160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6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/>
            </a:lvl2pPr>
            <a:lvl3pPr marL="1371600" lvl="2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 rtl="0">
              <a:spcBef>
                <a:spcPts val="160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89560" algn="l" rtl="0">
              <a:spcBef>
                <a:spcPts val="1600"/>
              </a:spcBef>
              <a:spcAft>
                <a:spcPts val="0"/>
              </a:spcAft>
              <a:buSzPts val="960"/>
              <a:buChar char="○"/>
              <a:defRPr sz="1600"/>
            </a:lvl5pPr>
            <a:lvl6pPr marL="2743200" lvl="5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 rtl="0">
              <a:spcBef>
                <a:spcPts val="1600"/>
              </a:spcBef>
              <a:spcAft>
                <a:spcPts val="160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000"/>
            </a:lvl2pPr>
            <a:lvl3pPr marL="1371600" lvl="2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 rtl="0">
              <a:spcBef>
                <a:spcPts val="1600"/>
              </a:spcBef>
              <a:spcAft>
                <a:spcPts val="0"/>
              </a:spcAft>
              <a:buSzPts val="1120"/>
              <a:buChar char="●"/>
              <a:defRPr sz="1600"/>
            </a:lvl4pPr>
            <a:lvl5pPr marL="2286000" lvl="4" indent="-289560" algn="l" rtl="0">
              <a:spcBef>
                <a:spcPts val="1600"/>
              </a:spcBef>
              <a:spcAft>
                <a:spcPts val="0"/>
              </a:spcAft>
              <a:buSzPts val="960"/>
              <a:buChar char="○"/>
              <a:defRPr sz="1600"/>
            </a:lvl5pPr>
            <a:lvl6pPr marL="2743200" lvl="5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 rtl="0">
              <a:spcBef>
                <a:spcPts val="1600"/>
              </a:spcBef>
              <a:spcAft>
                <a:spcPts val="160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3" name="Google Shape;133;p13"/>
          <p:cNvCxnSpPr/>
          <p:nvPr/>
        </p:nvCxnSpPr>
        <p:spPr>
          <a:xfrm>
            <a:off x="514350" y="6019800"/>
            <a:ext cx="8629500" cy="2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fadeDir="5400012" sy="-9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 rtl="0">
              <a:spcBef>
                <a:spcPts val="1600"/>
              </a:spcBef>
              <a:spcAft>
                <a:spcPts val="0"/>
              </a:spcAft>
              <a:buSzPts val="840"/>
              <a:buChar char="○"/>
              <a:defRPr sz="1200"/>
            </a:lvl2pPr>
            <a:lvl3pPr marL="1371600" lvl="2" indent="-273050" algn="l" rtl="0">
              <a:spcBef>
                <a:spcPts val="1600"/>
              </a:spcBef>
              <a:spcAft>
                <a:spcPts val="0"/>
              </a:spcAft>
              <a:buSzPts val="700"/>
              <a:buChar char="■"/>
              <a:defRPr sz="1000"/>
            </a:lvl3pPr>
            <a:lvl4pPr marL="1828800" lvl="3" indent="-268605" algn="l" rtl="0">
              <a:spcBef>
                <a:spcPts val="1600"/>
              </a:spcBef>
              <a:spcAft>
                <a:spcPts val="0"/>
              </a:spcAft>
              <a:buSzPts val="630"/>
              <a:buChar char="●"/>
              <a:defRPr sz="900"/>
            </a:lvl4pPr>
            <a:lvl5pPr marL="2286000" lvl="4" indent="-262889" algn="l" rtl="0">
              <a:spcBef>
                <a:spcPts val="1600"/>
              </a:spcBef>
              <a:spcAft>
                <a:spcPts val="0"/>
              </a:spcAft>
              <a:buSzPts val="540"/>
              <a:buChar char="○"/>
              <a:defRPr sz="900"/>
            </a:lvl5pPr>
            <a:lvl6pPr marL="2743200" lvl="5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 rtl="0">
              <a:spcBef>
                <a:spcPts val="1600"/>
              </a:spcBef>
              <a:spcAft>
                <a:spcPts val="160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 rtl="0">
              <a:spcBef>
                <a:spcPts val="160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○"/>
              <a:defRPr/>
            </a:lvl5pPr>
            <a:lvl6pPr marL="2743200" lvl="5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●"/>
              <a:defRPr/>
            </a:lvl7pPr>
            <a:lvl8pPr marL="3657600" lvl="7" indent="-297179" algn="l" rtl="0">
              <a:spcBef>
                <a:spcPts val="1600"/>
              </a:spcBef>
              <a:spcAft>
                <a:spcPts val="0"/>
              </a:spcAft>
              <a:buSzPts val="1080"/>
              <a:buChar char="○"/>
              <a:defRPr/>
            </a:lvl8pPr>
            <a:lvl9pPr marL="4114800" lvl="8" indent="-297179" algn="l" rtl="0">
              <a:spcBef>
                <a:spcPts val="1600"/>
              </a:spcBef>
              <a:spcAft>
                <a:spcPts val="160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9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3079200"/>
            <a:ext cx="4386900" cy="377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5281486"/>
            <a:ext cx="2910145" cy="1576482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2328133"/>
            <a:ext cx="5377500" cy="21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2654300"/>
            <a:ext cx="36861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7505700" cy="12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3709200" cy="18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3092067"/>
            <a:ext cx="37092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192"/>
            <a:ext cx="7369200" cy="30891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2072150"/>
            <a:ext cx="5560500" cy="4785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"/>
            <a:ext cx="2251347" cy="1391229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6029501"/>
            <a:ext cx="1593306" cy="822734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657"/>
            <a:ext cx="3257455" cy="1681990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734861"/>
            <a:ext cx="6366900" cy="33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1127467"/>
            <a:ext cx="64242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2067600"/>
            <a:ext cx="5859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3289400"/>
            <a:ext cx="5859900" cy="27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3766000"/>
            <a:ext cx="7370400" cy="30921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2067600"/>
            <a:ext cx="5561400" cy="4790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75000"/>
            <a:ext cx="8737500" cy="63081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5551333"/>
            <a:ext cx="74151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3778767"/>
            <a:ext cx="3574800" cy="3079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5492768"/>
            <a:ext cx="2520952" cy="136555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3"/>
            <a:ext cx="2795414" cy="1444382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845133"/>
            <a:ext cx="6372300" cy="18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3818467"/>
            <a:ext cx="63723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605822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285478" y="475124"/>
            <a:ext cx="83529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ru-RU" sz="3600" b="1" i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Сучасна модель атома.</a:t>
            </a:r>
            <a:endParaRPr sz="3600" b="1" i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ru-RU" sz="3600" b="1" i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 Досліди Резерфорда. </a:t>
            </a:r>
            <a:endParaRPr sz="3600" b="1" i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ru-RU" sz="3600" b="1" i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Протонно-нейтронна модель ядра атома.</a:t>
            </a:r>
            <a:endParaRPr sz="3600" b="1" i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SzPts val="3080"/>
              <a:buNone/>
            </a:pPr>
            <a:r>
              <a:rPr lang="ru-RU" sz="3600" b="1" i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 Ядерні сили. Ізотопи.</a:t>
            </a:r>
            <a:endParaRPr sz="3600" i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SzPts val="3080"/>
              <a:buNone/>
            </a:pPr>
            <a:r>
              <a:rPr lang="ru-RU" sz="3600" b="1" i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Використання ізотопів. </a:t>
            </a:r>
            <a:r>
              <a:rPr lang="ru-RU" sz="4000" b="1" i="1">
                <a:solidFill>
                  <a:srgbClr val="0070C0"/>
                </a:solidFill>
              </a:rPr>
              <a:t>       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ru-RU"/>
              <a:t>ВИДИ ІЗОТОПІВ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0625"/>
            <a:ext cx="9229900" cy="67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l="4174" t="4655" r="4337" b="12115"/>
          <a:stretch/>
        </p:blipFill>
        <p:spPr>
          <a:xfrm>
            <a:off x="-17337" y="0"/>
            <a:ext cx="9161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0816" y="410816"/>
                <a:ext cx="8269357" cy="5791201"/>
              </a:xfrm>
              <a:solidFill>
                <a:schemeClr val="tx1"/>
              </a:solidFill>
            </p:spPr>
            <p:txBody>
              <a:bodyPr/>
              <a:lstStyle/>
              <a:p>
                <a:pPr algn="l"/>
                <a:r>
                  <a:rPr lang="ru-RU" b="1" dirty="0" smtClean="0">
                    <a:solidFill>
                      <a:schemeClr val="bg2"/>
                    </a:solidFill>
                  </a:rPr>
                  <a:t>Вид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атомів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,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який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характеризується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певним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значенням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зарядового числа та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певним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значенням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масового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числа, </a:t>
                </a:r>
                <a:r>
                  <a:rPr lang="ru-RU" b="1" dirty="0" err="1" smtClean="0">
                    <a:solidFill>
                      <a:schemeClr val="bg2"/>
                    </a:solidFill>
                  </a:rPr>
                  <a:t>називають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ru-RU" b="1" i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2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нуклідом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/>
                </a:r>
                <a:br>
                  <a:rPr lang="ru-RU" b="1" dirty="0" smtClean="0">
                    <a:solidFill>
                      <a:schemeClr val="bg2"/>
                    </a:solidFill>
                  </a:rPr>
                </a:br>
                <a:r>
                  <a:rPr lang="ru-RU" sz="2400" b="1" dirty="0" err="1" smtClean="0">
                    <a:solidFill>
                      <a:schemeClr val="bg2"/>
                    </a:solidFill>
                  </a:rPr>
                  <a:t>Позначення</a:t>
                </a:r>
                <a:r>
                  <a:rPr lang="ru-RU" sz="2400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ru-RU" sz="2400" b="1" dirty="0" err="1" smtClean="0">
                    <a:solidFill>
                      <a:schemeClr val="bg2"/>
                    </a:solidFill>
                  </a:rPr>
                  <a:t>нукліда</a:t>
                </a:r>
                <a:r>
                  <a:rPr lang="ru-RU" b="1" dirty="0" smtClean="0">
                    <a:solidFill>
                      <a:schemeClr val="bg2"/>
                    </a:solidFill>
                  </a:rPr>
                  <a:t>:</a:t>
                </a:r>
                <a:br>
                  <a:rPr lang="ru-RU" b="1" dirty="0" smtClean="0">
                    <a:solidFill>
                      <a:schemeClr val="bg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96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96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𝒁</m:t>
                          </m:r>
                        </m:sub>
                        <m:sup>
                          <m:r>
                            <a:rPr lang="uk-UA" sz="96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А</m:t>
                          </m:r>
                        </m:sup>
                        <m:e>
                          <m:r>
                            <a:rPr lang="uk-UA" sz="96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Х</m:t>
                          </m:r>
                        </m:e>
                      </m:sPre>
                    </m:oMath>
                  </m:oMathPara>
                </a14:m>
                <a:r>
                  <a:rPr lang="en-US" b="1" dirty="0" smtClean="0">
                    <a:solidFill>
                      <a:schemeClr val="bg2"/>
                    </a:solidFill>
                  </a:rPr>
                  <a:t/>
                </a:r>
                <a:br>
                  <a:rPr lang="en-US" b="1" dirty="0" smtClean="0">
                    <a:solidFill>
                      <a:schemeClr val="bg2"/>
                    </a:solidFill>
                  </a:rPr>
                </a:br>
                <a:r>
                  <a:rPr lang="uk-UA" sz="2000" b="1" dirty="0" smtClean="0">
                    <a:solidFill>
                      <a:schemeClr val="bg2"/>
                    </a:solidFill>
                  </a:rPr>
                  <a:t>де А- </a:t>
                </a:r>
                <a:r>
                  <a:rPr lang="uk-UA" sz="2000" b="1" dirty="0" err="1" smtClean="0">
                    <a:solidFill>
                      <a:schemeClr val="bg2"/>
                    </a:solidFill>
                  </a:rPr>
                  <a:t>нуклонове</a:t>
                </a:r>
                <a:r>
                  <a:rPr lang="uk-UA" sz="2000" b="1" dirty="0" smtClean="0">
                    <a:solidFill>
                      <a:schemeClr val="bg2"/>
                    </a:solidFill>
                  </a:rPr>
                  <a:t> число,  </a:t>
                </a:r>
                <a:r>
                  <a:rPr lang="en-US" sz="2000" b="1" dirty="0" smtClean="0">
                    <a:solidFill>
                      <a:schemeClr val="bg2"/>
                    </a:solidFill>
                  </a:rPr>
                  <a:t>Z – </a:t>
                </a:r>
                <a:r>
                  <a:rPr lang="uk-UA" sz="2000" b="1" dirty="0" smtClean="0">
                    <a:solidFill>
                      <a:schemeClr val="bg2"/>
                    </a:solidFill>
                  </a:rPr>
                  <a:t>зарядове (протонне) число</a:t>
                </a:r>
                <a:br>
                  <a:rPr lang="uk-UA" sz="2000" b="1" dirty="0" smtClean="0">
                    <a:solidFill>
                      <a:schemeClr val="bg2"/>
                    </a:solidFill>
                  </a:rPr>
                </a:br>
                <a:r>
                  <a:rPr lang="uk-UA" sz="2000" b="1" dirty="0" smtClean="0">
                    <a:solidFill>
                      <a:schemeClr val="bg2"/>
                    </a:solidFill>
                  </a:rPr>
                  <a:t>Кількість нейтронів: </a:t>
                </a:r>
                <a:r>
                  <a:rPr lang="en-US" sz="2000" b="1" dirty="0" smtClean="0">
                    <a:solidFill>
                      <a:schemeClr val="bg2"/>
                    </a:solidFill>
                  </a:rPr>
                  <a:t>N = </a:t>
                </a:r>
                <a:r>
                  <a:rPr lang="uk-UA" sz="2000" b="1" dirty="0" smtClean="0">
                    <a:solidFill>
                      <a:schemeClr val="bg2"/>
                    </a:solidFill>
                  </a:rPr>
                  <a:t>А - </a:t>
                </a:r>
                <a:r>
                  <a:rPr lang="en-US" sz="2000" b="1" dirty="0" smtClean="0">
                    <a:solidFill>
                      <a:schemeClr val="bg2"/>
                    </a:solidFill>
                  </a:rPr>
                  <a:t>Z</a:t>
                </a:r>
                <a:endParaRPr lang="ru-RU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816" y="410816"/>
                <a:ext cx="8269357" cy="5791201"/>
              </a:xfrm>
              <a:blipFill rotWithShape="1">
                <a:blip r:embed="rId2"/>
                <a:stretch>
                  <a:fillRect l="-1842" r="-1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512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848139" y="596348"/>
                <a:ext cx="7341704" cy="2332382"/>
              </a:xfrm>
            </p:spPr>
            <p:txBody>
              <a:bodyPr/>
              <a:lstStyle/>
              <a:p>
                <a:pPr algn="l"/>
                <a:r>
                  <a:rPr lang="uk-UA" b="1" dirty="0" smtClean="0">
                    <a:solidFill>
                      <a:schemeClr val="bg2"/>
                    </a:solidFill>
                  </a:rPr>
                  <a:t>Скільки протонів і нейтронів містить ядро нукліда хлору </a:t>
                </a:r>
                <a:r>
                  <a:rPr lang="en-US" b="1" dirty="0" smtClean="0">
                    <a:solidFill>
                      <a:schemeClr val="bg2"/>
                    </a:solidFill>
                  </a:rPr>
                  <a:t/>
                </a:r>
                <a:br>
                  <a:rPr lang="en-US" b="1" dirty="0" smtClean="0">
                    <a:solidFill>
                      <a:schemeClr val="bg2"/>
                    </a:solidFill>
                  </a:rPr>
                </a:br>
                <a:r>
                  <a:rPr lang="uk-UA" b="1" dirty="0" smtClean="0">
                    <a:solidFill>
                      <a:schemeClr val="bg2"/>
                    </a:solidFill>
                  </a:rPr>
                  <a:t>(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𝟏𝟕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𝟑𝟓</m:t>
                        </m:r>
                      </m:sup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𝑪𝒍</m:t>
                        </m:r>
                      </m:e>
                    </m:sPre>
                  </m:oMath>
                </a14:m>
                <a:r>
                  <a:rPr lang="en-US" b="1" dirty="0" smtClean="0">
                    <a:solidFill>
                      <a:schemeClr val="bg2"/>
                    </a:solidFill>
                  </a:rPr>
                  <a:t>)</a:t>
                </a:r>
                <a:r>
                  <a:rPr lang="uk-UA" b="1" dirty="0" smtClean="0">
                    <a:solidFill>
                      <a:schemeClr val="bg2"/>
                    </a:solidFill>
                  </a:rPr>
                  <a:t>?</a:t>
                </a:r>
                <a:endParaRPr lang="ru-RU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48139" y="596348"/>
                <a:ext cx="7341704" cy="2332382"/>
              </a:xfrm>
              <a:blipFill rotWithShape="1">
                <a:blip r:embed="rId2"/>
                <a:stretch>
                  <a:fillRect l="-2658" b="-1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84313" y="2743200"/>
                <a:ext cx="8309113" cy="3339548"/>
              </a:xfrm>
            </p:spPr>
            <p:txBody>
              <a:bodyPr/>
              <a:lstStyle/>
              <a:p>
                <a:pPr algn="l"/>
                <a:r>
                  <a:rPr lang="uk-UA" sz="2800" b="1" i="1" dirty="0" smtClean="0">
                    <a:solidFill>
                      <a:schemeClr val="bg1"/>
                    </a:solidFill>
                  </a:rPr>
                  <a:t>Відповідь</a:t>
                </a:r>
                <a:r>
                  <a:rPr lang="uk-UA" sz="3600" b="1" i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uk-UA" sz="3200" b="1" dirty="0" smtClean="0">
                    <a:solidFill>
                      <a:schemeClr val="bg2"/>
                    </a:solidFill>
                  </a:rPr>
                  <a:t>порівнюємо із позначенням нукліда</a:t>
                </a:r>
                <a:r>
                  <a:rPr lang="en-US" sz="3200" b="1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𝒁</m:t>
                        </m:r>
                      </m:sub>
                      <m:sup>
                        <m:r>
                          <a:rPr lang="uk-UA" sz="32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А</m:t>
                        </m:r>
                      </m:sup>
                      <m:e>
                        <m:r>
                          <a:rPr lang="uk-UA" sz="3200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Х</m:t>
                        </m:r>
                      </m:e>
                    </m:sPre>
                  </m:oMath>
                </a14:m>
                <a:r>
                  <a:rPr lang="uk-UA" sz="3200" b="1" dirty="0" smtClean="0">
                    <a:solidFill>
                      <a:schemeClr val="bg2"/>
                    </a:solidFill>
                  </a:rPr>
                  <a:t>, визначаємо, що А = 35, </a:t>
                </a:r>
                <a:r>
                  <a:rPr lang="en-US" sz="3200" b="1" dirty="0" smtClean="0">
                    <a:solidFill>
                      <a:schemeClr val="bg2"/>
                    </a:solidFill>
                  </a:rPr>
                  <a:t>Z = 17</a:t>
                </a:r>
                <a:r>
                  <a:rPr lang="uk-UA" sz="3200" b="1" dirty="0" smtClean="0">
                    <a:solidFill>
                      <a:schemeClr val="bg2"/>
                    </a:solidFill>
                  </a:rPr>
                  <a:t>, </a:t>
                </a:r>
                <a:r>
                  <a:rPr lang="en-US" sz="3200" b="1" dirty="0" smtClean="0">
                    <a:solidFill>
                      <a:schemeClr val="bg2"/>
                    </a:solidFill>
                  </a:rPr>
                  <a:t>N = 35-17 = 18.</a:t>
                </a:r>
                <a:r>
                  <a:rPr lang="uk-UA" sz="3200" b="1" dirty="0" smtClean="0">
                    <a:solidFill>
                      <a:schemeClr val="bg2"/>
                    </a:solidFill>
                  </a:rPr>
                  <a:t> Отже, нуклід хлору в середині ядра має: 17-протонів, 18-нейторнів, а також 17 електронів, котрі рухаються навколо ядра</a:t>
                </a:r>
                <a:r>
                  <a:rPr lang="uk-UA" sz="2400" b="1" dirty="0" smtClean="0">
                    <a:solidFill>
                      <a:schemeClr val="bg2"/>
                    </a:solidFill>
                  </a:rPr>
                  <a:t>.</a:t>
                </a:r>
                <a:endParaRPr lang="ru-RU" sz="24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84313" y="2743200"/>
                <a:ext cx="8309113" cy="3339548"/>
              </a:xfrm>
              <a:blipFill rotWithShape="1">
                <a:blip r:embed="rId3"/>
                <a:stretch>
                  <a:fillRect t="-1460" b="-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990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39" y="689113"/>
            <a:ext cx="8256104" cy="5446644"/>
          </a:xfrm>
        </p:spPr>
        <p:txBody>
          <a:bodyPr/>
          <a:lstStyle/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Вправа 22 (3)</a:t>
            </a:r>
            <a:r>
              <a:rPr lang="uk-UA" sz="2800" b="1" dirty="0" smtClean="0">
                <a:solidFill>
                  <a:schemeClr val="bg2"/>
                </a:solidFill>
              </a:rPr>
              <a:t/>
            </a:r>
            <a:br>
              <a:rPr lang="uk-UA" sz="2800" b="1" dirty="0" smtClean="0">
                <a:solidFill>
                  <a:schemeClr val="bg2"/>
                </a:solidFill>
              </a:rPr>
            </a:br>
            <a:r>
              <a:rPr lang="uk-UA" sz="2800" b="1" dirty="0" smtClean="0">
                <a:solidFill>
                  <a:schemeClr val="bg2"/>
                </a:solidFill>
              </a:rPr>
              <a:t>У ядрі атома Бору міститься 5 протонів і 6 нейтронів. Скільки електронів у цьому атомі? Скільки  нуклонів у ядрі цього атома?</a:t>
            </a:r>
            <a:br>
              <a:rPr lang="uk-UA" sz="2800" b="1" dirty="0" smtClean="0">
                <a:solidFill>
                  <a:schemeClr val="bg2"/>
                </a:solidFill>
              </a:rPr>
            </a:br>
            <a:r>
              <a:rPr lang="uk-UA" sz="2800" b="1" dirty="0" smtClean="0">
                <a:solidFill>
                  <a:schemeClr val="bg1"/>
                </a:solidFill>
              </a:rPr>
              <a:t>Відповідь:</a:t>
            </a:r>
            <a:br>
              <a:rPr lang="uk-UA" sz="2800" b="1" dirty="0" smtClean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chemeClr val="bg2"/>
                </a:solidFill>
              </a:rPr>
              <a:t>Кількість електронів дорівнює кількості протонів, тому у Бора 5 – електронів, кількість нуклонів: </a:t>
            </a:r>
            <a:r>
              <a:rPr lang="en-US" sz="2800" b="1" dirty="0" smtClean="0">
                <a:solidFill>
                  <a:schemeClr val="bg2"/>
                </a:solidFill>
              </a:rPr>
              <a:t/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uk-UA" sz="2800" b="1" dirty="0" smtClean="0">
                <a:solidFill>
                  <a:schemeClr val="bg2"/>
                </a:solidFill>
              </a:rPr>
              <a:t>А = </a:t>
            </a:r>
            <a:r>
              <a:rPr lang="en-US" sz="2800" b="1" dirty="0" smtClean="0">
                <a:solidFill>
                  <a:schemeClr val="bg2"/>
                </a:solidFill>
              </a:rPr>
              <a:t>Z+N</a:t>
            </a:r>
            <a:r>
              <a:rPr lang="uk-UA" sz="2800" b="1" dirty="0" smtClean="0">
                <a:solidFill>
                  <a:schemeClr val="bg2"/>
                </a:solidFill>
              </a:rPr>
              <a:t>;</a:t>
            </a: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</a:rPr>
              <a:t>Отже, А = 5+6=11 нуклонів у ядрі.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18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754125" y="334225"/>
            <a:ext cx="71493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r>
              <a:rPr lang="ru-RU" sz="3600" b="1">
                <a:latin typeface="Calibri"/>
                <a:ea typeface="Calibri"/>
                <a:cs typeface="Calibri"/>
                <a:sym typeface="Calibri"/>
              </a:rPr>
              <a:t>ЕВОЛЮЦІЯ БУДОВИ АТОМА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79725"/>
            <a:ext cx="8486355" cy="539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381000" y="188650"/>
            <a:ext cx="78885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</a:pPr>
            <a:r>
              <a:rPr lang="ru-RU" sz="3100">
                <a:solidFill>
                  <a:srgbClr val="A61C00"/>
                </a:solidFill>
              </a:rPr>
              <a:t>ЕРНЕСТ РЕЗЕРФОРД   </a:t>
            </a:r>
            <a:br>
              <a:rPr lang="ru-RU" sz="3100">
                <a:solidFill>
                  <a:srgbClr val="A61C00"/>
                </a:solidFill>
              </a:rPr>
            </a:br>
            <a:r>
              <a:rPr lang="ru-RU" sz="3100">
                <a:solidFill>
                  <a:srgbClr val="A61C00"/>
                </a:solidFill>
              </a:rPr>
              <a:t>     (1871 – 1937)</a:t>
            </a:r>
            <a:endParaRPr sz="3100">
              <a:solidFill>
                <a:srgbClr val="A61C00"/>
              </a:solidFill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323525" y="1700800"/>
            <a:ext cx="5265600" cy="4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ru-RU" sz="24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Ернест Резерфорд - видатний фізик-експериментатор  ХХ століття. </a:t>
            </a:r>
            <a:endParaRPr sz="2400" b="1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SzPts val="1680"/>
              <a:buNone/>
            </a:pPr>
            <a:r>
              <a:rPr lang="ru-RU" sz="23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Він поклав початок  дослідженням в області ядерної фізики. Відкриття Резерфордом  атомних ядер являється основою всіх сучасних  теорій будови атома. Його дослідження  знайшли свій вихід  у атомній зброї, атомній енергетиці, та медицині. Його праці відомі на весь світ.</a:t>
            </a:r>
            <a:endParaRPr sz="2300" b="1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848" y="1441750"/>
            <a:ext cx="3059926" cy="383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Thin"/>
              <a:buNone/>
            </a:pP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SzPts val="980"/>
              <a:buNone/>
            </a:pP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00" y="1305400"/>
            <a:ext cx="8630449" cy="55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356450" y="242375"/>
            <a:ext cx="7570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Схема досліду Резерфорда</a:t>
            </a:r>
            <a:endParaRPr sz="3600" b="1">
              <a:solidFill>
                <a:srgbClr val="A61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762000"/>
            <a:ext cx="5351100" cy="59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1"/>
          <p:cNvPicPr preferRelativeResize="0"/>
          <p:nvPr/>
        </p:nvPicPr>
        <p:blipFill rotWithShape="1">
          <a:blip r:embed="rId3">
            <a:alphaModFix/>
          </a:blip>
          <a:srcRect l="7715"/>
          <a:stretch/>
        </p:blipFill>
        <p:spPr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5" y="275800"/>
            <a:ext cx="9155225" cy="63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l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Thin"/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0660" algn="l" rtl="0">
              <a:spcBef>
                <a:spcPts val="0"/>
              </a:spcBef>
              <a:spcAft>
                <a:spcPts val="1600"/>
              </a:spcAft>
              <a:buSzPts val="2240"/>
              <a:buNone/>
            </a:pPr>
            <a:endParaRPr/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l="916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166</Words>
  <Application>Microsoft Office PowerPoint</Application>
  <PresentationFormat>Экран (4:3)</PresentationFormat>
  <Paragraphs>15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Nunito</vt:lpstr>
      <vt:lpstr>Calibri</vt:lpstr>
      <vt:lpstr>Libre Franklin</vt:lpstr>
      <vt:lpstr>Cambria Math</vt:lpstr>
      <vt:lpstr>Libre Franklin Thin</vt:lpstr>
      <vt:lpstr>Noto Sans Symbols</vt:lpstr>
      <vt:lpstr>Shift</vt:lpstr>
      <vt:lpstr>Презентация PowerPoint</vt:lpstr>
      <vt:lpstr>ЕВОЛЮЦІЯ БУДОВИ АТОМА</vt:lpstr>
      <vt:lpstr>ЕРНЕСТ РЕЗЕРФОРД         (1871 – 1937)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ІЗОТОПІВ</vt:lpstr>
      <vt:lpstr>Презентация PowerPoint</vt:lpstr>
      <vt:lpstr>Вид атомів, який характеризується певним значенням зарядового числа та певним значенням масового числа, називають нуклідом Позначення нукліда: (_Z^А)Х де А- нуклонове число,  Z – зарядове (протонне) число Кількість нейтронів: N = А - Z</vt:lpstr>
      <vt:lpstr>Скільки протонів і нейтронів містить ядро нукліда хлору  ( (_17^35)Cl)?</vt:lpstr>
      <vt:lpstr>Вправа 22 (3) У ядрі атома Бору міститься 5 протонів і 6 нейтронів. Скільки електронів у цьому атомі? Скільки  нуклонів у ядрі цього атома? Відповідь: Кількість електронів дорівнює кількості протонів, тому у Бора 5 – електронів, кількість нуклонів:  А = Z+N; Отже, А = 5+6=11 нуклонів у ядрі.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ДІБРОВА Ю.В вчитель ЗНВК № 63</dc:title>
  <dc:creator>Natalya</dc:creator>
  <cp:lastModifiedBy>Natalya</cp:lastModifiedBy>
  <cp:revision>6</cp:revision>
  <dcterms:modified xsi:type="dcterms:W3CDTF">2022-02-17T12:01:06Z</dcterms:modified>
</cp:coreProperties>
</file>