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  <p:sldMasterId id="2147483753" r:id="rId2"/>
  </p:sldMasterIdLst>
  <p:notesMasterIdLst>
    <p:notesMasterId r:id="rId22"/>
  </p:notesMasterIdLst>
  <p:handoutMasterIdLst>
    <p:handoutMasterId r:id="rId23"/>
  </p:handoutMasterIdLst>
  <p:sldIdLst>
    <p:sldId id="915" r:id="rId3"/>
    <p:sldId id="896" r:id="rId4"/>
    <p:sldId id="916" r:id="rId5"/>
    <p:sldId id="953" r:id="rId6"/>
    <p:sldId id="919" r:id="rId7"/>
    <p:sldId id="921" r:id="rId8"/>
    <p:sldId id="950" r:id="rId9"/>
    <p:sldId id="951" r:id="rId10"/>
    <p:sldId id="952" r:id="rId11"/>
    <p:sldId id="954" r:id="rId12"/>
    <p:sldId id="955" r:id="rId13"/>
    <p:sldId id="956" r:id="rId14"/>
    <p:sldId id="957" r:id="rId15"/>
    <p:sldId id="958" r:id="rId16"/>
    <p:sldId id="959" r:id="rId17"/>
    <p:sldId id="960" r:id="rId18"/>
    <p:sldId id="961" r:id="rId19"/>
    <p:sldId id="962" r:id="rId20"/>
    <p:sldId id="963" r:id="rId21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36E"/>
    <a:srgbClr val="D0343C"/>
    <a:srgbClr val="8DB1C4"/>
    <a:srgbClr val="3D4149"/>
    <a:srgbClr val="615474"/>
    <a:srgbClr val="F9BE75"/>
    <a:srgbClr val="E4625C"/>
    <a:srgbClr val="403551"/>
    <a:srgbClr val="CECFCE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3" autoAdjust="0"/>
    <p:restoredTop sz="95458" autoAdjust="0"/>
  </p:normalViewPr>
  <p:slideViewPr>
    <p:cSldViewPr>
      <p:cViewPr varScale="1">
        <p:scale>
          <a:sx n="79" d="100"/>
          <a:sy n="79" d="100"/>
        </p:scale>
        <p:origin x="1042" y="67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-1788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4962" y="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9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6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5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9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1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840" y="365125"/>
            <a:ext cx="4681736" cy="1325563"/>
          </a:xfrm>
        </p:spPr>
        <p:txBody>
          <a:bodyPr/>
          <a:lstStyle>
            <a:lvl1pPr algn="l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64" y="2001465"/>
            <a:ext cx="6408712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807E8B2-788C-B549-8AF0-1380F12F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3672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C474F90-AFD7-4747-B0C7-BB83BE5E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1864" y="6356349"/>
            <a:ext cx="51845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4BBAB7-B68E-064F-89ED-6C8049BA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464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0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0F1FDD-DA9C-44D4-927A-4790806AE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DE142D3-F6E9-459D-97B2-34C363BC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FC6721-6A58-4CD7-9AF9-27ED4572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73501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37920" cy="1325563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33792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84A2912-AA29-CA47-930D-66E76D7C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F3F924-6820-F64A-A722-EB9FA564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468052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8FE234-80AA-3B4B-9FC4-9A3C0FF3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2144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0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136524"/>
            <a:ext cx="4896544" cy="1575619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A03B0D3-6BE0-4616-9DF7-8E7853D1E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2060848"/>
            <a:ext cx="4896544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10FEDEB-9B07-4CFB-81C7-6736926F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D16A577-D524-4143-9267-5C6BAE2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66413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6004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04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85992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25780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248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35AE159-7164-4B50-A119-DFECE2FA2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01B0F3-7077-4D9E-83D8-7D8D91C1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4137C2-BDEC-4E48-958D-7F8D0E85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855254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02433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796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77880" cy="1325563"/>
          </a:xfrm>
        </p:spPr>
        <p:txBody>
          <a:bodyPr/>
          <a:lstStyle>
            <a:lvl1pPr algn="l"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97788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4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031" y="1712144"/>
            <a:ext cx="4829159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4031" y="4490585"/>
            <a:ext cx="4829159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E7FD2B-9C53-4230-AE57-238AF6A5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73763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7C8495-76EB-4FFD-A14A-5C449FC4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28815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558364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776" y="365125"/>
            <a:ext cx="7257206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776" y="2001465"/>
            <a:ext cx="7257206" cy="3659783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9CBB850-4B5E-A948-A17A-F3F33EA0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6E1128-50DF-AA4F-A08A-E67AD6CD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AF62B7E-E205-9D45-89AC-51908969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870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96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524" y="550315"/>
            <a:ext cx="5415492" cy="1944216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524" y="2843235"/>
            <a:ext cx="411480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73BB46-F0B4-46FA-8774-5D51AE82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FBEC48-90AC-482F-9266-1E873D63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6280" y="6356349"/>
            <a:ext cx="3384376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56192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81642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04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1736" cy="1325563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69796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1169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94104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761856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538F46-F975-3D43-88A2-55EE8D5F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76B81C-8346-A043-B867-1C33C9EA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02433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0A7F9B0-4F8D-8546-9B73-30647CAD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1944" y="6356350"/>
            <a:ext cx="1008112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6C22B4-381E-481C-AFD8-67FB4DE2EDCA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75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08278E-B11F-4ACC-BD20-5BF69B0CC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0F3EB-93A8-4495-9E1B-4648AD7D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B7B6737-9997-4A96-AC7C-97B11032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742082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595" y="6356349"/>
            <a:ext cx="3528393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800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8080" cy="1325563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33792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083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8672B8-99A2-4FC8-9664-C67F2D78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7082CC-B0FC-4223-9190-731B0A7B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62E3D96-E717-4E0A-999B-80F298A5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820166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439248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24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26152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049888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1341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260718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912" y="6356349"/>
            <a:ext cx="244372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356350"/>
            <a:ext cx="1860596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8183" y="3789040"/>
            <a:ext cx="2746851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0336" y="4005064"/>
            <a:ext cx="2746851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ACA4A2-F40D-4ACA-B3CD-5CBDF121B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813" y="4005064"/>
            <a:ext cx="2743200" cy="11887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 algn="ctr">
              <a:buNone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5367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808"/>
            <a:ext cx="2593504" cy="4344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62EA77-3F92-3948-B547-A546507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260718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0590A52-D737-F746-84FD-A3ED6E61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912" y="6356349"/>
            <a:ext cx="244372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100E91-1C46-D149-8F16-DE4FC507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356350"/>
            <a:ext cx="1860596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74623F-5D94-A449-88B6-D700A30CC7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63000" y="1700808"/>
            <a:ext cx="2593504" cy="434476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425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AA1EA60-4012-46D8-8C64-FDF33545E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3600F24-6D68-4E3C-9477-9873891D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C3E30CB-DB01-4FCB-BE62-CA96307F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688426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81936" cy="1325563"/>
          </a:xfrm>
        </p:spPr>
        <p:txBody>
          <a:bodyPr/>
          <a:lstStyle>
            <a:lvl1pPr algn="l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481936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4E30BB6-959D-DF4E-BA90-1C38A222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FC8A89B-C5D2-7E4B-882F-0913280C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482453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D6616C1-D6D4-BC44-AC4B-35345634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212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4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277" y="2060848"/>
            <a:ext cx="5271476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277" y="4881426"/>
            <a:ext cx="5271476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F839A6-C181-4EE7-98AE-B7DBC438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899FE9-E4ED-48AB-9432-1AA1A70E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20804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C22CDFD-353B-4099-9FB5-A91A5847C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4751F5-AFED-49A1-947D-4337E266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8CA7FB-B557-4B92-AFA7-ED4C8649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2225056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5688632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98160" cy="1325563"/>
          </a:xfrm>
        </p:spPr>
        <p:txBody>
          <a:bodyPr/>
          <a:lstStyle>
            <a:lvl1pPr algn="l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849816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746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349EA5B-C115-47C7-8DA7-8614765B0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AAF37E7-99DC-4435-A1B5-71917A78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8D9A5E6-FD93-462A-9A5D-108C3977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584280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31236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23992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93904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193904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6223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646" y="1712144"/>
            <a:ext cx="41148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646" y="4490585"/>
            <a:ext cx="411480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129D50-CD23-46F4-AE6D-A99070F8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5204" y="6356350"/>
            <a:ext cx="14550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4EAFDA-3270-4E05-B550-45AB11C3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0256" y="6356349"/>
            <a:ext cx="3384376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404391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80" y="365125"/>
            <a:ext cx="6368566" cy="1325563"/>
          </a:xfrm>
        </p:spPr>
        <p:txBody>
          <a:bodyPr/>
          <a:lstStyle>
            <a:lvl1pPr algn="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80" y="2001465"/>
            <a:ext cx="6368566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A0BB125-257F-DC4C-8147-AB82335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5880" y="6356350"/>
            <a:ext cx="1455052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F8122F1-25F7-4643-B4E7-9FB4F68F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2064" y="6356349"/>
            <a:ext cx="3555706" cy="365125"/>
          </a:xfrm>
        </p:spPr>
        <p:txBody>
          <a:bodyPr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4936B3E-0340-3D45-8172-41E13E5E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6334" y="6356350"/>
            <a:ext cx="1008112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56C22B4-381E-481C-AFD8-67FB4DE2EDCA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01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30805"/>
            <a:ext cx="3456384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009246"/>
            <a:ext cx="3456384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CB0774-EFB8-4E55-971A-0F141FE9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E22976-B00D-4808-BE28-4190F12A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0256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051141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365125"/>
            <a:ext cx="8566603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D0EC308-A5E9-1742-846B-EDDDACE1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5880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607E41A-AA49-1A44-93EE-3B4AE977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00056" y="6356349"/>
            <a:ext cx="352384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F34B3AC-7219-3846-A257-B8754345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123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4019CE-FA44-4E44-8EAC-3279B478B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28" y="2001465"/>
            <a:ext cx="5936518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915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824" y="661293"/>
            <a:ext cx="774035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096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81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40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E831-A3B9-4C4A-B5E4-FDB5CE9D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41DE-7CD9-4174-8D57-A601D0B30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2856"/>
            <a:ext cx="10515600" cy="40441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CAD4A-07D3-455F-9C6A-5D8332D1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0746E-C061-4D99-AA02-B2F40BD3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FC427-481A-4056-81DC-D3D394E5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1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97960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70A674E-A734-4E27-8E0F-B4586516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BDBE015-6B53-46EB-AEB3-72C861B1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81642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A286960-67E9-4D13-BE78-7D3198CE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04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3D3D0F-CC9C-4732-867E-CC5688AD1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69796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994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D25C-66E5-4F53-AA69-EDB83093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B5E7F-DB0C-42F3-9FF1-86C17191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897A-5DCC-400B-B196-7E816796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70F4-EF07-41F2-BB11-C291CB1A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96568-E4B6-41E2-BEEB-6D9A3658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81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D25C-66E5-4F53-AA69-EDB83093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B5E7F-DB0C-42F3-9FF1-86C17191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897A-5DCC-400B-B196-7E816796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70F4-EF07-41F2-BB11-C291CB1A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96568-E4B6-41E2-BEEB-6D9A3658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03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2A30-61F8-4104-85E9-D001D06E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CE5A5-270D-41E0-B338-C1DA86E54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2855"/>
            <a:ext cx="5181600" cy="404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639D8-C12C-4075-AFC9-0643483CF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2855"/>
            <a:ext cx="5181600" cy="404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1BECB-64B5-4FF3-9D67-7DD34341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FAD61-1E99-4371-B51A-6A94E8AB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4A34A-FC88-43D3-A292-04FFD549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78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6DD21-EA3D-429A-8808-5F83EA2F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C34F1-A2BC-44AF-B07C-7A5BF766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C6105-449E-4C42-95FD-206F66147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637EE-41A5-4696-BBA3-1C3141F6F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4F8E8-D22B-4A3E-AED9-3E1D9CD9B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280910-07E7-4195-BA8B-27178CD0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158A7-4537-428C-AE96-600F9071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F28B1-B75A-4358-BE90-409081AA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78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2938-EF95-4CB9-8B62-4A048E0B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15BB7-4595-4B5D-9730-BD9C35E7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A8F67-D004-431B-BF17-8EC7C7CC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10282-0AD5-4004-B68F-C97D8EF5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E755C-4715-465F-9203-C6456633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5D7C4-3EFC-492C-AADE-B9EC1295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B570E-8AE2-4891-896B-D277CE7F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922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F47F-AA91-4217-B185-2B5003B4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0500B-CB6E-4F01-AE5A-145D2C52A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5FC32-62DA-4C29-AC47-9346B0102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B9FD3-4DC9-4005-8084-8D6B4100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3B07D-A6EF-413A-A0F7-B19F5B2E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B32C7-6203-4E15-BACF-B7EE4BA4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29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3D72-9D3D-4F56-86D5-B465FC3D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E4490-E1AE-41C5-A3D8-A13EFDD4F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2A24-00C6-4626-AFB1-F3E9CD4BF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3B39-8771-4BA2-AE35-B9F03335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2F4E5-45FD-4114-A8C1-5E5A44B1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BBD6A-432E-4568-A31D-F656C7A7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911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829F-FAE1-46B6-913F-66F858EE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C9C02-9CC9-4E3C-B0AC-6B097A97F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9608C-FD8B-468E-BFFE-E5780665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82595-38A5-4C07-9E86-395419CE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54A46-405E-40A6-90F8-759C508E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15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D9723-64D6-4009-805A-750DC0F30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8BE3B-CE03-48AC-AF26-41A298CBE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C3052-B266-4F14-AB3C-41AC9895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A54A7-907E-4B80-B9DB-8966D925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AC758-7883-44D2-A1A7-A777D596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7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14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FD7B72-9443-445B-A507-D1227ACF1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114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EF6119-645E-45CF-9795-25B50F3A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114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7DB2E2-A6AF-483E-98F1-1B66AF44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0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26073370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365125"/>
            <a:ext cx="6048672" cy="1325563"/>
          </a:xfrm>
        </p:spPr>
        <p:txBody>
          <a:bodyPr/>
          <a:lstStyle>
            <a:lvl1pPr algn="l"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64" y="2001465"/>
            <a:ext cx="6408712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CD9CFD7-F811-6B4C-8F1B-FEB77E50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6760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350A3EA-63B7-1D47-9ACA-4AD0647C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49"/>
            <a:ext cx="576064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EBFB8-A3C1-8F41-BF8B-258A2E02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464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5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0CB5E07-CAC2-4A22-A935-4CB2E76EB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F4A2F0F-B970-4E1A-A8BD-0C8E9489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7118CA-BEB2-4402-BBA1-39944247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01351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244372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8788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1736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25780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27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5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080" y="2060848"/>
            <a:ext cx="4464496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6080" y="4799519"/>
            <a:ext cx="4464496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894786-EC4F-294F-9995-6EAA8CAE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52916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138826-3122-4848-9991-C5209A5D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3992" y="6356349"/>
            <a:ext cx="403244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4E425D-A534-B749-9D48-C25B6074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464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4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B1371-D999-4596-99D3-4DF32607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8ADF3-23B9-4D2D-9652-8FD88A8F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0847"/>
            <a:ext cx="10515600" cy="411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0D980-5CB4-42CE-99CF-A8114F49E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06BCC-AE84-4505-A903-D9967DD94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754D9-607B-4A5A-A969-B3B81F333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6C22B4-381E-481C-AFD8-67FB4DE2EDCA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3F006-1434-4427-9164-A20D11AC35E5}"/>
              </a:ext>
            </a:extLst>
          </p:cNvPr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0278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  <p:sldLayoutId id="2147483998" r:id="rId18"/>
    <p:sldLayoutId id="2147483999" r:id="rId19"/>
    <p:sldLayoutId id="2147484000" r:id="rId20"/>
    <p:sldLayoutId id="2147484001" r:id="rId21"/>
    <p:sldLayoutId id="2147484002" r:id="rId22"/>
    <p:sldLayoutId id="2147484003" r:id="rId23"/>
    <p:sldLayoutId id="2147484004" r:id="rId24"/>
    <p:sldLayoutId id="2147484005" r:id="rId25"/>
    <p:sldLayoutId id="2147484006" r:id="rId26"/>
    <p:sldLayoutId id="2147484007" r:id="rId27"/>
    <p:sldLayoutId id="2147484008" r:id="rId28"/>
    <p:sldLayoutId id="2147484009" r:id="rId29"/>
    <p:sldLayoutId id="2147484010" r:id="rId30"/>
    <p:sldLayoutId id="2147484011" r:id="rId31"/>
    <p:sldLayoutId id="2147484012" r:id="rId32"/>
    <p:sldLayoutId id="2147484013" r:id="rId33"/>
    <p:sldLayoutId id="2147484014" r:id="rId34"/>
    <p:sldLayoutId id="2147484015" r:id="rId35"/>
    <p:sldLayoutId id="2147484016" r:id="rId36"/>
    <p:sldLayoutId id="2147483960" r:id="rId37"/>
    <p:sldLayoutId id="2147483962" r:id="rId38"/>
    <p:sldLayoutId id="2147483949" r:id="rId39"/>
    <p:sldLayoutId id="2147483963" r:id="rId40"/>
    <p:sldLayoutId id="2147483965" r:id="rId41"/>
    <p:sldLayoutId id="2147483980" r:id="rId42"/>
    <p:sldLayoutId id="2147483952" r:id="rId43"/>
    <p:sldLayoutId id="2147483979" r:id="rId44"/>
    <p:sldLayoutId id="2147483976" r:id="rId45"/>
    <p:sldLayoutId id="2147483955" r:id="rId46"/>
    <p:sldLayoutId id="2147483956" r:id="rId47"/>
    <p:sldLayoutId id="2147483957" r:id="rId48"/>
    <p:sldLayoutId id="2147483958" r:id="rId49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52" y="2060848"/>
            <a:ext cx="5544616" cy="2387600"/>
          </a:xfrm>
        </p:spPr>
        <p:txBody>
          <a:bodyPr>
            <a:normAutofit/>
          </a:bodyPr>
          <a:lstStyle/>
          <a:p>
            <a:r>
              <a:rPr lang="uk-UA" dirty="0"/>
              <a:t>АДВОКАТСЬКА ЕТИКА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1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1325D-3F9D-E7FE-0397-E7048753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959" y="476672"/>
            <a:ext cx="7560840" cy="178810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Підстави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адвокатом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E6D98E-379E-D86E-F414-4B7FCCFFE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776" y="1988840"/>
            <a:ext cx="7257206" cy="3240359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Адвокат надає правову допомогу відповідно до законодавства України на підставі договору про надання правової допомоги.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Договір про надання правової допомоги – це домовленість, за якою одна сторона (адвокат, адвокатське бюро, адвокатське об'єднання) зобов'язується здійснити захист, представництво або надати інші види правової допомоги другій стороні (клієнту) на умовах і в порядку, що визначені договором, а клієнт зобов'язується оплатити надання правової допомоги та фактичні витрати, необхідні для виконання договору.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Договір про надання правової допомоги може укладатись клієнтом або на користь клієнта іншою особою, яка діє в його інтересах.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4258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010EE-576B-3681-F45A-0B7AA09D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20" y="188640"/>
            <a:ext cx="6552728" cy="787003"/>
          </a:xfrm>
        </p:spPr>
        <p:txBody>
          <a:bodyPr/>
          <a:lstStyle/>
          <a:p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endParaRPr lang="ru-RU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314FB01-0038-E921-D2B1-633E517DA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28" y="1340768"/>
            <a:ext cx="6552728" cy="501558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Приймаючи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доручення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надання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правової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правової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допомоги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адвокат повинен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зважити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свої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можливості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щодо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виконання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 не повинен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здійснювати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ведення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справи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відповідає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рівню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компетенції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без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участі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та за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згодою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клієнта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ній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іншого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адвоката,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який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володіє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необхідною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компетенцією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зобов'язаний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інформувати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клієнта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щодо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ведення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дорученої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йому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справи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утому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числі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щодо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правової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позиції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справі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Адвокату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забороняється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приймати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доручення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якщо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результат,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якого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бажає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клієнт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засоби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досягнення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на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яких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клієнт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наполягає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є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протиправними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якщо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доручення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клієнта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виходить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межі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професійних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прав і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обов'язків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 не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має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права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прийняти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доручення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якщо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інтереси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клієнта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об'єктивно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суперечать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інтересам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іншого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клієнта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з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яким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пов'язаний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договором про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надання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правової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допомоги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353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4AAD5-64E8-8F34-AD7E-5F379A49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209" y="213618"/>
            <a:ext cx="255214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Гонорар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C915CA-CF75-E40A-F92D-27C0A1D9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04" y="980728"/>
            <a:ext cx="6768752" cy="496855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Гонорар є формою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винагороди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адвоката за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здійснення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захисту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представництва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надання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інших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видів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правничої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правової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допомоги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клієнту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Порядок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обчислення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гонорару (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фіксований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розмір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погодинна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оплата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тощо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підстави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зміни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розміру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гонорару, порядок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сплати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умови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повернення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тощо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визначаються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договорі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надання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правової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допомоги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має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право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вимагати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клієнта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та/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особи, яка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уклала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договір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інтересах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клієнта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попередньої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виплати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гонорару та/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компенсації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можливих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витрат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пов'язаних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виконанням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доручення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Представляючи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інтереси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клієнта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виконуючи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функцію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захисника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суді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адвокат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зобов'язаний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дотримуватися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вимог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чинного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процесуального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законодавства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законодавства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про адвокатуру та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адвокатську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діяльність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про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судоустрій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і статус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суддів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іншого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законодавства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регламентує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поведінку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учасників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судового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процесу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також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вимог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Правил.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6851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017E79-02FA-76C6-F725-90EA6560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48" y="643230"/>
            <a:ext cx="7272808" cy="1906712"/>
          </a:xfrm>
        </p:spPr>
        <p:txBody>
          <a:bodyPr>
            <a:noAutofit/>
          </a:bodyPr>
          <a:lstStyle/>
          <a:p>
            <a:r>
              <a:rPr lang="ru-RU" sz="2000" dirty="0"/>
              <a:t>Адвокат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поважати</a:t>
            </a:r>
            <a:r>
              <a:rPr lang="ru-RU" sz="2000" dirty="0"/>
              <a:t> </a:t>
            </a:r>
            <a:r>
              <a:rPr lang="ru-RU" sz="2000" dirty="0" err="1"/>
              <a:t>процесуальні</a:t>
            </a:r>
            <a:r>
              <a:rPr lang="ru-RU" sz="2000" dirty="0"/>
              <a:t> права адвоката,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представляє</a:t>
            </a:r>
            <a:r>
              <a:rPr lang="ru-RU" sz="2000" dirty="0"/>
              <a:t> </a:t>
            </a:r>
            <a:r>
              <a:rPr lang="ru-RU" sz="2000" dirty="0" err="1"/>
              <a:t>іншу</a:t>
            </a:r>
            <a:r>
              <a:rPr lang="ru-RU" sz="2000" dirty="0"/>
              <a:t> сторону, і не </a:t>
            </a:r>
            <a:r>
              <a:rPr lang="ru-RU" sz="2000" dirty="0" err="1"/>
              <a:t>вдаватись</a:t>
            </a:r>
            <a:r>
              <a:rPr lang="ru-RU" sz="2000" dirty="0"/>
              <a:t> до </a:t>
            </a:r>
            <a:r>
              <a:rPr lang="ru-RU" sz="2000" dirty="0" err="1"/>
              <a:t>дій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грубо </a:t>
            </a:r>
            <a:r>
              <a:rPr lang="ru-RU" sz="2000" dirty="0" err="1"/>
              <a:t>порушують</a:t>
            </a:r>
            <a:r>
              <a:rPr lang="ru-RU" sz="2000" dirty="0"/>
              <a:t> </a:t>
            </a:r>
            <a:r>
              <a:rPr lang="ru-RU" sz="2000" dirty="0" err="1"/>
              <a:t>останні</a:t>
            </a:r>
            <a:r>
              <a:rPr lang="ru-RU" sz="2000" dirty="0"/>
              <a:t>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Адвокат не повинен </a:t>
            </a:r>
            <a:r>
              <a:rPr lang="ru-RU" sz="2000" dirty="0" err="1"/>
              <a:t>вчиняти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, </a:t>
            </a:r>
            <a:r>
              <a:rPr lang="ru-RU" sz="2000" dirty="0" err="1"/>
              <a:t>спрямованих</a:t>
            </a:r>
            <a:r>
              <a:rPr lang="ru-RU" sz="2000" dirty="0"/>
              <a:t> на </a:t>
            </a:r>
            <a:r>
              <a:rPr lang="ru-RU" sz="2000" dirty="0" err="1"/>
              <a:t>невиправдане</a:t>
            </a:r>
            <a:r>
              <a:rPr lang="ru-RU" sz="2000" dirty="0"/>
              <a:t> </a:t>
            </a:r>
            <a:r>
              <a:rPr lang="ru-RU" sz="2000" dirty="0" err="1"/>
              <a:t>затягування</a:t>
            </a:r>
            <a:r>
              <a:rPr lang="ru-RU" sz="2000" dirty="0"/>
              <a:t> судового </a:t>
            </a:r>
            <a:r>
              <a:rPr lang="ru-RU" sz="2000" dirty="0" err="1"/>
              <a:t>розгляду</a:t>
            </a:r>
            <a:r>
              <a:rPr lang="ru-RU" sz="2000" dirty="0"/>
              <a:t> </a:t>
            </a:r>
            <a:r>
              <a:rPr lang="ru-RU" sz="2000" dirty="0" err="1"/>
              <a:t>справи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F6FB00-73C8-E2D0-1CF3-1DDB83FBA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48" y="2863128"/>
            <a:ext cx="6229300" cy="318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У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відносинах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іншими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учасниками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судового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провадження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 повинен: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бути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стриманим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коректним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реагувати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неправильні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дії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вислови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цих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осіб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у формах,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передбачених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законом,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зокрема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формі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заяв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клопотань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скарг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тощо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бути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тактовним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при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допиті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підсудних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потерпілих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сторін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цивільному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процесі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свідків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інших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осіб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0588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5D661-DBEC-9056-7977-33E2D60AF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910339"/>
            <a:ext cx="5271476" cy="2880320"/>
          </a:xfrm>
        </p:spPr>
        <p:txBody>
          <a:bodyPr anchor="t">
            <a:normAutofit fontScale="90000"/>
          </a:bodyPr>
          <a:lstStyle/>
          <a:p>
            <a:r>
              <a:rPr lang="ru-RU" sz="3200" dirty="0"/>
              <a:t>3. </a:t>
            </a:r>
            <a:r>
              <a:rPr lang="ru-RU" sz="3200" dirty="0" err="1"/>
              <a:t>Відповідальність</a:t>
            </a:r>
            <a:r>
              <a:rPr lang="ru-RU" sz="3200" dirty="0"/>
              <a:t> за </a:t>
            </a:r>
            <a:r>
              <a:rPr lang="ru-RU" sz="3200" dirty="0" err="1"/>
              <a:t>порушення</a:t>
            </a:r>
            <a:r>
              <a:rPr lang="ru-RU" sz="3200" dirty="0"/>
              <a:t> правил </a:t>
            </a:r>
            <a:r>
              <a:rPr lang="ru-RU" sz="3200" dirty="0" err="1"/>
              <a:t>адвокатської</a:t>
            </a:r>
            <a:r>
              <a:rPr lang="ru-RU" sz="3200" dirty="0"/>
              <a:t> </a:t>
            </a:r>
            <a:r>
              <a:rPr lang="ru-RU" sz="3200" dirty="0" err="1"/>
              <a:t>етики</a:t>
            </a:r>
            <a:r>
              <a:rPr lang="ru-RU" sz="3200" dirty="0"/>
              <a:t>, </a:t>
            </a:r>
            <a:r>
              <a:rPr lang="ru-RU" sz="3200" dirty="0" err="1"/>
              <a:t>підстави</a:t>
            </a:r>
            <a:r>
              <a:rPr lang="ru-RU" sz="3200" dirty="0"/>
              <a:t> для </a:t>
            </a:r>
            <a:r>
              <a:rPr lang="ru-RU" sz="3200" dirty="0" err="1"/>
              <a:t>притягнення</a:t>
            </a:r>
            <a:r>
              <a:rPr lang="ru-RU" sz="3200" dirty="0"/>
              <a:t> до </a:t>
            </a:r>
            <a:r>
              <a:rPr lang="ru-RU" sz="3200" dirty="0" err="1"/>
              <a:t>дисциплінарної</a:t>
            </a:r>
            <a:r>
              <a:rPr lang="ru-RU" sz="3200" dirty="0"/>
              <a:t> </a:t>
            </a:r>
            <a:r>
              <a:rPr lang="ru-RU" sz="3200" dirty="0" err="1"/>
              <a:t>відповідальності</a:t>
            </a:r>
            <a:r>
              <a:rPr lang="ru-RU" sz="3200" dirty="0"/>
              <a:t> та </a:t>
            </a:r>
            <a:r>
              <a:rPr lang="ru-RU" sz="3200" dirty="0" err="1"/>
              <a:t>види</a:t>
            </a:r>
            <a:r>
              <a:rPr lang="ru-RU" sz="3200" dirty="0"/>
              <a:t> </a:t>
            </a:r>
            <a:r>
              <a:rPr lang="ru-RU" sz="3200" dirty="0" err="1"/>
              <a:t>дисциплінарних</a:t>
            </a:r>
            <a:r>
              <a:rPr lang="ru-RU" sz="3200" dirty="0"/>
              <a:t> </a:t>
            </a:r>
            <a:r>
              <a:rPr lang="ru-RU" sz="3200" dirty="0" err="1"/>
              <a:t>стягнень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4916460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1CB80-E10D-1CEB-E445-BCED3B6B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76672"/>
            <a:ext cx="6697960" cy="1368152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За </a:t>
            </a:r>
            <a:r>
              <a:rPr lang="ru-RU" sz="2000" dirty="0" err="1"/>
              <a:t>порушення</a:t>
            </a:r>
            <a:r>
              <a:rPr lang="ru-RU" sz="2000" dirty="0"/>
              <a:t> Правил </a:t>
            </a:r>
            <a:r>
              <a:rPr lang="ru-RU" sz="2000" dirty="0" err="1"/>
              <a:t>адвокатської</a:t>
            </a:r>
            <a:r>
              <a:rPr lang="ru-RU" sz="2000" dirty="0"/>
              <a:t> </a:t>
            </a:r>
            <a:r>
              <a:rPr lang="ru-RU" sz="2000" dirty="0" err="1"/>
              <a:t>етики</a:t>
            </a:r>
            <a:r>
              <a:rPr lang="ru-RU" sz="2000" dirty="0"/>
              <a:t> до адвоката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застосовані</a:t>
            </a:r>
            <a:r>
              <a:rPr lang="ru-RU" sz="2000" dirty="0"/>
              <a:t> заходи </a:t>
            </a:r>
            <a:r>
              <a:rPr lang="ru-RU" sz="2000" dirty="0" err="1"/>
              <a:t>дисциплінарної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 в порядку, </a:t>
            </a:r>
            <a:r>
              <a:rPr lang="ru-RU" sz="2000" dirty="0" err="1"/>
              <a:t>передбаченому</a:t>
            </a:r>
            <a:r>
              <a:rPr lang="ru-RU" sz="2000" dirty="0"/>
              <a:t> Законом </a:t>
            </a:r>
            <a:r>
              <a:rPr lang="ru-RU" sz="2000" dirty="0" err="1"/>
              <a:t>України</a:t>
            </a:r>
            <a:r>
              <a:rPr lang="ru-RU" sz="2000" dirty="0"/>
              <a:t> "Про адвокатуру та </a:t>
            </a:r>
            <a:r>
              <a:rPr lang="ru-RU" sz="2400" dirty="0" err="1"/>
              <a:t>адвокатську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",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рішеннями</a:t>
            </a:r>
            <a:r>
              <a:rPr lang="ru-RU" sz="2000" dirty="0"/>
              <a:t> </a:t>
            </a:r>
            <a:r>
              <a:rPr lang="ru-RU" sz="2000" dirty="0" err="1"/>
              <a:t>З'їзду</a:t>
            </a:r>
            <a:r>
              <a:rPr lang="ru-RU" sz="2000" dirty="0"/>
              <a:t> </a:t>
            </a:r>
            <a:r>
              <a:rPr lang="ru-RU" sz="2000" dirty="0" err="1"/>
              <a:t>адвокатів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актами Ради </a:t>
            </a:r>
            <a:r>
              <a:rPr lang="ru-RU" sz="2000" dirty="0" err="1"/>
              <a:t>адвокатів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Національної</a:t>
            </a:r>
            <a:r>
              <a:rPr lang="ru-RU" sz="2000" dirty="0"/>
              <a:t> </a:t>
            </a:r>
            <a:r>
              <a:rPr lang="ru-RU" sz="2000" dirty="0" err="1"/>
              <a:t>асоціації</a:t>
            </a:r>
            <a:r>
              <a:rPr lang="ru-RU" sz="2000" dirty="0"/>
              <a:t> </a:t>
            </a:r>
            <a:r>
              <a:rPr lang="ru-RU" sz="2000" dirty="0" err="1"/>
              <a:t>адвокатів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B96D77D-E25B-8620-E6B0-E507B41DF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48" y="2251722"/>
            <a:ext cx="6445324" cy="429550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вважається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невинуватим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вчиненні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дисциплінарного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проступку і не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може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бути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підданий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дисциплінарному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стягненню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доки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вину не буде доведено в законному порядку і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встановлено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рішенням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кваліфікаційно-дисциплінарної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комісії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адвокатури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Вищої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кваліфікаційно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-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дисциплінарної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комісії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адвокатури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притягнення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адвоката до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дисциплінарної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відповідальності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Обов'язок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доказування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вини адвоката у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вчиненні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дисциплінарного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проступку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покладається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на особу, яка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ініціює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питання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дисциплінарної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відповідальності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відносно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адвоката.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Звинувачення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адвоката не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може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ґрунтуватися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припущеннях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2124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604F79-345B-B813-D562-42B7F53E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764704"/>
            <a:ext cx="5976664" cy="1800200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/>
              <a:t>Дисциплінарну</a:t>
            </a:r>
            <a:r>
              <a:rPr lang="ru-RU" sz="2000" dirty="0"/>
              <a:t> справу </a:t>
            </a:r>
            <a:r>
              <a:rPr lang="ru-RU" sz="2000" dirty="0" err="1"/>
              <a:t>стосовно</a:t>
            </a:r>
            <a:r>
              <a:rPr lang="ru-RU" sz="2000" dirty="0"/>
              <a:t> адвоката не </a:t>
            </a:r>
            <a:r>
              <a:rPr lang="ru-RU" sz="2000" dirty="0" err="1"/>
              <a:t>може</a:t>
            </a:r>
            <a:r>
              <a:rPr lang="ru-RU" sz="2000" dirty="0"/>
              <a:t> бути порушено за </a:t>
            </a:r>
            <a:r>
              <a:rPr lang="ru-RU" sz="2000" dirty="0" err="1"/>
              <a:t>заявою</a:t>
            </a:r>
            <a:r>
              <a:rPr lang="ru-RU" sz="2000" dirty="0"/>
              <a:t> (</a:t>
            </a:r>
            <a:r>
              <a:rPr lang="ru-RU" sz="2000" dirty="0" err="1"/>
              <a:t>скаргою</a:t>
            </a:r>
            <a:r>
              <a:rPr lang="ru-RU" sz="2000" dirty="0"/>
              <a:t>), </a:t>
            </a:r>
            <a:r>
              <a:rPr lang="ru-RU" sz="2000" dirty="0" err="1"/>
              <a:t>що</a:t>
            </a:r>
            <a:r>
              <a:rPr lang="ru-RU" sz="2000" dirty="0"/>
              <a:t> не </a:t>
            </a:r>
            <a:r>
              <a:rPr lang="ru-RU" sz="2000" dirty="0" err="1"/>
              <a:t>містить</a:t>
            </a:r>
            <a:r>
              <a:rPr lang="ru-RU" sz="2000" dirty="0"/>
              <a:t> </a:t>
            </a:r>
            <a:r>
              <a:rPr lang="ru-RU" sz="2000" dirty="0" err="1"/>
              <a:t>відомостей</a:t>
            </a:r>
            <a:r>
              <a:rPr lang="ru-RU" sz="2000" dirty="0"/>
              <a:t> про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ознак</a:t>
            </a:r>
            <a:r>
              <a:rPr lang="ru-RU" sz="2000" dirty="0"/>
              <a:t> </a:t>
            </a:r>
            <a:r>
              <a:rPr lang="ru-RU" sz="2000" dirty="0" err="1"/>
              <a:t>дисциплінарного</a:t>
            </a:r>
            <a:r>
              <a:rPr lang="ru-RU" sz="2000" dirty="0"/>
              <a:t> проступку адвоката, а </a:t>
            </a:r>
            <a:r>
              <a:rPr lang="ru-RU" sz="2000" dirty="0" err="1"/>
              <a:t>також</a:t>
            </a:r>
            <a:r>
              <a:rPr lang="ru-RU" sz="2000" dirty="0"/>
              <a:t> за </a:t>
            </a:r>
            <a:r>
              <a:rPr lang="ru-RU" sz="2000" dirty="0" err="1"/>
              <a:t>анонімною</a:t>
            </a:r>
            <a:r>
              <a:rPr lang="ru-RU" sz="2000" dirty="0"/>
              <a:t> </a:t>
            </a:r>
            <a:r>
              <a:rPr lang="ru-RU" sz="2000" dirty="0" err="1"/>
              <a:t>заявою</a:t>
            </a:r>
            <a:r>
              <a:rPr lang="ru-RU" sz="2000" dirty="0"/>
              <a:t> (</a:t>
            </a:r>
            <a:r>
              <a:rPr lang="ru-RU" sz="2000" dirty="0" err="1"/>
              <a:t>скаргою</a:t>
            </a:r>
            <a:r>
              <a:rPr lang="ru-RU" sz="2000" dirty="0"/>
              <a:t>).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834A076-7C1F-970B-A530-8D6DEAF7B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708920"/>
            <a:ext cx="6697960" cy="31557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Не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допускається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зловживання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правом на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звернення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кваліфікаційно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дисциплінарної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комісії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адвокатури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у тому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числі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ініціювання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питання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дисциплінарну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відповідальність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адвоката без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достатніх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підстав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і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використання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зазначеного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права як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засобу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тиску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на адвоката у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зв’язку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із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здійсненням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ним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адвокатської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діяльності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Щодо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відносин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дисциплінарної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відповідальності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адвокатів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діє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презумпція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невинуватості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39646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3E7A90B-6281-6027-FAEB-992F26A8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36" y="365125"/>
            <a:ext cx="5689848" cy="1479699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/>
              <a:t>Підставою</a:t>
            </a:r>
            <a:r>
              <a:rPr lang="ru-RU" sz="2000" dirty="0"/>
              <a:t> для </a:t>
            </a:r>
            <a:r>
              <a:rPr lang="ru-RU" sz="2000" dirty="0" err="1"/>
              <a:t>притягнення</a:t>
            </a:r>
            <a:r>
              <a:rPr lang="ru-RU" sz="2000" dirty="0"/>
              <a:t> адвоката до </a:t>
            </a:r>
            <a:r>
              <a:rPr lang="ru-RU" sz="2000" dirty="0" err="1"/>
              <a:t>дисциплінарної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 є </a:t>
            </a:r>
            <a:r>
              <a:rPr lang="ru-RU" sz="2000" dirty="0" err="1"/>
              <a:t>вчинення</a:t>
            </a:r>
            <a:r>
              <a:rPr lang="ru-RU" sz="2000" dirty="0"/>
              <a:t> ним </a:t>
            </a:r>
            <a:r>
              <a:rPr lang="ru-RU" sz="2000" dirty="0" err="1"/>
              <a:t>дисциплінарного</a:t>
            </a:r>
            <a:r>
              <a:rPr lang="ru-RU" sz="2000" dirty="0"/>
              <a:t> проступку (</a:t>
            </a:r>
            <a:r>
              <a:rPr lang="ru-RU" sz="2000" dirty="0" err="1"/>
              <a:t>стаття</a:t>
            </a:r>
            <a:r>
              <a:rPr lang="ru-RU" sz="2000" dirty="0"/>
              <a:t> 34 Закону </a:t>
            </a:r>
            <a:r>
              <a:rPr lang="ru-RU" sz="2000" dirty="0" err="1"/>
              <a:t>України</a:t>
            </a:r>
            <a:r>
              <a:rPr lang="ru-RU" sz="2000" dirty="0"/>
              <a:t> "Про адвокатуру та </a:t>
            </a:r>
            <a:r>
              <a:rPr lang="ru-RU" sz="2000" dirty="0" err="1"/>
              <a:t>адвокатську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)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F9AE818-C15A-3D61-CF32-473D61C95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36" y="2001464"/>
            <a:ext cx="5833864" cy="4720011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Дисциплінарним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проступком адвоката є:</a:t>
            </a:r>
          </a:p>
          <a:p>
            <a:pPr marL="0" indent="0" algn="just">
              <a:buNone/>
            </a:pP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1)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порушення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вимог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несумісності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2)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порушення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присяги адвоката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України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3)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порушення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правил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адвокатської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етики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4)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розголошення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адвокатської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таємниці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або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вчинення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дій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що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призвели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до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її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розголошення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5)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невиконання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або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неналежне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виконання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своїх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професійних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обов’язків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6)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невиконання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рішень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органів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адвокатського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самоврядування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7)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порушення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інших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обов’язків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адвоката, </a:t>
            </a:r>
            <a:r>
              <a:rPr lang="ru-RU" sz="3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передбачених</a:t>
            </a:r>
            <a:r>
              <a:rPr lang="ru-RU" sz="3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законом</a:t>
            </a:r>
          </a:p>
          <a:p>
            <a:pPr marL="0" indent="0" algn="just">
              <a:buNone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6115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12EDA-9760-100A-1969-5AFD0044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716" y="365125"/>
            <a:ext cx="6442923" cy="1619167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Адвокат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притягнутий</a:t>
            </a:r>
            <a:r>
              <a:rPr lang="ru-RU" sz="2000" dirty="0"/>
              <a:t> до </a:t>
            </a:r>
            <a:r>
              <a:rPr lang="ru-RU" sz="2000" dirty="0" err="1"/>
              <a:t>дисциплінарної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року з дня </a:t>
            </a:r>
            <a:r>
              <a:rPr lang="ru-RU" sz="2000" dirty="0" err="1"/>
              <a:t>вчинення</a:t>
            </a:r>
            <a:r>
              <a:rPr lang="ru-RU" sz="2000" dirty="0"/>
              <a:t> </a:t>
            </a:r>
            <a:r>
              <a:rPr lang="ru-RU" sz="2000" dirty="0" err="1"/>
              <a:t>дисциплінарного</a:t>
            </a:r>
            <a:r>
              <a:rPr lang="ru-RU" sz="2000" dirty="0"/>
              <a:t> проступку.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F6592C-D241-7F22-B1A4-A50C6891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28" y="1984292"/>
            <a:ext cx="6408711" cy="42530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За </a:t>
            </a:r>
            <a:r>
              <a:rPr lang="ru-RU" sz="2000" dirty="0" err="1"/>
              <a:t>вчинення</a:t>
            </a:r>
            <a:r>
              <a:rPr lang="ru-RU" sz="2000" dirty="0"/>
              <a:t> </a:t>
            </a:r>
            <a:r>
              <a:rPr lang="ru-RU" sz="2000" dirty="0" err="1"/>
              <a:t>дисциплінарного</a:t>
            </a:r>
            <a:r>
              <a:rPr lang="ru-RU" sz="2000" dirty="0"/>
              <a:t> проступку до адвоката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застосовано</a:t>
            </a:r>
            <a:r>
              <a:rPr lang="ru-RU" sz="2000" dirty="0"/>
              <a:t> </a:t>
            </a:r>
            <a:r>
              <a:rPr lang="ru-RU" sz="2000" dirty="0" err="1"/>
              <a:t>одне</a:t>
            </a:r>
            <a:r>
              <a:rPr lang="ru-RU" sz="2000" dirty="0"/>
              <a:t> з таких </a:t>
            </a:r>
            <a:r>
              <a:rPr lang="ru-RU" sz="2000" dirty="0" err="1"/>
              <a:t>дисциплінарних</a:t>
            </a:r>
            <a:r>
              <a:rPr lang="ru-RU" sz="2000" dirty="0"/>
              <a:t> </a:t>
            </a:r>
            <a:r>
              <a:rPr lang="ru-RU" sz="2000" dirty="0" err="1"/>
              <a:t>стягнень</a:t>
            </a:r>
            <a:r>
              <a:rPr lang="ru-RU" sz="2000" dirty="0"/>
              <a:t> (</a:t>
            </a:r>
            <a:r>
              <a:rPr lang="ru-RU" sz="2000" dirty="0" err="1"/>
              <a:t>стаття</a:t>
            </a:r>
            <a:r>
              <a:rPr lang="ru-RU" sz="2000" dirty="0"/>
              <a:t> 35 Закону </a:t>
            </a:r>
            <a:r>
              <a:rPr lang="ru-RU" sz="2000" dirty="0" err="1"/>
              <a:t>України</a:t>
            </a:r>
            <a:r>
              <a:rPr lang="ru-RU" sz="2000" dirty="0"/>
              <a:t> "Про адвокатуру та </a:t>
            </a:r>
            <a:r>
              <a:rPr lang="ru-RU" sz="2000" dirty="0" err="1"/>
              <a:t>адвокатську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) :</a:t>
            </a:r>
          </a:p>
          <a:p>
            <a:pPr marL="0" indent="0" algn="just">
              <a:buNone/>
            </a:pPr>
            <a:r>
              <a:rPr lang="ru-RU" sz="2000" dirty="0"/>
              <a:t>1) </a:t>
            </a:r>
            <a:r>
              <a:rPr lang="ru-RU" sz="2000" dirty="0" err="1"/>
              <a:t>попередження</a:t>
            </a:r>
            <a:r>
              <a:rPr lang="ru-RU" sz="2000" dirty="0"/>
              <a:t>;</a:t>
            </a:r>
          </a:p>
          <a:p>
            <a:pPr marL="0" indent="0" algn="just">
              <a:buNone/>
            </a:pPr>
            <a:r>
              <a:rPr lang="ru-RU" sz="2000" dirty="0"/>
              <a:t>2) </a:t>
            </a:r>
            <a:r>
              <a:rPr lang="ru-RU" sz="2000" dirty="0" err="1"/>
              <a:t>зупинення</a:t>
            </a:r>
            <a:r>
              <a:rPr lang="ru-RU" sz="2000" dirty="0"/>
              <a:t> права на </a:t>
            </a:r>
            <a:r>
              <a:rPr lang="ru-RU" sz="2000" dirty="0" err="1"/>
              <a:t>заняття</a:t>
            </a:r>
            <a:r>
              <a:rPr lang="ru-RU" sz="2000" dirty="0"/>
              <a:t> </a:t>
            </a:r>
            <a:r>
              <a:rPr lang="ru-RU" sz="2000" dirty="0" err="1"/>
              <a:t>адвокатською</a:t>
            </a:r>
            <a:r>
              <a:rPr lang="ru-RU" sz="2000" dirty="0"/>
              <a:t> </a:t>
            </a:r>
            <a:r>
              <a:rPr lang="ru-RU" sz="2000" dirty="0" err="1"/>
              <a:t>діяльністю</a:t>
            </a:r>
            <a:r>
              <a:rPr lang="ru-RU" sz="2000" dirty="0"/>
              <a:t> на строк </a:t>
            </a:r>
            <a:r>
              <a:rPr lang="ru-RU" sz="2000" dirty="0" err="1"/>
              <a:t>від</a:t>
            </a:r>
            <a:r>
              <a:rPr lang="ru-RU" sz="2000" dirty="0"/>
              <a:t> одного </a:t>
            </a:r>
            <a:r>
              <a:rPr lang="ru-RU" sz="2000" dirty="0" err="1"/>
              <a:t>місяця</a:t>
            </a:r>
            <a:r>
              <a:rPr lang="ru-RU" sz="2000" dirty="0"/>
              <a:t> до одного року;</a:t>
            </a:r>
          </a:p>
          <a:p>
            <a:pPr marL="0" indent="0" algn="just">
              <a:buNone/>
            </a:pPr>
            <a:r>
              <a:rPr lang="ru-RU" sz="2000" dirty="0"/>
              <a:t>3) для </a:t>
            </a:r>
            <a:r>
              <a:rPr lang="ru-RU" sz="2000" dirty="0" err="1"/>
              <a:t>адвокатів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- </a:t>
            </a:r>
            <a:r>
              <a:rPr lang="ru-RU" sz="2000" dirty="0" err="1"/>
              <a:t>позбавлення</a:t>
            </a:r>
            <a:r>
              <a:rPr lang="ru-RU" sz="2000" dirty="0"/>
              <a:t> права на </a:t>
            </a:r>
            <a:r>
              <a:rPr lang="ru-RU" sz="2000" dirty="0" err="1"/>
              <a:t>заняття</a:t>
            </a:r>
            <a:r>
              <a:rPr lang="ru-RU" sz="2000" dirty="0"/>
              <a:t> </a:t>
            </a:r>
            <a:r>
              <a:rPr lang="ru-RU" sz="2000" dirty="0" err="1"/>
              <a:t>адвокатською</a:t>
            </a:r>
            <a:r>
              <a:rPr lang="ru-RU" sz="2000" dirty="0"/>
              <a:t> </a:t>
            </a:r>
            <a:r>
              <a:rPr lang="ru-RU" sz="2000" dirty="0" err="1"/>
              <a:t>діяльністю</a:t>
            </a:r>
            <a:r>
              <a:rPr lang="ru-RU" sz="2000" dirty="0"/>
              <a:t> з </a:t>
            </a:r>
            <a:r>
              <a:rPr lang="ru-RU" sz="2000" dirty="0" err="1"/>
              <a:t>наступним</a:t>
            </a:r>
            <a:r>
              <a:rPr lang="ru-RU" sz="2000" dirty="0"/>
              <a:t> </a:t>
            </a:r>
            <a:r>
              <a:rPr lang="ru-RU" sz="2000" dirty="0" err="1"/>
              <a:t>виключенням</a:t>
            </a:r>
            <a:r>
              <a:rPr lang="ru-RU" sz="2000" dirty="0"/>
              <a:t> з </a:t>
            </a:r>
            <a:r>
              <a:rPr lang="ru-RU" sz="2000" dirty="0" err="1"/>
              <a:t>Єдиного</a:t>
            </a:r>
            <a:r>
              <a:rPr lang="ru-RU" sz="2000" dirty="0"/>
              <a:t> </a:t>
            </a:r>
            <a:r>
              <a:rPr lang="ru-RU" sz="2000" dirty="0" err="1"/>
              <a:t>реєстру</a:t>
            </a:r>
            <a:r>
              <a:rPr lang="ru-RU" sz="2000" dirty="0"/>
              <a:t> </a:t>
            </a:r>
            <a:r>
              <a:rPr lang="ru-RU" sz="2000" dirty="0" err="1"/>
              <a:t>адвокатів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а для </a:t>
            </a:r>
            <a:r>
              <a:rPr lang="ru-RU" sz="2000" dirty="0" err="1"/>
              <a:t>адвокатів</a:t>
            </a:r>
            <a:r>
              <a:rPr lang="ru-RU" sz="2000" dirty="0"/>
              <a:t> </a:t>
            </a:r>
            <a:r>
              <a:rPr lang="ru-RU" sz="2000" dirty="0" err="1"/>
              <a:t>іноземних</a:t>
            </a:r>
            <a:r>
              <a:rPr lang="ru-RU" sz="2000" dirty="0"/>
              <a:t> держав - </a:t>
            </a:r>
            <a:r>
              <a:rPr lang="ru-RU" sz="2000" dirty="0" err="1"/>
              <a:t>виключення</a:t>
            </a:r>
            <a:r>
              <a:rPr lang="ru-RU" sz="2000" dirty="0"/>
              <a:t> з </a:t>
            </a:r>
            <a:r>
              <a:rPr lang="ru-RU" sz="2000" dirty="0" err="1"/>
              <a:t>Єдиного</a:t>
            </a:r>
            <a:r>
              <a:rPr lang="ru-RU" sz="2000" dirty="0"/>
              <a:t> </a:t>
            </a:r>
            <a:r>
              <a:rPr lang="ru-RU" sz="2000" dirty="0" err="1"/>
              <a:t>реєстру</a:t>
            </a:r>
            <a:r>
              <a:rPr lang="ru-RU" sz="2000" dirty="0"/>
              <a:t> </a:t>
            </a:r>
            <a:r>
              <a:rPr lang="ru-RU" sz="2000" dirty="0" err="1"/>
              <a:t>адвокатів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48437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3E537-1029-55E6-50BE-CD97D8AB1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8851" y="2235200"/>
            <a:ext cx="4464496" cy="2387600"/>
          </a:xfrm>
        </p:spPr>
        <p:txBody>
          <a:bodyPr anchor="ctr"/>
          <a:lstStyle/>
          <a:p>
            <a:r>
              <a:rPr lang="uk-UA" dirty="0"/>
              <a:t>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3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5D6BA9-4AD2-45A1-980B-B97C42658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36" y="404664"/>
            <a:ext cx="4839428" cy="731416"/>
          </a:xfrm>
        </p:spPr>
        <p:txBody>
          <a:bodyPr>
            <a:normAutofit/>
          </a:bodyPr>
          <a:lstStyle/>
          <a:p>
            <a:r>
              <a:rPr lang="uk-UA" noProof="1"/>
              <a:t>ПЛАН ЛЕКЦІЇ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DAD5AC-34B1-4C29-A1FC-810725727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476" y="1340768"/>
            <a:ext cx="4293340" cy="51125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Правила,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принципи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адвокатської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етики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Відносини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адвоката з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клієнтами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з судом та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іншими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учасниками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судового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провадження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Відповідальність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порушення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правил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адвокатської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етики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підстави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притягнення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дисциплінарної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відповідальності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види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дисциплінарних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стягнень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92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6120680" cy="2387600"/>
          </a:xfrm>
        </p:spPr>
        <p:txBody>
          <a:bodyPr anchor="t">
            <a:normAutofit/>
          </a:bodyPr>
          <a:lstStyle/>
          <a:p>
            <a:pPr algn="ctr"/>
            <a:r>
              <a:rPr lang="uk-UA" dirty="0"/>
              <a:t>1. ПРАВИЛА ТА ПРИНЦИПИ АДВОКАТСЬКОЇ ЕТИКИ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53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7523BB8-FDE9-4C4F-A68A-198262D7D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692696"/>
            <a:ext cx="5616624" cy="6408712"/>
          </a:xfrm>
        </p:spPr>
        <p:txBody>
          <a:bodyPr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noProof="1">
                <a:solidFill>
                  <a:schemeClr val="tx1">
                    <a:lumMod val="90000"/>
                    <a:lumOff val="10000"/>
                  </a:schemeClr>
                </a:solidFill>
              </a:rPr>
              <a:t>Дія Правил адвокатської етики поширюється на: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900" noProof="1">
                <a:solidFill>
                  <a:schemeClr val="tx1">
                    <a:lumMod val="90000"/>
                    <a:lumOff val="10000"/>
                  </a:schemeClr>
                </a:solidFill>
              </a:rPr>
              <a:t> всі види адвокатської діяльності та в частині, визначеній Правилами, на іншу діяльність (дії) адвоката, в тому числі соціально - публічну діяльність адвоката, яка може вступити в суперечність з професійними обов’язками адвоката, або підірвати престиж адвокатської професії;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900" noProof="1">
                <a:solidFill>
                  <a:schemeClr val="tx1">
                    <a:lumMod val="90000"/>
                    <a:lumOff val="10000"/>
                  </a:schemeClr>
                </a:solidFill>
              </a:rPr>
              <a:t> всіх адвокатів України, адвокатів іноземних держав, що внесені до Єдиного реєстру адвокатів України, а також адвокатів України, право на зайняття адвокатською діяльністю яких зупинена в передбаченому законом порядку;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900" noProof="1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адвокатів – членів органів адвокатського самоврядування, помічників та стажистів адвокатів, інших осіб, які перебувають у трудових відносинах з адвокатом (адвокатським бюро, адвокатським об’єднанням) у частині, яка застосовна до їх діяльності;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900" noProof="1">
                <a:solidFill>
                  <a:schemeClr val="tx1">
                    <a:lumMod val="90000"/>
                    <a:lumOff val="10000"/>
                  </a:schemeClr>
                </a:solidFill>
              </a:rPr>
              <a:t> відносини, що виникли або існують після їх прийняття.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noProof="1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n-US" noProof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225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5D6BA9-4AD2-45A1-980B-B97C4265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88640"/>
            <a:ext cx="7776864" cy="1800199"/>
          </a:xfrm>
        </p:spPr>
        <p:txBody>
          <a:bodyPr>
            <a:noAutofit/>
          </a:bodyPr>
          <a:lstStyle/>
          <a:p>
            <a:pPr algn="just"/>
            <a:r>
              <a:rPr lang="ru-RU" sz="1800" noProof="1"/>
              <a:t>З метою дотримання принципів в своїй професійній діяльності адвокат зобов’язаний протистояти будь-яким спробам посягання на його незалежність, бути мужнім і принциповим у виконанні своїх професійних обов’язків, відстоюванні професійних прав, гарантій адвокатської діяльності та їх ефективному використанні в інтересах клієнта.</a:t>
            </a:r>
            <a:endParaRPr lang="en-US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DAD5AC-34B1-4C29-A1FC-81072572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276873"/>
            <a:ext cx="7056784" cy="4104456"/>
          </a:xfrm>
        </p:spPr>
        <p:txBody>
          <a:bodyPr>
            <a:normAutofit/>
          </a:bodyPr>
          <a:lstStyle/>
          <a:p>
            <a:pPr marL="0" marR="36195" indent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Адвокат без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письмового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погодження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клієнтами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щодо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яких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виник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конфлікт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інтересів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не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може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представляти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захищати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одночасно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двох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більше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клієнтів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інтереси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яких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є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взаємно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суперечливими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вірогідно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можуть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стати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суперечливими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також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таких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обставин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надавати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їм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професійну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правничу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допомогу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36195" indent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разі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адвокатом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конфіденційної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клієнта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якому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він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надавав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професійну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правничу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допомогу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пов’язаної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інтересами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нового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клієнта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наданні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правничої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допомоги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адвокат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зобов’язаний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отримати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письмове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погодження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клієнтів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між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якими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виник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конфлікт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інтересів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012706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5D6BA9-4AD2-45A1-980B-B97C4265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1"/>
            <a:ext cx="9361040" cy="1728192"/>
          </a:xfrm>
        </p:spPr>
        <p:txBody>
          <a:bodyPr>
            <a:noAutofit/>
          </a:bodyPr>
          <a:lstStyle/>
          <a:p>
            <a:pPr algn="just"/>
            <a:r>
              <a:rPr lang="ru-RU" sz="2000" noProof="1"/>
              <a:t>Дотримання принципу конфіденційності є необхідною і щонайважливішою передумовою довірчих відносин між адвокатом і клієнтом, без яких є неможливим належне надання професійної правничої (правової) допомоги, здійснення захисту та представництва.</a:t>
            </a: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DAD5AC-34B1-4C29-A1FC-81072572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351532"/>
            <a:ext cx="6480720" cy="32997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Тому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збереження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конфіденційності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будь-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якої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інформації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яка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визначена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як предмет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адвокатської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таємниці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Законом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України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«Про адвокатуру та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адвокатську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діяльність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»,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становить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персональні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дані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фізичну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особу,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охороняються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законодавством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питань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захисту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персональних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даних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є правом адвоката у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відносинах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усіма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суб’єктами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права,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можуть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вимагати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розголошення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такої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інформації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та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обов’язком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щодо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клієнта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і тих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осіб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кого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ця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інформація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стосується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Дія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принципу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конфіденційності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обмежена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часі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 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975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ABE78-3B34-F079-3847-03F7A9EAB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26152" cy="543595"/>
          </a:xfrm>
        </p:spPr>
        <p:txBody>
          <a:bodyPr>
            <a:normAutofit/>
          </a:bodyPr>
          <a:lstStyle/>
          <a:p>
            <a:r>
              <a:rPr lang="uk-UA" sz="3200" dirty="0"/>
              <a:t>АДВОКАТСЬКОЮ ТАЄМНИЦЕЮ Є:</a:t>
            </a:r>
            <a:endParaRPr lang="ru-RU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AC16F7B-5112-C857-7B51-602481D33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903635"/>
            <a:ext cx="6552728" cy="5452715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факт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звернення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особи за правовою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допомогою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будь-яка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інформація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стала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відома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адвокату,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адвокатському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бюро,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адвокатському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об’єднанню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помічнику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адвоката,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стажисту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або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іншій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особі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яка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перебуває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у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трудових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відносинах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з адвокатом (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адвокатським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бюро,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адвокатським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об’єднанням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), у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зв’язку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з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наданням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професійної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правничої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правової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допомоги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або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зверненням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особи за правовою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допомогою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зміст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будь-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якого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спілкування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листування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та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інших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комунікацій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(в тому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числі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з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використанням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засобів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зв’язку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 адвоката,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помічника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адвоката,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стажиста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з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клієнтом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або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особою, яка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звернулася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за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наданням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професійної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правничої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правової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допомоги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зміст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порад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консультацій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роз’яснень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документів,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відомостей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матеріалів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речей,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інформації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підготовлених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зібраних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одержаних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адвокатом,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помічником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адвоката,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стажистом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або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наданих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ним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клієнту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в рамках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професійної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правничої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правової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допомоги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чи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інших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видів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адвокатської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діяльності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3106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CC355-8130-A475-5136-CC6D5D1D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7056784" cy="3329196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Адвокат,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надає</a:t>
            </a:r>
            <a:r>
              <a:rPr lang="ru-RU" sz="2000" dirty="0"/>
              <a:t> (надавав) </a:t>
            </a:r>
            <a:r>
              <a:rPr lang="ru-RU" sz="2000" dirty="0" err="1"/>
              <a:t>безоплатну</a:t>
            </a:r>
            <a:r>
              <a:rPr lang="ru-RU" sz="2000" dirty="0"/>
              <a:t> </a:t>
            </a:r>
            <a:r>
              <a:rPr lang="ru-RU" sz="2000" dirty="0" err="1"/>
              <a:t>вторинну</a:t>
            </a:r>
            <a:r>
              <a:rPr lang="ru-RU" sz="2000" dirty="0"/>
              <a:t> </a:t>
            </a:r>
            <a:r>
              <a:rPr lang="ru-RU" sz="2000" dirty="0" err="1"/>
              <a:t>правову</a:t>
            </a:r>
            <a:r>
              <a:rPr lang="ru-RU" sz="2000" dirty="0"/>
              <a:t> </a:t>
            </a:r>
            <a:r>
              <a:rPr lang="ru-RU" sz="2000" dirty="0" err="1"/>
              <a:t>допомогу</a:t>
            </a:r>
            <a:r>
              <a:rPr lang="ru-RU" sz="2000" dirty="0"/>
              <a:t>, без </a:t>
            </a:r>
            <a:r>
              <a:rPr lang="ru-RU" sz="2000" dirty="0" err="1"/>
              <a:t>письмової</a:t>
            </a:r>
            <a:r>
              <a:rPr lang="ru-RU" sz="2000" dirty="0"/>
              <a:t> </a:t>
            </a:r>
            <a:r>
              <a:rPr lang="ru-RU" sz="2000" dirty="0" err="1"/>
              <a:t>згоди</a:t>
            </a:r>
            <a:r>
              <a:rPr lang="ru-RU" sz="2000" dirty="0"/>
              <a:t> особи, </a:t>
            </a:r>
            <a:r>
              <a:rPr lang="ru-RU" sz="2000" dirty="0" err="1"/>
              <a:t>стосовно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прийнято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 про </a:t>
            </a: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безоплатної</a:t>
            </a:r>
            <a:r>
              <a:rPr lang="ru-RU" sz="2000" dirty="0"/>
              <a:t> </a:t>
            </a:r>
            <a:r>
              <a:rPr lang="ru-RU" sz="2000" dirty="0" err="1"/>
              <a:t>вторинної</a:t>
            </a:r>
            <a:r>
              <a:rPr lang="ru-RU" sz="2000" dirty="0"/>
              <a:t> </a:t>
            </a:r>
            <a:r>
              <a:rPr lang="ru-RU" sz="2000" dirty="0" err="1"/>
              <a:t>правової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, не </a:t>
            </a:r>
            <a:r>
              <a:rPr lang="ru-RU" sz="2000" dirty="0" err="1"/>
              <a:t>має</a:t>
            </a:r>
            <a:r>
              <a:rPr lang="ru-RU" sz="2000" dirty="0"/>
              <a:t> права </a:t>
            </a:r>
            <a:r>
              <a:rPr lang="ru-RU" sz="2000" dirty="0" err="1"/>
              <a:t>передавати</a:t>
            </a:r>
            <a:r>
              <a:rPr lang="ru-RU" sz="2000" dirty="0"/>
              <a:t> будь-яку </a:t>
            </a:r>
            <a:r>
              <a:rPr lang="ru-RU" sz="2000" dirty="0" err="1"/>
              <a:t>інформацію</a:t>
            </a:r>
            <a:r>
              <a:rPr lang="ru-RU" sz="2000" dirty="0"/>
              <a:t>, </a:t>
            </a:r>
            <a:r>
              <a:rPr lang="ru-RU" sz="2000" dirty="0" err="1"/>
              <a:t>речі</a:t>
            </a:r>
            <a:r>
              <a:rPr lang="ru-RU" sz="2000" dirty="0"/>
              <a:t> та </a:t>
            </a:r>
            <a:r>
              <a:rPr lang="ru-RU" sz="2000" dirty="0" err="1"/>
              <a:t>документи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</a:t>
            </a:r>
            <a:r>
              <a:rPr lang="ru-RU" sz="2000" dirty="0" err="1"/>
              <a:t>адвокатську</a:t>
            </a:r>
            <a:r>
              <a:rPr lang="ru-RU" sz="2000" dirty="0"/>
              <a:t> </a:t>
            </a:r>
            <a:r>
              <a:rPr lang="ru-RU" sz="2000" dirty="0" err="1"/>
              <a:t>таємницю</a:t>
            </a:r>
            <a:r>
              <a:rPr lang="ru-RU" sz="2000" dirty="0"/>
              <a:t> будь-</a:t>
            </a:r>
            <a:r>
              <a:rPr lang="ru-RU" sz="2000" dirty="0" err="1"/>
              <a:t>яким</a:t>
            </a:r>
            <a:r>
              <a:rPr lang="ru-RU" sz="2000" dirty="0"/>
              <a:t> особам за </a:t>
            </a:r>
            <a:r>
              <a:rPr lang="ru-RU" sz="2000" dirty="0" err="1"/>
              <a:t>винятком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здійснюють</a:t>
            </a:r>
            <a:r>
              <a:rPr lang="ru-RU" sz="2000" dirty="0"/>
              <a:t> </a:t>
            </a:r>
            <a:r>
              <a:rPr lang="ru-RU" sz="2000" dirty="0" err="1"/>
              <a:t>дисциплінарне</a:t>
            </a:r>
            <a:r>
              <a:rPr lang="ru-RU" sz="2000" dirty="0"/>
              <a:t> </a:t>
            </a:r>
            <a:r>
              <a:rPr lang="ru-RU" sz="2000" dirty="0" err="1"/>
              <a:t>провадження</a:t>
            </a:r>
            <a:r>
              <a:rPr lang="ru-RU" sz="2000" dirty="0"/>
              <a:t>. 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2841A530-C043-6807-ED41-5E8DBA754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3861048"/>
            <a:ext cx="6840760" cy="23285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Таку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інформацію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речі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документи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адвокат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має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право, але не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зобов’язаний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надавати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особам,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наділені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правом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проводити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оцінку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якості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повноти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своєчасності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надання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безоплатної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правової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допомоги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та адвокату,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якого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подальшому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залучено на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підставі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договору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доручення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надання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правової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допомоги</a:t>
            </a: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4820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89EBE-BFCE-48E2-1642-E53EC5DAA4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ru-RU" sz="3200" dirty="0"/>
              <a:t>2. </a:t>
            </a:r>
            <a:r>
              <a:rPr lang="ru-RU" sz="3200" dirty="0" err="1"/>
              <a:t>Відносини</a:t>
            </a:r>
            <a:r>
              <a:rPr lang="ru-RU" sz="3200" dirty="0"/>
              <a:t> адвоката з </a:t>
            </a:r>
            <a:r>
              <a:rPr lang="ru-RU" sz="3200" dirty="0" err="1"/>
              <a:t>клієнтами</a:t>
            </a:r>
            <a:r>
              <a:rPr lang="ru-RU" sz="3200" dirty="0"/>
              <a:t>, судом та </a:t>
            </a:r>
            <a:r>
              <a:rPr lang="ru-RU" sz="3200" dirty="0" err="1"/>
              <a:t>іншими</a:t>
            </a:r>
            <a:r>
              <a:rPr lang="ru-RU" sz="3200" dirty="0"/>
              <a:t> </a:t>
            </a:r>
            <a:r>
              <a:rPr lang="ru-RU" sz="3200" dirty="0" err="1"/>
              <a:t>учасниками</a:t>
            </a:r>
            <a:r>
              <a:rPr lang="ru-RU" sz="3200" dirty="0"/>
              <a:t> судового </a:t>
            </a:r>
            <a:r>
              <a:rPr lang="ru-RU" sz="3200" dirty="0" err="1"/>
              <a:t>провадження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4617733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Template by SHOWEET">
  <a:themeElements>
    <a:clrScheme name="SHO-DARK PRO">
      <a:dk1>
        <a:srgbClr val="25252B"/>
      </a:dk1>
      <a:lt1>
        <a:sysClr val="window" lastClr="FFFFFF"/>
      </a:lt1>
      <a:dk2>
        <a:srgbClr val="404152"/>
      </a:dk2>
      <a:lt2>
        <a:srgbClr val="E7E6E6"/>
      </a:lt2>
      <a:accent1>
        <a:srgbClr val="08CF96"/>
      </a:accent1>
      <a:accent2>
        <a:srgbClr val="FDEF54"/>
      </a:accent2>
      <a:accent3>
        <a:srgbClr val="3598FE"/>
      </a:accent3>
      <a:accent4>
        <a:srgbClr val="EF3C77"/>
      </a:accent4>
      <a:accent5>
        <a:srgbClr val="FF9933"/>
      </a:accent5>
      <a:accent6>
        <a:srgbClr val="08CF96"/>
      </a:accent6>
      <a:hlink>
        <a:srgbClr val="08CF96"/>
      </a:hlink>
      <a:folHlink>
        <a:srgbClr val="08CF9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77686</TotalTime>
  <Words>1653</Words>
  <Application>Microsoft Office PowerPoint</Application>
  <PresentationFormat>Широкий екран</PresentationFormat>
  <Paragraphs>80</Paragraphs>
  <Slides>19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Custom Template by SHOWEET</vt:lpstr>
      <vt:lpstr>showeet</vt:lpstr>
      <vt:lpstr>АДВОКАТСЬКА ЕТИКА</vt:lpstr>
      <vt:lpstr>ПЛАН ЛЕКЦІЇ</vt:lpstr>
      <vt:lpstr>1. ПРАВИЛА ТА ПРИНЦИПИ АДВОКАТСЬКОЇ ЕТИКИ</vt:lpstr>
      <vt:lpstr>Презентація PowerPoint</vt:lpstr>
      <vt:lpstr>З метою дотримання принципів в своїй професійній діяльності адвокат зобов’язаний протистояти будь-яким спробам посягання на його незалежність, бути мужнім і принциповим у виконанні своїх професійних обов’язків, відстоюванні професійних прав, гарантій адвокатської діяльності та їх ефективному використанні в інтересах клієнта.</vt:lpstr>
      <vt:lpstr>Дотримання принципу конфіденційності є необхідною і щонайважливішою передумовою довірчих відносин між адвокатом і клієнтом, без яких є неможливим належне надання професійної правничої (правової) допомоги, здійснення захисту та представництва.</vt:lpstr>
      <vt:lpstr>АДВОКАТСЬКОЮ ТАЄМНИЦЕЮ Є:</vt:lpstr>
      <vt:lpstr>Адвокат, який надає (надавав) безоплатну вторинну правову допомогу, без письмової згоди особи, стосовно якої прийнято рішення про надання безоплатної вторинної правової допомоги, не має права передавати будь-яку інформацію, речі та документи, що містять адвокатську таємницю будь-яким особам за винятком осіб, які здійснюють дисциплінарне провадження. </vt:lpstr>
      <vt:lpstr>2. Відносини адвоката з клієнтами, судом та іншими учасниками судового провадження</vt:lpstr>
      <vt:lpstr>Підстави надання адвокатом правової допомоги </vt:lpstr>
      <vt:lpstr>Ведення справи клієнта</vt:lpstr>
      <vt:lpstr>Гонорар</vt:lpstr>
      <vt:lpstr>Адвокат має поважати процесуальні права адвоката, який представляє іншу сторону, і не вдаватись до дій, що грубо порушують останні.  Адвокат не повинен вчиняти дій, спрямованих на невиправдане затягування судового розгляду справи. </vt:lpstr>
      <vt:lpstr>3. Відповідальність за порушення правил адвокатської етики, підстави для притягнення до дисциплінарної відповідальності та види дисциплінарних стягнень</vt:lpstr>
      <vt:lpstr>За порушення Правил адвокатської етики до адвоката можуть бути застосовані заходи дисциплінарної відповідальності в порядку, передбаченому Законом України "Про адвокатуру та адвокатську діяльність", а також рішеннями З'їзду адвокатів України, актами Ради адвокатів України, Національної асоціації адвокатів України.</vt:lpstr>
      <vt:lpstr>Дисциплінарну справу стосовно адвоката не може бути порушено за заявою (скаргою), що не містить відомостей про наявність ознак дисциплінарного проступку адвоката, а також за анонімною заявою (скаргою).</vt:lpstr>
      <vt:lpstr>Підставою для притягнення адвоката до дисциплінарної відповідальності є вчинення ним дисциплінарного проступку (стаття 34 Закону України "Про адвокатуру та адвокатську діяльність)</vt:lpstr>
      <vt:lpstr>Адвокат може бути притягнутий до дисциплінарної відповідальності протягом року з дня вчинення дисциплінарного проступку.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People - PowerPoint Template</dc:title>
  <dc:creator>showeet.com</dc:creator>
  <dc:description>© Copyright Showeet.com</dc:description>
  <cp:lastModifiedBy>Діана Худоб'як</cp:lastModifiedBy>
  <cp:revision>1</cp:revision>
  <dcterms:created xsi:type="dcterms:W3CDTF">2011-05-09T14:18:21Z</dcterms:created>
  <dcterms:modified xsi:type="dcterms:W3CDTF">2023-04-22T19:32:27Z</dcterms:modified>
  <cp:category>Templates</cp:category>
</cp:coreProperties>
</file>