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4" r:id="rId7"/>
    <p:sldId id="265" r:id="rId8"/>
    <p:sldId id="266" r:id="rId9"/>
    <p:sldId id="267" r:id="rId10"/>
    <p:sldId id="26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130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F564705E-C9E0-4EF9-9766-2545E5A43B92}"/>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98A25DE-8599-4E7E-8026-C9B9510D3F5D}"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421003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8A25DE-8599-4E7E-8026-C9B9510D3F5D}"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259936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8A25DE-8599-4E7E-8026-C9B9510D3F5D}"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346968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8A25DE-8599-4E7E-8026-C9B9510D3F5D}"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378063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98A25DE-8599-4E7E-8026-C9B9510D3F5D}"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69386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98A25DE-8599-4E7E-8026-C9B9510D3F5D}" type="datetimeFigureOut">
              <a:rPr lang="en-US" smtClean="0"/>
              <a:pPr/>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367870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98A25DE-8599-4E7E-8026-C9B9510D3F5D}" type="datetimeFigureOut">
              <a:rPr lang="en-US" smtClean="0"/>
              <a:pPr/>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340018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98A25DE-8599-4E7E-8026-C9B9510D3F5D}" type="datetimeFigureOut">
              <a:rPr lang="en-US" smtClean="0"/>
              <a:pPr/>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164716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A25DE-8599-4E7E-8026-C9B9510D3F5D}" type="datetimeFigureOut">
              <a:rPr lang="en-US" smtClean="0"/>
              <a:pPr/>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168900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98A25DE-8599-4E7E-8026-C9B9510D3F5D}" type="datetimeFigureOut">
              <a:rPr lang="en-US" smtClean="0"/>
              <a:pPr/>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363860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98A25DE-8599-4E7E-8026-C9B9510D3F5D}" type="datetimeFigureOut">
              <a:rPr lang="en-US" smtClean="0"/>
              <a:pPr/>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116347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24AC410B-BD70-41EA-8B34-084EB69FCFFE}"/>
              </a:ext>
            </a:extLst>
          </p:cNvPr>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A25DE-8599-4E7E-8026-C9B9510D3F5D}" type="datetimeFigureOut">
              <a:rPr lang="en-US" smtClean="0"/>
              <a:pPr/>
              <a:t>4/25/2023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65909-67D7-4A24-9EDC-B143156BB5C7}" type="slidenum">
              <a:rPr lang="en-US" smtClean="0"/>
              <a:pPr/>
              <a:t>‹#›</a:t>
            </a:fld>
            <a:endParaRPr lang="en-US"/>
          </a:p>
        </p:txBody>
      </p:sp>
    </p:spTree>
    <p:extLst>
      <p:ext uri="{BB962C8B-B14F-4D97-AF65-F5344CB8AC3E}">
        <p14:creationId xmlns:p14="http://schemas.microsoft.com/office/powerpoint/2010/main" xmlns="" val="589767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it.ly/2y3NNF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t.ly/3c521E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it.ly/2VkyTm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A4C852F-2E05-4228-AA28-6FCF0DFA0C46}"/>
              </a:ext>
            </a:extLst>
          </p:cNvPr>
          <p:cNvSpPr>
            <a:spLocks noGrp="1"/>
          </p:cNvSpPr>
          <p:nvPr>
            <p:ph type="ctrTitle"/>
          </p:nvPr>
        </p:nvSpPr>
        <p:spPr>
          <a:xfrm>
            <a:off x="685800" y="2055235"/>
            <a:ext cx="7772400" cy="2387600"/>
          </a:xfrm>
        </p:spPr>
        <p:txBody>
          <a:bodyPr>
            <a:normAutofit/>
          </a:bodyPr>
          <a:lstStyle/>
          <a:p>
            <a:r>
              <a:rPr lang="pl-PL" sz="13800" b="1" dirty="0" smtClean="0">
                <a:latin typeface="+mn-lt"/>
              </a:rPr>
              <a:t>Hobbys</a:t>
            </a:r>
            <a:endParaRPr lang="en-US" sz="13800" b="1" dirty="0">
              <a:latin typeface="+mn-lt"/>
            </a:endParaRPr>
          </a:p>
        </p:txBody>
      </p:sp>
      <p:sp>
        <p:nvSpPr>
          <p:cNvPr id="3" name="Подзаголовок 2">
            <a:extLst>
              <a:ext uri="{FF2B5EF4-FFF2-40B4-BE49-F238E27FC236}">
                <a16:creationId xmlns:a16="http://schemas.microsoft.com/office/drawing/2014/main" xmlns="" id="{958CB8A8-AC01-4890-A7BC-E41C359CCEFF}"/>
              </a:ext>
            </a:extLst>
          </p:cNvPr>
          <p:cNvSpPr>
            <a:spLocks noGrp="1"/>
          </p:cNvSpPr>
          <p:nvPr>
            <p:ph type="subTitle" idx="1"/>
          </p:nvPr>
        </p:nvSpPr>
        <p:spPr>
          <a:xfrm>
            <a:off x="0" y="6324521"/>
            <a:ext cx="711926" cy="533479"/>
          </a:xfrm>
        </p:spPr>
        <p:txBody>
          <a:bodyPr>
            <a:normAutofit/>
          </a:bodyPr>
          <a:lstStyle/>
          <a:p>
            <a:r>
              <a:rPr lang="pl-PL" sz="2800" b="1" dirty="0" smtClean="0"/>
              <a:t>1</a:t>
            </a:r>
            <a:endParaRPr lang="en-US" sz="2800" b="1" dirty="0"/>
          </a:p>
        </p:txBody>
      </p:sp>
    </p:spTree>
    <p:extLst>
      <p:ext uri="{BB962C8B-B14F-4D97-AF65-F5344CB8AC3E}">
        <p14:creationId xmlns:p14="http://schemas.microsoft.com/office/powerpoint/2010/main" xmlns="" val="371096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3200" dirty="0" smtClean="0"/>
              <a:t>Quizfragen zu den Freizeitaktivitäten von Lenas Familie Scanne den QR-Code oder klicke auf den Link. Beantworte die Quizfragen.</a:t>
            </a:r>
            <a:endParaRPr lang="uk-UA" sz="3200" dirty="0"/>
          </a:p>
        </p:txBody>
      </p:sp>
      <p:sp>
        <p:nvSpPr>
          <p:cNvPr id="3" name="Содержимое 2"/>
          <p:cNvSpPr>
            <a:spLocks noGrp="1"/>
          </p:cNvSpPr>
          <p:nvPr>
            <p:ph idx="1"/>
          </p:nvPr>
        </p:nvSpPr>
        <p:spPr>
          <a:xfrm>
            <a:off x="4898570" y="2766151"/>
            <a:ext cx="4036424" cy="1544592"/>
          </a:xfrm>
        </p:spPr>
        <p:txBody>
          <a:bodyPr/>
          <a:lstStyle/>
          <a:p>
            <a:r>
              <a:rPr lang="en-US" dirty="0" smtClean="0"/>
              <a:t>Link: </a:t>
            </a:r>
            <a:r>
              <a:rPr lang="en-US" dirty="0" smtClean="0">
                <a:hlinkClick r:id="rId2"/>
              </a:rPr>
              <a:t>https://</a:t>
            </a:r>
            <a:r>
              <a:rPr lang="en-US" dirty="0" smtClean="0">
                <a:hlinkClick r:id="rId2"/>
              </a:rPr>
              <a:t>bit.ly/2y3NNF3</a:t>
            </a:r>
            <a:endParaRPr lang="pl-PL" dirty="0" smtClean="0"/>
          </a:p>
          <a:p>
            <a:endParaRPr lang="uk-UA" dirty="0"/>
          </a:p>
        </p:txBody>
      </p:sp>
      <p:pic>
        <p:nvPicPr>
          <p:cNvPr id="8194" name="Picture 2"/>
          <p:cNvPicPr>
            <a:picLocks noChangeAspect="1" noChangeArrowheads="1"/>
          </p:cNvPicPr>
          <p:nvPr/>
        </p:nvPicPr>
        <p:blipFill>
          <a:blip r:embed="rId3"/>
          <a:srcRect/>
          <a:stretch>
            <a:fillRect/>
          </a:stretch>
        </p:blipFill>
        <p:spPr bwMode="auto">
          <a:xfrm>
            <a:off x="1086937" y="2197826"/>
            <a:ext cx="3080113" cy="3155238"/>
          </a:xfrm>
          <a:prstGeom prst="rect">
            <a:avLst/>
          </a:prstGeom>
          <a:noFill/>
          <a:ln w="9525">
            <a:noFill/>
            <a:miter lim="800000"/>
            <a:headEnd/>
            <a:tailEnd/>
          </a:ln>
          <a:effectLst/>
        </p:spPr>
      </p:pic>
      <p:sp>
        <p:nvSpPr>
          <p:cNvPr id="5"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10</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Meine Familie und ihre Freizeitaktivitäten</a:t>
            </a:r>
            <a:endParaRPr lang="uk-UA" dirty="0"/>
          </a:p>
        </p:txBody>
      </p:sp>
      <p:sp>
        <p:nvSpPr>
          <p:cNvPr id="3" name="Содержимое 2"/>
          <p:cNvSpPr>
            <a:spLocks noGrp="1"/>
          </p:cNvSpPr>
          <p:nvPr>
            <p:ph idx="1"/>
          </p:nvPr>
        </p:nvSpPr>
        <p:spPr>
          <a:xfrm>
            <a:off x="287383" y="1825625"/>
            <a:ext cx="2677885" cy="4351338"/>
          </a:xfrm>
        </p:spPr>
        <p:txBody>
          <a:bodyPr>
            <a:normAutofit fontScale="92500" lnSpcReduction="10000"/>
          </a:bodyPr>
          <a:lstStyle/>
          <a:p>
            <a:r>
              <a:rPr lang="de-DE" dirty="0" smtClean="0"/>
              <a:t>Drehe ein kurzes Video oder Audio. Erzähle über die Freizeitaktivitäten deiner Familie. Schicke es anschließend an deine Lehrkraft. Diese Satzanfänge helfen dir:</a:t>
            </a:r>
            <a:endParaRPr lang="uk-UA" dirty="0"/>
          </a:p>
        </p:txBody>
      </p:sp>
      <p:sp>
        <p:nvSpPr>
          <p:cNvPr id="4" name="TextBox 3"/>
          <p:cNvSpPr txBox="1"/>
          <p:nvPr/>
        </p:nvSpPr>
        <p:spPr>
          <a:xfrm>
            <a:off x="3762103" y="2037807"/>
            <a:ext cx="5212080" cy="4247317"/>
          </a:xfrm>
          <a:prstGeom prst="rect">
            <a:avLst/>
          </a:prstGeom>
          <a:noFill/>
        </p:spPr>
        <p:txBody>
          <a:bodyPr wrap="square" rtlCol="0">
            <a:spAutoFit/>
          </a:bodyPr>
          <a:lstStyle/>
          <a:p>
            <a:r>
              <a:rPr lang="de-DE" dirty="0" smtClean="0"/>
              <a:t>Mein Name ist ______________. Ich wohne in ______________. __________ ist eine Stadt in ___________________. Meine Hobbys sind ________________________. </a:t>
            </a:r>
            <a:endParaRPr lang="pl-PL" dirty="0" smtClean="0"/>
          </a:p>
          <a:p>
            <a:r>
              <a:rPr lang="de-DE" dirty="0" smtClean="0"/>
              <a:t>Das </a:t>
            </a:r>
            <a:r>
              <a:rPr lang="de-DE" dirty="0" smtClean="0"/>
              <a:t>ist meine Schwester. Sie heißt __________________. Sie mag ___________________________. </a:t>
            </a:r>
            <a:endParaRPr lang="pl-PL" dirty="0" smtClean="0"/>
          </a:p>
          <a:p>
            <a:r>
              <a:rPr lang="de-DE" dirty="0" smtClean="0"/>
              <a:t>Das </a:t>
            </a:r>
            <a:r>
              <a:rPr lang="de-DE" dirty="0" smtClean="0"/>
              <a:t>ist mein Bruder. Er heißt ____________________. Er mag _______________________________. </a:t>
            </a:r>
            <a:endParaRPr lang="pl-PL" dirty="0" smtClean="0"/>
          </a:p>
          <a:p>
            <a:r>
              <a:rPr lang="de-DE" dirty="0" smtClean="0"/>
              <a:t>Meine </a:t>
            </a:r>
            <a:r>
              <a:rPr lang="de-DE" dirty="0" smtClean="0"/>
              <a:t>Eltern heißen ____________________________. Sie mögen ____________________________. </a:t>
            </a:r>
            <a:endParaRPr lang="pl-PL" dirty="0" smtClean="0"/>
          </a:p>
          <a:p>
            <a:r>
              <a:rPr lang="de-DE" dirty="0" smtClean="0"/>
              <a:t>Am </a:t>
            </a:r>
            <a:r>
              <a:rPr lang="de-DE" dirty="0" smtClean="0"/>
              <a:t>Wochenende ________________________________. In den Ferien ____________________________________.</a:t>
            </a:r>
            <a:endParaRPr lang="uk-UA" dirty="0"/>
          </a:p>
        </p:txBody>
      </p:sp>
      <p:sp>
        <p:nvSpPr>
          <p:cNvPr id="5"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11</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34440" y="5012826"/>
            <a:ext cx="6858000" cy="1655762"/>
          </a:xfrm>
        </p:spPr>
        <p:txBody>
          <a:bodyPr/>
          <a:lstStyle/>
          <a:p>
            <a:r>
              <a:rPr lang="de-DE" dirty="0" smtClean="0"/>
              <a:t>Lies die Wörter laut. Finde 13 Wörter zum Thema „Hobbys und Freizeitaktivitäten“. Kreise die Wörter ein. Male die Hobbys, die du magst, grün aus. Und die Hobbys, die du nicht magst, rot. </a:t>
            </a:r>
            <a:endParaRPr lang="uk-UA" dirty="0"/>
          </a:p>
        </p:txBody>
      </p:sp>
      <p:pic>
        <p:nvPicPr>
          <p:cNvPr id="1026" name="Picture 2"/>
          <p:cNvPicPr>
            <a:picLocks noChangeAspect="1" noChangeArrowheads="1"/>
          </p:cNvPicPr>
          <p:nvPr/>
        </p:nvPicPr>
        <p:blipFill>
          <a:blip r:embed="rId2"/>
          <a:srcRect/>
          <a:stretch>
            <a:fillRect/>
          </a:stretch>
        </p:blipFill>
        <p:spPr bwMode="auto">
          <a:xfrm>
            <a:off x="2129246" y="185269"/>
            <a:ext cx="4937760" cy="4758206"/>
          </a:xfrm>
          <a:prstGeom prst="rect">
            <a:avLst/>
          </a:prstGeom>
          <a:noFill/>
          <a:ln w="9525">
            <a:noFill/>
            <a:miter lim="800000"/>
            <a:headEnd/>
            <a:tailEnd/>
          </a:ln>
          <a:effectLst/>
        </p:spPr>
      </p:pic>
      <p:sp>
        <p:nvSpPr>
          <p:cNvPr id="6"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2</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949" y="365126"/>
            <a:ext cx="8110401" cy="1325563"/>
          </a:xfrm>
        </p:spPr>
        <p:txBody>
          <a:bodyPr/>
          <a:lstStyle/>
          <a:p>
            <a:r>
              <a:rPr lang="de-DE" dirty="0" smtClean="0"/>
              <a:t>Schreibe weitere Hobbys auf, die du kennst</a:t>
            </a:r>
            <a:endParaRPr lang="uk-UA" dirty="0"/>
          </a:p>
        </p:txBody>
      </p:sp>
      <p:pic>
        <p:nvPicPr>
          <p:cNvPr id="2050" name="Picture 2"/>
          <p:cNvPicPr>
            <a:picLocks noChangeAspect="1" noChangeArrowheads="1"/>
          </p:cNvPicPr>
          <p:nvPr/>
        </p:nvPicPr>
        <p:blipFill>
          <a:blip r:embed="rId2"/>
          <a:srcRect/>
          <a:stretch>
            <a:fillRect/>
          </a:stretch>
        </p:blipFill>
        <p:spPr bwMode="auto">
          <a:xfrm>
            <a:off x="191859" y="1829630"/>
            <a:ext cx="5007157" cy="4825079"/>
          </a:xfrm>
          <a:prstGeom prst="rect">
            <a:avLst/>
          </a:prstGeom>
          <a:noFill/>
          <a:ln w="9525">
            <a:noFill/>
            <a:miter lim="800000"/>
            <a:headEnd/>
            <a:tailEnd/>
          </a:ln>
          <a:effectLst/>
        </p:spPr>
      </p:pic>
      <p:sp>
        <p:nvSpPr>
          <p:cNvPr id="5"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3</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3"/>
          <a:srcRect/>
          <a:stretch>
            <a:fillRect/>
          </a:stretch>
        </p:blipFill>
        <p:spPr bwMode="auto">
          <a:xfrm>
            <a:off x="5440816" y="1845400"/>
            <a:ext cx="3095625" cy="13906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5468167" y="3652838"/>
            <a:ext cx="3067050" cy="13811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Finde</a:t>
            </a:r>
            <a:r>
              <a:rPr lang="en-US" dirty="0" smtClean="0"/>
              <a:t> die </a:t>
            </a:r>
            <a:r>
              <a:rPr lang="en-US" dirty="0" err="1" smtClean="0"/>
              <a:t>Wörter</a:t>
            </a:r>
            <a:r>
              <a:rPr lang="en-US" dirty="0" smtClean="0"/>
              <a:t>! </a:t>
            </a:r>
            <a:endParaRPr lang="uk-UA" dirty="0"/>
          </a:p>
        </p:txBody>
      </p:sp>
      <p:sp>
        <p:nvSpPr>
          <p:cNvPr id="3" name="Содержимое 2"/>
          <p:cNvSpPr>
            <a:spLocks noGrp="1"/>
          </p:cNvSpPr>
          <p:nvPr>
            <p:ph idx="1"/>
          </p:nvPr>
        </p:nvSpPr>
        <p:spPr>
          <a:xfrm>
            <a:off x="4598126" y="1825625"/>
            <a:ext cx="3917223" cy="4351338"/>
          </a:xfrm>
        </p:spPr>
        <p:txBody>
          <a:bodyPr/>
          <a:lstStyle/>
          <a:p>
            <a:r>
              <a:rPr lang="de-DE" dirty="0" smtClean="0"/>
              <a:t>Scanne den Code oder klicke auf den Link. Ordne den Bildern das richtige Hobby </a:t>
            </a:r>
            <a:r>
              <a:rPr lang="de-DE" dirty="0" smtClean="0"/>
              <a:t>zu</a:t>
            </a:r>
            <a:endParaRPr lang="pl-PL" dirty="0" smtClean="0"/>
          </a:p>
          <a:p>
            <a:endParaRPr lang="pl-PL" dirty="0" smtClean="0"/>
          </a:p>
          <a:p>
            <a:r>
              <a:rPr lang="en-US" dirty="0" smtClean="0"/>
              <a:t>Link: </a:t>
            </a:r>
            <a:r>
              <a:rPr lang="en-US" dirty="0" smtClean="0">
                <a:hlinkClick r:id="rId2"/>
              </a:rPr>
              <a:t>https://</a:t>
            </a:r>
            <a:r>
              <a:rPr lang="en-US" dirty="0" smtClean="0">
                <a:hlinkClick r:id="rId2"/>
              </a:rPr>
              <a:t>bit.ly/3c521EE</a:t>
            </a:r>
            <a:endParaRPr lang="pl-PL" dirty="0" smtClean="0"/>
          </a:p>
          <a:p>
            <a:endParaRPr lang="uk-UA" dirty="0"/>
          </a:p>
        </p:txBody>
      </p:sp>
      <p:pic>
        <p:nvPicPr>
          <p:cNvPr id="3074" name="Picture 2"/>
          <p:cNvPicPr>
            <a:picLocks noChangeAspect="1" noChangeArrowheads="1"/>
          </p:cNvPicPr>
          <p:nvPr/>
        </p:nvPicPr>
        <p:blipFill>
          <a:blip r:embed="rId3"/>
          <a:srcRect/>
          <a:stretch>
            <a:fillRect/>
          </a:stretch>
        </p:blipFill>
        <p:spPr bwMode="auto">
          <a:xfrm>
            <a:off x="1358537" y="2353316"/>
            <a:ext cx="2338251" cy="2432535"/>
          </a:xfrm>
          <a:prstGeom prst="rect">
            <a:avLst/>
          </a:prstGeom>
          <a:noFill/>
          <a:ln w="9525">
            <a:noFill/>
            <a:miter lim="800000"/>
            <a:headEnd/>
            <a:tailEnd/>
          </a:ln>
          <a:effectLst/>
        </p:spPr>
      </p:pic>
      <p:sp>
        <p:nvSpPr>
          <p:cNvPr id="5"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4</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sz="3100" dirty="0" smtClean="0"/>
              <a:t>Lenas Familie und ihre </a:t>
            </a:r>
            <a:r>
              <a:rPr lang="de-DE" sz="3100" dirty="0" smtClean="0"/>
              <a:t>Freizeitaktivitäten</a:t>
            </a:r>
            <a:endParaRPr lang="uk-UA" dirty="0"/>
          </a:p>
        </p:txBody>
      </p:sp>
      <p:sp>
        <p:nvSpPr>
          <p:cNvPr id="3" name="Содержимое 2"/>
          <p:cNvSpPr>
            <a:spLocks noGrp="1"/>
          </p:cNvSpPr>
          <p:nvPr>
            <p:ph idx="1"/>
          </p:nvPr>
        </p:nvSpPr>
        <p:spPr>
          <a:xfrm>
            <a:off x="4441370" y="1825625"/>
            <a:ext cx="4073979" cy="4351338"/>
          </a:xfrm>
        </p:spPr>
        <p:txBody>
          <a:bodyPr/>
          <a:lstStyle/>
          <a:p>
            <a:r>
              <a:rPr lang="de-DE" dirty="0" smtClean="0"/>
              <a:t>a) Scanne den Code oder öffne den Link. Höre den Text und notiere. Welche Hobbys hörst du</a:t>
            </a:r>
            <a:r>
              <a:rPr lang="de-DE" dirty="0" smtClean="0"/>
              <a:t>?</a:t>
            </a:r>
            <a:endParaRPr lang="pl-PL" dirty="0" smtClean="0"/>
          </a:p>
          <a:p>
            <a:endParaRPr lang="pl-PL" dirty="0" smtClean="0"/>
          </a:p>
          <a:p>
            <a:r>
              <a:rPr lang="de-DE" dirty="0" smtClean="0"/>
              <a:t> Link</a:t>
            </a:r>
            <a:r>
              <a:rPr lang="de-DE" dirty="0" smtClean="0"/>
              <a:t>: </a:t>
            </a:r>
            <a:r>
              <a:rPr lang="de-DE" dirty="0" smtClean="0">
                <a:hlinkClick r:id="rId2"/>
              </a:rPr>
              <a:t>https://</a:t>
            </a:r>
            <a:r>
              <a:rPr lang="de-DE" dirty="0" smtClean="0">
                <a:hlinkClick r:id="rId2"/>
              </a:rPr>
              <a:t>bit.ly/2VkyTma</a:t>
            </a:r>
            <a:endParaRPr lang="pl-PL" dirty="0" smtClean="0"/>
          </a:p>
          <a:p>
            <a:pPr>
              <a:buNone/>
            </a:pPr>
            <a:endParaRPr lang="uk-UA" dirty="0"/>
          </a:p>
        </p:txBody>
      </p:sp>
      <p:pic>
        <p:nvPicPr>
          <p:cNvPr id="4098" name="Picture 2"/>
          <p:cNvPicPr>
            <a:picLocks noChangeAspect="1" noChangeArrowheads="1"/>
          </p:cNvPicPr>
          <p:nvPr/>
        </p:nvPicPr>
        <p:blipFill>
          <a:blip r:embed="rId3"/>
          <a:srcRect/>
          <a:stretch>
            <a:fillRect/>
          </a:stretch>
        </p:blipFill>
        <p:spPr bwMode="auto">
          <a:xfrm>
            <a:off x="1619386" y="2678022"/>
            <a:ext cx="2612980" cy="2694003"/>
          </a:xfrm>
          <a:prstGeom prst="rect">
            <a:avLst/>
          </a:prstGeom>
          <a:noFill/>
          <a:ln w="9525">
            <a:noFill/>
            <a:miter lim="800000"/>
            <a:headEnd/>
            <a:tailEnd/>
          </a:ln>
          <a:effectLst/>
        </p:spPr>
      </p:pic>
      <p:sp>
        <p:nvSpPr>
          <p:cNvPr id="5"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5</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800" dirty="0" smtClean="0"/>
              <a:t>b) Lies jetzt den Text, markiere beim Lesen alle Hobbys. Vergleiche, ob du vorher alle Hobbys gehört hast</a:t>
            </a:r>
            <a:endParaRPr lang="uk-UA" sz="2800" dirty="0"/>
          </a:p>
        </p:txBody>
      </p:sp>
      <p:sp>
        <p:nvSpPr>
          <p:cNvPr id="3" name="Содержимое 2"/>
          <p:cNvSpPr>
            <a:spLocks noGrp="1"/>
          </p:cNvSpPr>
          <p:nvPr>
            <p:ph idx="1"/>
          </p:nvPr>
        </p:nvSpPr>
        <p:spPr>
          <a:xfrm>
            <a:off x="628650" y="1825625"/>
            <a:ext cx="5132070" cy="4351338"/>
          </a:xfrm>
        </p:spPr>
        <p:txBody>
          <a:bodyPr>
            <a:normAutofit lnSpcReduction="10000"/>
          </a:bodyPr>
          <a:lstStyle/>
          <a:p>
            <a:r>
              <a:rPr lang="de-DE" dirty="0" smtClean="0"/>
              <a:t>Lenas Familie und ihre Hobbys Hallo! </a:t>
            </a:r>
            <a:endParaRPr lang="pl-PL" dirty="0" smtClean="0"/>
          </a:p>
          <a:p>
            <a:r>
              <a:rPr lang="de-DE" dirty="0" smtClean="0"/>
              <a:t>Mein </a:t>
            </a:r>
            <a:r>
              <a:rPr lang="de-DE" dirty="0" smtClean="0"/>
              <a:t>Name ist Lena. Ich wohne mit meiner Familie in Hamburg. Hamburg ist eine große Stadt im Norden von Deutschland. Meine Hobbys sind malen, tanzen und Fahrrad fahren. </a:t>
            </a:r>
            <a:endParaRPr lang="pl-PL" dirty="0" smtClean="0"/>
          </a:p>
          <a:p>
            <a:r>
              <a:rPr lang="de-DE" dirty="0" smtClean="0"/>
              <a:t>Das </a:t>
            </a:r>
            <a:r>
              <a:rPr lang="de-DE" dirty="0" smtClean="0"/>
              <a:t>ist mein Bruder Tom. Er mag Fußball spielen, schwimmen und Computer spielen. </a:t>
            </a:r>
            <a:endParaRPr lang="uk-UA" dirty="0"/>
          </a:p>
        </p:txBody>
      </p:sp>
      <p:pic>
        <p:nvPicPr>
          <p:cNvPr id="6146" name="Picture 2"/>
          <p:cNvPicPr>
            <a:picLocks noChangeAspect="1" noChangeArrowheads="1"/>
          </p:cNvPicPr>
          <p:nvPr/>
        </p:nvPicPr>
        <p:blipFill>
          <a:blip r:embed="rId2"/>
          <a:srcRect/>
          <a:stretch>
            <a:fillRect/>
          </a:stretch>
        </p:blipFill>
        <p:spPr bwMode="auto">
          <a:xfrm>
            <a:off x="6225442" y="2417310"/>
            <a:ext cx="2344746" cy="2507387"/>
          </a:xfrm>
          <a:prstGeom prst="rect">
            <a:avLst/>
          </a:prstGeom>
          <a:noFill/>
          <a:ln w="9525">
            <a:noFill/>
            <a:miter lim="800000"/>
            <a:headEnd/>
            <a:tailEnd/>
          </a:ln>
          <a:effectLst/>
        </p:spPr>
      </p:pic>
      <p:sp>
        <p:nvSpPr>
          <p:cNvPr id="5"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6</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2800" dirty="0" smtClean="0"/>
              <a:t>b) Lies jetzt den Text, markiere beim Lesen alle Hobbys. Vergleiche, ob du vorher alle Hobbys gehört hast</a:t>
            </a:r>
            <a:endParaRPr lang="uk-UA" sz="2800" dirty="0"/>
          </a:p>
        </p:txBody>
      </p:sp>
      <p:sp>
        <p:nvSpPr>
          <p:cNvPr id="3" name="Содержимое 2"/>
          <p:cNvSpPr>
            <a:spLocks noGrp="1"/>
          </p:cNvSpPr>
          <p:nvPr>
            <p:ph idx="1"/>
          </p:nvPr>
        </p:nvSpPr>
        <p:spPr>
          <a:xfrm>
            <a:off x="628650" y="1825625"/>
            <a:ext cx="5641521" cy="4351338"/>
          </a:xfrm>
        </p:spPr>
        <p:txBody>
          <a:bodyPr>
            <a:normAutofit lnSpcReduction="10000"/>
          </a:bodyPr>
          <a:lstStyle/>
          <a:p>
            <a:r>
              <a:rPr lang="de-DE" dirty="0" smtClean="0"/>
              <a:t>Lenas Familie und ihre Hobbys Hallo! </a:t>
            </a:r>
            <a:endParaRPr lang="pl-PL" dirty="0" smtClean="0"/>
          </a:p>
          <a:p>
            <a:r>
              <a:rPr lang="de-DE" dirty="0" smtClean="0"/>
              <a:t>Mein </a:t>
            </a:r>
            <a:r>
              <a:rPr lang="de-DE" dirty="0" smtClean="0"/>
              <a:t>Name ist Lena. Ich wohne mit meiner Familie in Hamburg. Hamburg ist eine große Stadt im Norden von Deutschland. Meine Hobbys sind malen, tanzen und Fahrrad fahren. </a:t>
            </a:r>
            <a:endParaRPr lang="pl-PL" dirty="0" smtClean="0"/>
          </a:p>
          <a:p>
            <a:r>
              <a:rPr lang="de-DE" dirty="0" smtClean="0"/>
              <a:t>Das </a:t>
            </a:r>
            <a:r>
              <a:rPr lang="de-DE" dirty="0" smtClean="0"/>
              <a:t>ist mein Bruder Tom. Er mag Fußball spielen, schwimmen und Computer spielen. </a:t>
            </a:r>
            <a:endParaRPr lang="pl-PL" dirty="0" smtClean="0"/>
          </a:p>
        </p:txBody>
      </p:sp>
      <p:pic>
        <p:nvPicPr>
          <p:cNvPr id="5122" name="Picture 2"/>
          <p:cNvPicPr>
            <a:picLocks noChangeAspect="1" noChangeArrowheads="1"/>
          </p:cNvPicPr>
          <p:nvPr/>
        </p:nvPicPr>
        <p:blipFill>
          <a:blip r:embed="rId2"/>
          <a:srcRect/>
          <a:stretch>
            <a:fillRect/>
          </a:stretch>
        </p:blipFill>
        <p:spPr bwMode="auto">
          <a:xfrm>
            <a:off x="6231726" y="3292521"/>
            <a:ext cx="2247022" cy="2402885"/>
          </a:xfrm>
          <a:prstGeom prst="rect">
            <a:avLst/>
          </a:prstGeom>
          <a:noFill/>
          <a:ln w="9525">
            <a:noFill/>
            <a:miter lim="800000"/>
            <a:headEnd/>
            <a:tailEnd/>
          </a:ln>
          <a:effectLst/>
        </p:spPr>
      </p:pic>
      <p:sp>
        <p:nvSpPr>
          <p:cNvPr id="5"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7</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776" y="2011046"/>
            <a:ext cx="7886700" cy="1325563"/>
          </a:xfrm>
        </p:spPr>
        <p:txBody>
          <a:bodyPr/>
          <a:lstStyle/>
          <a:p>
            <a:r>
              <a:rPr lang="en-US" dirty="0" smtClean="0"/>
              <a:t>c) </a:t>
            </a:r>
            <a:r>
              <a:rPr lang="en-US" dirty="0" err="1" smtClean="0"/>
              <a:t>Beende</a:t>
            </a:r>
            <a:r>
              <a:rPr lang="en-US" dirty="0" smtClean="0"/>
              <a:t> die </a:t>
            </a:r>
            <a:r>
              <a:rPr lang="en-US" dirty="0" err="1" smtClean="0"/>
              <a:t>Sätze</a:t>
            </a:r>
            <a:r>
              <a:rPr lang="en-US" dirty="0" smtClean="0"/>
              <a:t>.</a:t>
            </a:r>
            <a:endParaRPr lang="uk-UA" dirty="0"/>
          </a:p>
        </p:txBody>
      </p:sp>
      <p:sp>
        <p:nvSpPr>
          <p:cNvPr id="3" name="Содержимое 2"/>
          <p:cNvSpPr>
            <a:spLocks noGrp="1"/>
          </p:cNvSpPr>
          <p:nvPr>
            <p:ph idx="1"/>
          </p:nvPr>
        </p:nvSpPr>
        <p:spPr>
          <a:xfrm>
            <a:off x="628650" y="3605349"/>
            <a:ext cx="8214904" cy="2571614"/>
          </a:xfrm>
        </p:spPr>
        <p:txBody>
          <a:bodyPr>
            <a:normAutofit lnSpcReduction="10000"/>
          </a:bodyPr>
          <a:lstStyle/>
          <a:p>
            <a:r>
              <a:rPr lang="en-US" dirty="0" smtClean="0"/>
              <a:t>I. Lena </a:t>
            </a:r>
            <a:r>
              <a:rPr lang="en-US" dirty="0" err="1" smtClean="0"/>
              <a:t>mag</a:t>
            </a:r>
            <a:r>
              <a:rPr lang="en-US" dirty="0" smtClean="0"/>
              <a:t> </a:t>
            </a:r>
            <a:r>
              <a:rPr lang="en-US" dirty="0" smtClean="0"/>
              <a:t>_________________________________________.</a:t>
            </a:r>
            <a:endParaRPr lang="pl-PL" dirty="0" smtClean="0"/>
          </a:p>
          <a:p>
            <a:r>
              <a:rPr lang="en-US" dirty="0" smtClean="0"/>
              <a:t> </a:t>
            </a:r>
            <a:r>
              <a:rPr lang="en-US" dirty="0" smtClean="0"/>
              <a:t>II. Tom </a:t>
            </a:r>
            <a:r>
              <a:rPr lang="en-US" dirty="0" err="1" smtClean="0"/>
              <a:t>mag</a:t>
            </a:r>
            <a:r>
              <a:rPr lang="en-US" dirty="0" smtClean="0"/>
              <a:t> </a:t>
            </a:r>
            <a:r>
              <a:rPr lang="en-US" dirty="0" smtClean="0"/>
              <a:t>_________________________________________. </a:t>
            </a:r>
            <a:endParaRPr lang="pl-PL" dirty="0" smtClean="0"/>
          </a:p>
          <a:p>
            <a:r>
              <a:rPr lang="en-US" dirty="0" smtClean="0"/>
              <a:t>III</a:t>
            </a:r>
            <a:r>
              <a:rPr lang="en-US" dirty="0" smtClean="0"/>
              <a:t>. Sabine und Thomas </a:t>
            </a:r>
            <a:r>
              <a:rPr lang="en-US" dirty="0" err="1" smtClean="0"/>
              <a:t>mögen</a:t>
            </a:r>
            <a:r>
              <a:rPr lang="en-US" dirty="0" smtClean="0"/>
              <a:t> </a:t>
            </a:r>
            <a:r>
              <a:rPr lang="en-US" dirty="0" smtClean="0"/>
              <a:t>_________________________________________.</a:t>
            </a:r>
            <a:endParaRPr lang="uk-UA" dirty="0"/>
          </a:p>
        </p:txBody>
      </p:sp>
      <p:sp>
        <p:nvSpPr>
          <p:cNvPr id="4"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8</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sz="4000" dirty="0" smtClean="0"/>
              <a:t>d) Ergänze die Regel. </a:t>
            </a:r>
            <a:r>
              <a:rPr lang="pl-PL" sz="4000" dirty="0" smtClean="0"/>
              <a:t/>
            </a:r>
            <a:br>
              <a:rPr lang="pl-PL" sz="4000" dirty="0" smtClean="0"/>
            </a:br>
            <a:r>
              <a:rPr lang="de-DE" sz="4000" dirty="0" smtClean="0"/>
              <a:t>Ende </a:t>
            </a:r>
            <a:r>
              <a:rPr lang="de-DE" sz="4000" dirty="0" smtClean="0"/>
              <a:t>– Verb – Modalverb - Infinitiv</a:t>
            </a:r>
            <a:endParaRPr lang="uk-UA" sz="4000" dirty="0"/>
          </a:p>
        </p:txBody>
      </p:sp>
      <p:pic>
        <p:nvPicPr>
          <p:cNvPr id="7170" name="Picture 2"/>
          <p:cNvPicPr>
            <a:picLocks noChangeAspect="1" noChangeArrowheads="1"/>
          </p:cNvPicPr>
          <p:nvPr/>
        </p:nvPicPr>
        <p:blipFill>
          <a:blip r:embed="rId2"/>
          <a:srcRect/>
          <a:stretch>
            <a:fillRect/>
          </a:stretch>
        </p:blipFill>
        <p:spPr bwMode="auto">
          <a:xfrm>
            <a:off x="483072" y="1724297"/>
            <a:ext cx="8229089" cy="2364377"/>
          </a:xfrm>
          <a:prstGeom prst="rect">
            <a:avLst/>
          </a:prstGeom>
          <a:noFill/>
          <a:ln w="9525">
            <a:noFill/>
            <a:miter lim="800000"/>
            <a:headEnd/>
            <a:tailEnd/>
          </a:ln>
          <a:effectLst/>
        </p:spPr>
      </p:pic>
      <p:sp>
        <p:nvSpPr>
          <p:cNvPr id="6" name="Прямоугольник 5"/>
          <p:cNvSpPr/>
          <p:nvPr/>
        </p:nvSpPr>
        <p:spPr>
          <a:xfrm>
            <a:off x="535578" y="4114800"/>
            <a:ext cx="2782388" cy="256032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653143" y="4180114"/>
            <a:ext cx="2286000" cy="2677656"/>
          </a:xfrm>
          <a:prstGeom prst="rect">
            <a:avLst/>
          </a:prstGeom>
          <a:noFill/>
        </p:spPr>
        <p:txBody>
          <a:bodyPr wrap="square" rtlCol="0">
            <a:spAutoFit/>
          </a:bodyPr>
          <a:lstStyle/>
          <a:p>
            <a:r>
              <a:rPr lang="pl-PL" sz="2400" dirty="0" smtClean="0"/>
              <a:t>Ich – mag</a:t>
            </a:r>
          </a:p>
          <a:p>
            <a:r>
              <a:rPr lang="pl-PL" sz="2400" dirty="0" smtClean="0"/>
              <a:t>Du – magst</a:t>
            </a:r>
          </a:p>
          <a:p>
            <a:r>
              <a:rPr lang="pl-PL" sz="2400" dirty="0" smtClean="0"/>
              <a:t>Er, sie , es – mag</a:t>
            </a:r>
          </a:p>
          <a:p>
            <a:r>
              <a:rPr lang="pl-PL" sz="2400" dirty="0" smtClean="0"/>
              <a:t>Wir - m</a:t>
            </a:r>
            <a:r>
              <a:rPr lang="uk-UA" sz="2400" dirty="0" smtClean="0">
                <a:latin typeface="Times New Roman"/>
                <a:cs typeface="Times New Roman"/>
              </a:rPr>
              <a:t>ӧ</a:t>
            </a:r>
            <a:r>
              <a:rPr lang="pl-PL" sz="2400" dirty="0" smtClean="0"/>
              <a:t>gen</a:t>
            </a:r>
          </a:p>
          <a:p>
            <a:r>
              <a:rPr lang="pl-PL" sz="2400" dirty="0" smtClean="0"/>
              <a:t>Ihr – m</a:t>
            </a:r>
            <a:r>
              <a:rPr lang="uk-UA" sz="2400" dirty="0" smtClean="0">
                <a:latin typeface="Times New Roman"/>
                <a:cs typeface="Times New Roman"/>
              </a:rPr>
              <a:t>ӧ</a:t>
            </a:r>
            <a:r>
              <a:rPr lang="pl-PL" sz="2400" dirty="0" smtClean="0"/>
              <a:t>gt</a:t>
            </a:r>
          </a:p>
          <a:p>
            <a:r>
              <a:rPr lang="pl-PL" sz="2400" dirty="0" smtClean="0"/>
              <a:t>Sie, sie - m</a:t>
            </a:r>
            <a:r>
              <a:rPr lang="uk-UA" sz="2400" dirty="0" smtClean="0">
                <a:latin typeface="Times New Roman"/>
                <a:cs typeface="Times New Roman"/>
              </a:rPr>
              <a:t>ӧ</a:t>
            </a:r>
            <a:r>
              <a:rPr lang="pl-PL" sz="2400" dirty="0" smtClean="0"/>
              <a:t>gen</a:t>
            </a:r>
            <a:endParaRPr lang="uk-UA" sz="2400" dirty="0" smtClean="0"/>
          </a:p>
          <a:p>
            <a:endParaRPr lang="uk-UA" sz="2400" dirty="0"/>
          </a:p>
        </p:txBody>
      </p:sp>
      <p:sp>
        <p:nvSpPr>
          <p:cNvPr id="8" name="Прямоугольник 7"/>
          <p:cNvSpPr/>
          <p:nvPr/>
        </p:nvSpPr>
        <p:spPr>
          <a:xfrm>
            <a:off x="4724402" y="4659086"/>
            <a:ext cx="2782388" cy="1114697"/>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smtClean="0">
                <a:solidFill>
                  <a:srgbClr val="C00000"/>
                </a:solidFill>
              </a:rPr>
              <a:t>Was magst du</a:t>
            </a:r>
            <a:r>
              <a:rPr lang="uk-UA" sz="2800" b="1" dirty="0" smtClean="0">
                <a:solidFill>
                  <a:srgbClr val="C00000"/>
                </a:solidFill>
              </a:rPr>
              <a:t>?- </a:t>
            </a:r>
            <a:r>
              <a:rPr lang="pl-PL" sz="2800" b="1" dirty="0" smtClean="0">
                <a:solidFill>
                  <a:srgbClr val="C00000"/>
                </a:solidFill>
              </a:rPr>
              <a:t>Ich  mag tanzen</a:t>
            </a:r>
            <a:endParaRPr lang="uk-UA" sz="2800" b="1" dirty="0">
              <a:solidFill>
                <a:srgbClr val="C00000"/>
              </a:solidFill>
            </a:endParaRPr>
          </a:p>
        </p:txBody>
      </p:sp>
      <p:sp>
        <p:nvSpPr>
          <p:cNvPr id="9" name="Подзаголовок 2">
            <a:extLst>
              <a:ext uri="{FF2B5EF4-FFF2-40B4-BE49-F238E27FC236}">
                <a16:creationId xmlns:a16="http://schemas.microsoft.com/office/drawing/2014/main" xmlns="" id="{958CB8A8-AC01-4890-A7BC-E41C359CCEFF}"/>
              </a:ext>
            </a:extLst>
          </p:cNvPr>
          <p:cNvSpPr txBox="1">
            <a:spLocks/>
          </p:cNvSpPr>
          <p:nvPr/>
        </p:nvSpPr>
        <p:spPr>
          <a:xfrm>
            <a:off x="0" y="6324521"/>
            <a:ext cx="711926" cy="53347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9</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461</Words>
  <Application>Microsoft Office PowerPoint</Application>
  <PresentationFormat>Экран (4:3)</PresentationFormat>
  <Paragraphs>51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Hobbys</vt:lpstr>
      <vt:lpstr>Слайд 2</vt:lpstr>
      <vt:lpstr>Schreibe weitere Hobbys auf, die du kennst</vt:lpstr>
      <vt:lpstr>Finde die Wörter! </vt:lpstr>
      <vt:lpstr>Lenas Familie und ihre Freizeitaktivitäten</vt:lpstr>
      <vt:lpstr>b) Lies jetzt den Text, markiere beim Lesen alle Hobbys. Vergleiche, ob du vorher alle Hobbys gehört hast</vt:lpstr>
      <vt:lpstr>b) Lies jetzt den Text, markiere beim Lesen alle Hobbys. Vergleiche, ob du vorher alle Hobbys gehört hast</vt:lpstr>
      <vt:lpstr>c) Beende die Sätze.</vt:lpstr>
      <vt:lpstr>d) Ergänze die Regel.  Ende – Verb – Modalverb - Infinitiv</vt:lpstr>
      <vt:lpstr>Quizfragen zu den Freizeitaktivitäten von Lenas Familie Scanne den QR-Code oder klicke auf den Link. Beantworte die Quizfragen.</vt:lpstr>
      <vt:lpstr>Meine Familie und ihre Freizeitaktivitäten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2</cp:revision>
  <dcterms:created xsi:type="dcterms:W3CDTF">2020-10-04T10:32:20Z</dcterms:created>
  <dcterms:modified xsi:type="dcterms:W3CDTF">2023-04-25T19:14:19Z</dcterms:modified>
</cp:coreProperties>
</file>