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9" r:id="rId3"/>
    <p:sldId id="265" r:id="rId4"/>
    <p:sldId id="269" r:id="rId5"/>
    <p:sldId id="267" r:id="rId6"/>
    <p:sldId id="268" r:id="rId7"/>
    <p:sldId id="270" r:id="rId8"/>
    <p:sldId id="271" r:id="rId9"/>
    <p:sldId id="285" r:id="rId10"/>
    <p:sldId id="284" r:id="rId11"/>
    <p:sldId id="286" r:id="rId12"/>
    <p:sldId id="274" r:id="rId13"/>
    <p:sldId id="287" r:id="rId14"/>
    <p:sldId id="276" r:id="rId15"/>
    <p:sldId id="277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114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Тема.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Послідовне з'єднання провідників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8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853441"/>
            <a:ext cx="7886700" cy="827314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uk-UA" sz="32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Правила, яких необхідно дотримуватися</a:t>
            </a:r>
            <a:br>
              <a:rPr lang="uk-UA" sz="32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32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під час вимірювання сили струму </a:t>
            </a:r>
            <a:r>
              <a:rPr lang="uk-UA" sz="32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амперметром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907178"/>
            <a:ext cx="7886700" cy="4182474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uk-UA" dirty="0"/>
              <a:t>Амперметр вмикають у коло послідовно з тим споживачем, у якому необхідно виміряти</a:t>
            </a:r>
            <a:r>
              <a:rPr lang="en-US" dirty="0"/>
              <a:t> </a:t>
            </a:r>
            <a:r>
              <a:rPr lang="uk-UA" dirty="0"/>
              <a:t>силу струму.</a:t>
            </a:r>
          </a:p>
          <a:p>
            <a:pPr marL="457200" indent="-457200" algn="just">
              <a:buAutoNum type="arabicPeriod"/>
            </a:pPr>
            <a:r>
              <a:rPr lang="uk-UA" dirty="0"/>
              <a:t>Клему амперметра, біля якої стоїть знак «+», потрібно </a:t>
            </a:r>
            <a:r>
              <a:rPr lang="uk-UA" dirty="0" smtClean="0"/>
              <a:t>з'єднувати </a:t>
            </a:r>
            <a:r>
              <a:rPr lang="uk-UA" dirty="0"/>
              <a:t>з проводом, що йде від позитивного полюса джерела струму, клему зі знаком «-» - із проводом, що йде від негативного полюса.</a:t>
            </a:r>
          </a:p>
          <a:p>
            <a:pPr marL="457200" indent="-457200" algn="just">
              <a:buAutoNum type="arabicPeriod"/>
            </a:pPr>
            <a:r>
              <a:rPr lang="uk-UA" dirty="0"/>
              <a:t>Не можна приєднувати амперметр до кола, в якому відсутній споживач струму, - це може призвести до псування обладнання або пожежі.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66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853441"/>
            <a:ext cx="7886700" cy="827314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uk-UA" sz="32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Правила, яких необхідно дотримуватися</a:t>
            </a:r>
            <a:br>
              <a:rPr lang="uk-UA" sz="32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32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під час вимірювання </a:t>
            </a:r>
            <a:r>
              <a:rPr lang="uk-UA" sz="32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напруги </a:t>
            </a:r>
            <a:br>
              <a:rPr lang="uk-UA" sz="32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32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вольтметром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907178"/>
            <a:ext cx="7886700" cy="4182474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uk-UA" dirty="0" smtClean="0"/>
              <a:t>Вольтметр приєднують паралельно до тієї ділянки кола, на якій необхідно виміряти напругу. </a:t>
            </a:r>
            <a:endParaRPr lang="uk-UA" dirty="0"/>
          </a:p>
          <a:p>
            <a:pPr marL="457200" indent="-457200" algn="just">
              <a:buAutoNum type="arabicPeriod"/>
            </a:pPr>
            <a:r>
              <a:rPr lang="uk-UA" dirty="0"/>
              <a:t>Клему </a:t>
            </a:r>
            <a:r>
              <a:rPr lang="uk-UA" dirty="0" smtClean="0"/>
              <a:t>вольтметра, </a:t>
            </a:r>
            <a:r>
              <a:rPr lang="uk-UA" dirty="0"/>
              <a:t>біля якої стоїть знак «+», </a:t>
            </a:r>
            <a:r>
              <a:rPr lang="uk-UA" dirty="0" smtClean="0"/>
              <a:t>слід з'єднувати </a:t>
            </a:r>
            <a:r>
              <a:rPr lang="uk-UA" dirty="0"/>
              <a:t>з проводом, </a:t>
            </a:r>
            <a:r>
              <a:rPr lang="uk-UA" dirty="0" smtClean="0"/>
              <a:t>який іде </a:t>
            </a:r>
            <a:r>
              <a:rPr lang="uk-UA" dirty="0"/>
              <a:t>від позитивного полюса джерела </a:t>
            </a:r>
            <a:r>
              <a:rPr lang="uk-UA" dirty="0" smtClean="0"/>
              <a:t>струму; </a:t>
            </a:r>
            <a:r>
              <a:rPr lang="uk-UA" dirty="0"/>
              <a:t>клему зі знаком «-» - із проводом, що йде від негативного </a:t>
            </a:r>
            <a:r>
              <a:rPr lang="uk-UA" dirty="0" smtClean="0"/>
              <a:t>полюса джерела струму.</a:t>
            </a:r>
            <a:endParaRPr lang="uk-UA" dirty="0"/>
          </a:p>
          <a:p>
            <a:pPr marL="457200" indent="-457200" algn="just">
              <a:buAutoNum type="arabicPeriod"/>
            </a:pPr>
            <a:r>
              <a:rPr lang="uk-UA" dirty="0" smtClean="0"/>
              <a:t>Для вимірювання напруги на полюсах джерела струму вольтметр приєднують безпосередньо до клем джерела.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90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618310"/>
            <a:ext cx="7886700" cy="1193074"/>
          </a:xfrm>
        </p:spPr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64526"/>
            <a:ext cx="7886700" cy="3625125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РОЗВ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uk-UA" sz="3200" b="1" dirty="0" smtClean="0"/>
              <a:t>ЯЗУВАННЯ ЗАДАЧ</a:t>
            </a:r>
            <a:endParaRPr lang="uk-UA" sz="3200" b="1" dirty="0"/>
          </a:p>
          <a:p>
            <a:r>
              <a:rPr lang="uk-UA" sz="3200" b="1" dirty="0" smtClean="0"/>
              <a:t>1. Резистори</a:t>
            </a:r>
            <a:r>
              <a:rPr lang="uk-UA" sz="3200" b="1" dirty="0"/>
              <a:t>, опори яких 2 і 3 </a:t>
            </a:r>
            <a:r>
              <a:rPr lang="uk-UA" sz="3200" b="1" dirty="0" err="1"/>
              <a:t>Ом</a:t>
            </a:r>
            <a:r>
              <a:rPr lang="uk-UA" sz="3200" b="1" dirty="0"/>
              <a:t>, з’єднані послідовно й підключені до джерела постійної напруги 15 В. Яким є опір цієї ділянки кола? Знайдіть силу струму в колі та напругу на кожному резисторі.</a:t>
            </a:r>
            <a:endParaRPr lang="ru-RU" sz="3200" b="1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4643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798917"/>
                  </p:ext>
                </p:extLst>
              </p:nvPr>
            </p:nvGraphicFramePr>
            <p:xfrm>
              <a:off x="1178565" y="748937"/>
              <a:ext cx="7216498" cy="46059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03839">
                      <a:extLst>
                        <a:ext uri="{9D8B030D-6E8A-4147-A177-3AD203B41FA5}">
                          <a16:colId xmlns:a16="http://schemas.microsoft.com/office/drawing/2014/main" xmlns="" val="3934260476"/>
                        </a:ext>
                      </a:extLst>
                    </a:gridCol>
                    <a:gridCol w="5212659">
                      <a:extLst>
                        <a:ext uri="{9D8B030D-6E8A-4147-A177-3AD203B41FA5}">
                          <a16:colId xmlns:a16="http://schemas.microsoft.com/office/drawing/2014/main" xmlns="" val="1101456758"/>
                        </a:ext>
                      </a:extLst>
                    </a:gridCol>
                  </a:tblGrid>
                  <a:tr h="14312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Дано: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=2 Ом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=3 Ом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 i="1" baseline="30000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  <m:r>
                                  <a:rPr lang="uk-UA" sz="1200" i="1" baseline="30000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=15 В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Розв’язання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27051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=2 Ом+3 Ом=5 Ом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Відповідно до закону Ома: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num>
                                  <m:den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;            </m:t>
                                </m:r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200" i="1" baseline="30000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15 В</m:t>
                                    </m:r>
                                  </m:num>
                                  <m:den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5 Ом</m:t>
                                    </m:r>
                                  </m:den>
                                </m:f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=3 А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   =&gt;    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=3 А;   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=3 А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  <a:ea typeface="MyriadPro-Regular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1200" i="1">
                                            <a:effectLst/>
                                            <a:latin typeface="Cambria Math" panose="02040503050406030204" pitchFamily="18" charset="0"/>
                                            <a:ea typeface="MyriadPro-Regular"/>
                                            <a:cs typeface="Times New Roman" panose="020206030504050203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uk-UA" sz="1200" i="1">
                                            <a:effectLst/>
                                            <a:latin typeface="Cambria Math" panose="02040503050406030204" pitchFamily="18" charset="0"/>
                                            <a:ea typeface="MyriadPro-Regular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;         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=3 А∙2 Ом=6 В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  <a:ea typeface="MyriadPro-Regular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1200" i="1">
                                            <a:effectLst/>
                                            <a:latin typeface="Cambria Math" panose="02040503050406030204" pitchFamily="18" charset="0"/>
                                            <a:ea typeface="MyriadPro-Regular"/>
                                            <a:cs typeface="Times New Roman" panose="020206030504050203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uk-UA" sz="1200" i="1">
                                            <a:effectLst/>
                                            <a:latin typeface="Cambria Math" panose="02040503050406030204" pitchFamily="18" charset="0"/>
                                            <a:ea typeface="MyriadPro-Regular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;         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=3 А∙3 Ом=9 В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Відповідь: </a:t>
                          </a:r>
                          <a14:m>
                            <m:oMath xmlns:m="http://schemas.openxmlformats.org/officeDocument/2006/math">
                              <m:r>
                                <a:rPr lang="uk-UA" sz="12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uk-UA" sz="12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=5 Ом; </m:t>
                              </m:r>
                              <m:r>
                                <a:rPr lang="uk-UA" sz="12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uk-UA" sz="12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=3 А</m:t>
                              </m:r>
                              <m:r>
                                <a:rPr lang="uk-UA" sz="1200">
                                  <a:effectLst/>
                                  <a:latin typeface="Cambria Math" panose="02040503050406030204" pitchFamily="18" charset="0"/>
                                  <a:ea typeface="SchoolBookC"/>
                                  <a:cs typeface="Times New Roman" panose="02020603050405020304" pitchFamily="18" charset="0"/>
                                </a:rPr>
                                <m:t>; 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12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uk-UA" sz="12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sz="12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=6 В;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12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uk-UA" sz="12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uk-UA" sz="12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=9 В.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23162666"/>
                      </a:ext>
                    </a:extLst>
                  </a:tr>
                  <a:tr h="317467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 − ?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 − ?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−?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uk-UA" sz="1200" i="1"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200" i="1"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−?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1107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798917"/>
                  </p:ext>
                </p:extLst>
              </p:nvPr>
            </p:nvGraphicFramePr>
            <p:xfrm>
              <a:off x="1178565" y="748937"/>
              <a:ext cx="7216498" cy="46059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03839">
                      <a:extLst>
                        <a:ext uri="{9D8B030D-6E8A-4147-A177-3AD203B41FA5}">
                          <a16:colId xmlns:a16="http://schemas.microsoft.com/office/drawing/2014/main" val="3934260476"/>
                        </a:ext>
                      </a:extLst>
                    </a:gridCol>
                    <a:gridCol w="5212659">
                      <a:extLst>
                        <a:ext uri="{9D8B030D-6E8A-4147-A177-3AD203B41FA5}">
                          <a16:colId xmlns:a16="http://schemas.microsoft.com/office/drawing/2014/main" val="1101456758"/>
                        </a:ext>
                      </a:extLst>
                    </a:gridCol>
                  </a:tblGrid>
                  <a:tr h="143127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128" r="-260182" b="-22255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38435" t="-661" b="-1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3162666"/>
                      </a:ext>
                    </a:extLst>
                  </a:tr>
                  <a:tr h="31746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45977" r="-260182" b="-19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1074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27611" y="2647950"/>
            <a:ext cx="107109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3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65411"/>
          </a:xfrm>
        </p:spPr>
        <p:txBody>
          <a:bodyPr>
            <a:normAutofit/>
          </a:bodyPr>
          <a:lstStyle/>
          <a:p>
            <a:r>
              <a:rPr lang="uk-UA" b="1" dirty="0" smtClean="0"/>
              <a:t>2.</a:t>
            </a:r>
            <a:r>
              <a:rPr lang="uk-UA" b="1" dirty="0"/>
              <a:t> </a:t>
            </a:r>
            <a:r>
              <a:rPr lang="uk-UA" sz="3600" b="1" dirty="0"/>
              <a:t>Резистори, опори яких 30 і 60 </a:t>
            </a:r>
            <a:r>
              <a:rPr lang="uk-UA" sz="3600" b="1" dirty="0" err="1"/>
              <a:t>Ом</a:t>
            </a:r>
            <a:r>
              <a:rPr lang="uk-UA" sz="3600" b="1" dirty="0"/>
              <a:t>, з’єднані послідовно й підключені до батарейки. Напруга на першому резисторі 3 В. Яка напруга на другому резисторі?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3708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0" y="1480456"/>
            <a:ext cx="7994469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3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25" y="487679"/>
            <a:ext cx="8119518" cy="5671640"/>
          </a:xfrm>
        </p:spPr>
        <p:txBody>
          <a:bodyPr>
            <a:noAutofit/>
          </a:bodyPr>
          <a:lstStyle/>
          <a:p>
            <a:r>
              <a:rPr lang="uk-UA" b="1" i="1" dirty="0">
                <a:solidFill>
                  <a:srgbClr val="002060"/>
                </a:solidFill>
              </a:rPr>
              <a:t>Бесіда за </a:t>
            </a:r>
            <a:r>
              <a:rPr lang="uk-UA" b="1" i="1" dirty="0" smtClean="0">
                <a:solidFill>
                  <a:srgbClr val="002060"/>
                </a:solidFill>
              </a:rPr>
              <a:t>питаннями: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uk-UA" sz="3200" b="1" i="1" dirty="0"/>
              <a:t>1.</a:t>
            </a:r>
            <a:r>
              <a:rPr lang="uk-UA" sz="3200" b="1" dirty="0"/>
              <a:t> </a:t>
            </a:r>
            <a:r>
              <a:rPr lang="uk-UA" sz="3200" b="1" i="1" dirty="0"/>
              <a:t>Як обчислити силу струму в електричному колі за послідовного з’єднання його елементів?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uk-UA" sz="3200" b="1" i="1" dirty="0"/>
              <a:t>2.	Як обчислити повну напругу в електричному колі, якщо є виміряні значення </a:t>
            </a:r>
            <a:r>
              <a:rPr lang="uk-UA" sz="3200" b="1" i="1" dirty="0" err="1"/>
              <a:t>напруг</a:t>
            </a:r>
            <a:r>
              <a:rPr lang="uk-UA" sz="3200" b="1" i="1" dirty="0"/>
              <a:t> кожної з його ділянок, що з’єднані послідовно?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uk-UA" sz="3200" b="1" i="1" dirty="0"/>
              <a:t>3. Як обчислити загальний опір кола, яке складається з послідовно з’єднаних провідників?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433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96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Актуалізація опорних знань </a:t>
            </a:r>
            <a:br>
              <a:rPr lang="uk-UA" dirty="0" smtClean="0"/>
            </a:br>
            <a:r>
              <a:rPr lang="uk-UA" sz="2000" dirty="0" smtClean="0"/>
              <a:t>(за допомогою пристрою /експериментальне завдання стор.167/)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9558973"/>
                  </p:ext>
                </p:extLst>
              </p:nvPr>
            </p:nvGraphicFramePr>
            <p:xfrm>
              <a:off x="461554" y="1010196"/>
              <a:ext cx="8299270" cy="57302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9635">
                      <a:extLst>
                        <a:ext uri="{9D8B030D-6E8A-4147-A177-3AD203B41FA5}">
                          <a16:colId xmlns:a16="http://schemas.microsoft.com/office/drawing/2014/main" xmlns="" val="2353261670"/>
                        </a:ext>
                      </a:extLst>
                    </a:gridCol>
                    <a:gridCol w="4149635">
                      <a:extLst>
                        <a:ext uri="{9D8B030D-6E8A-4147-A177-3AD203B41FA5}">
                          <a16:colId xmlns:a16="http://schemas.microsoft.com/office/drawing/2014/main" xmlns="" val="917420594"/>
                        </a:ext>
                      </a:extLst>
                    </a:gridCol>
                  </a:tblGrid>
                  <a:tr h="346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600" b="1" i="1" dirty="0" smtClean="0"/>
                            <a:t>Запитання</a:t>
                          </a:r>
                          <a:endParaRPr lang="ru-RU" sz="16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600" b="1" i="1" dirty="0" smtClean="0"/>
                            <a:t>Відповідь</a:t>
                          </a:r>
                          <a:endParaRPr lang="ru-RU" sz="16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36797047"/>
                      </a:ext>
                    </a:extLst>
                  </a:tr>
                  <a:tr h="4869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042160" algn="l"/>
                            </a:tabLs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Закон Ома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1" dirty="0" smtClean="0">
                              <a:effectLst/>
                              <a:latin typeface="Times New Roman" panose="02020603050405020304" pitchFamily="18" charset="0"/>
                              <a:ea typeface="MyriadPro-Regular"/>
                            </a:rPr>
                            <a:t>I =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800" b="1" i="1">
                                      <a:effectLst/>
                                      <a:latin typeface="Cambria Math"/>
                                      <a:ea typeface="MyriadPro-Regular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1" i="1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09863353"/>
                      </a:ext>
                    </a:extLst>
                  </a:tr>
                  <a:tr h="8444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За здатністю проводити електричний струм всі речовини і матеріали поділяють на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провідники, діелектрики та навіпровідники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914962198"/>
                      </a:ext>
                    </a:extLst>
                  </a:tr>
                  <a:tr h="562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Сила струму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i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I =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400" b="1" i="1">
                                      <a:effectLst/>
                                      <a:latin typeface="Cambria Math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50" b="1" i="1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1400" b="1" i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 , [</a:t>
                          </a:r>
                          <a:r>
                            <a:rPr lang="en-US" sz="1400" b="1" i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uk-UA" sz="1400" b="1" i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]=А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572787912"/>
                      </a:ext>
                    </a:extLst>
                  </a:tr>
                  <a:tr h="7389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Електричне коло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з’єднані провідниками в певному порядку джерело струму, споживачі, замикальні (розмикальні) пристрої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390689699"/>
                      </a:ext>
                    </a:extLst>
                  </a:tr>
                  <a:tr h="2814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Резистор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деталь, що забезпечує певний опір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263715554"/>
                      </a:ext>
                    </a:extLst>
                  </a:tr>
                  <a:tr h="3820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Електрична напруга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U=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b="1" i="1">
                                      <a:effectLst/>
                                      <a:latin typeface="Cambria Math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𝑨</m:t>
                                  </m:r>
                                </m:num>
                                <m:den>
                                  <m:r>
                                    <a:rPr lang="ru-RU" sz="1250" b="1" i="1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14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,   [</a:t>
                          </a:r>
                          <a:r>
                            <a:rPr lang="en-US" sz="14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U]</a:t>
                          </a:r>
                          <a:r>
                            <a:rPr lang="uk-UA" sz="14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=1 В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429956421"/>
                      </a:ext>
                    </a:extLst>
                  </a:tr>
                  <a:tr h="8505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Електрична схема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b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креслення, на якому умовними позначеннями показано, з яких елементів складається електричне коло і в який спосіб ці елементи з’єднані між собою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593082464"/>
                      </a:ext>
                    </a:extLst>
                  </a:tr>
                  <a:tr h="2814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Електричний опір - це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провідники, діелектрики та навіпровідники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192536417"/>
                      </a:ext>
                    </a:extLst>
                  </a:tr>
                  <a:tr h="320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Реостат - це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I =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400" b="1" i="1">
                                      <a:effectLst/>
                                      <a:latin typeface="Cambria Math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50" b="1" i="1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14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 , [</a:t>
                          </a:r>
                          <a:r>
                            <a:rPr lang="en-US" sz="14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uk-UA" sz="1400" b="1" i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]=А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76082399"/>
                      </a:ext>
                    </a:extLst>
                  </a:tr>
                  <a:tr h="6344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Послідовне з’єднання провідників - це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b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з’єднані провідниками в певному порядку джерело струму, споживачі, замикальні (розмикальні) пристрої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5882223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9558973"/>
                  </p:ext>
                </p:extLst>
              </p:nvPr>
            </p:nvGraphicFramePr>
            <p:xfrm>
              <a:off x="461554" y="1010196"/>
              <a:ext cx="8299270" cy="57302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9635">
                      <a:extLst>
                        <a:ext uri="{9D8B030D-6E8A-4147-A177-3AD203B41FA5}">
                          <a16:colId xmlns:a16="http://schemas.microsoft.com/office/drawing/2014/main" val="2353261670"/>
                        </a:ext>
                      </a:extLst>
                    </a:gridCol>
                    <a:gridCol w="4149635">
                      <a:extLst>
                        <a:ext uri="{9D8B030D-6E8A-4147-A177-3AD203B41FA5}">
                          <a16:colId xmlns:a16="http://schemas.microsoft.com/office/drawing/2014/main" val="917420594"/>
                        </a:ext>
                      </a:extLst>
                    </a:gridCol>
                  </a:tblGrid>
                  <a:tr h="346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600" b="1" i="1" dirty="0" smtClean="0"/>
                            <a:t>Запитання</a:t>
                          </a:r>
                          <a:endParaRPr lang="ru-RU" sz="16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600" b="1" i="1" dirty="0" smtClean="0"/>
                            <a:t>Відповідь</a:t>
                          </a:r>
                          <a:endParaRPr lang="ru-RU" sz="16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797047"/>
                      </a:ext>
                    </a:extLst>
                  </a:tr>
                  <a:tr h="4869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042160" algn="l"/>
                            </a:tabLs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Закон Ома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294" t="-73750" r="-587" b="-10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9863353"/>
                      </a:ext>
                    </a:extLst>
                  </a:tr>
                  <a:tr h="8444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За здатністю проводити електричний струм всі речовини і матеріали поділяють на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провідники, діелектрики та навіпровідники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14962198"/>
                      </a:ext>
                    </a:extLst>
                  </a:tr>
                  <a:tr h="562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Сила струму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294" t="-302174" r="-587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2787912"/>
                      </a:ext>
                    </a:extLst>
                  </a:tr>
                  <a:tr h="7389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Електричне коло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з’єднані провідниками в певному порядку джерело струму, споживачі, замикальні (розмикальні) пристрої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0689699"/>
                      </a:ext>
                    </a:extLst>
                  </a:tr>
                  <a:tr h="2814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Резистор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деталь, що забезпечує певний опір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63715554"/>
                      </a:ext>
                    </a:extLst>
                  </a:tr>
                  <a:tr h="3820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Електрична напруга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294" t="-867742" r="-587" b="-55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9956421"/>
                      </a:ext>
                    </a:extLst>
                  </a:tr>
                  <a:tr h="8505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Електрична схема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b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креслення, на якому умовними позначеннями показано, з яких елементів складається електричне коло і в який спосіб ці елементи з’єднані між собою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3082464"/>
                      </a:ext>
                    </a:extLst>
                  </a:tr>
                  <a:tr h="2814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Електричний опір - це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провідники, діелектрики та навіпровідники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92536417"/>
                      </a:ext>
                    </a:extLst>
                  </a:tr>
                  <a:tr h="320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Реостат - це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294" t="-1483019" r="-58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082399"/>
                      </a:ext>
                    </a:extLst>
                  </a:tr>
                  <a:tr h="6344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b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Послідовне з’єднання провідників - це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b="1" dirty="0">
                              <a:effectLst/>
                              <a:latin typeface="Times New Roman" panose="020206030504050203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a:t>з’єднані провідниками в певному порядку джерело струму, споживачі, замикальні (розмикальні) пристрої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82223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218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/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       послідовне                      паралельне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8274" y="2473235"/>
            <a:ext cx="3535680" cy="242969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6886" y="2473234"/>
            <a:ext cx="3658464" cy="24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3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Особливості послідовного з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uk-UA" b="1" dirty="0" smtClean="0">
                <a:solidFill>
                  <a:srgbClr val="002060"/>
                </a:solidFill>
              </a:rPr>
              <a:t>єднання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6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У разі послідовного з'єднання провідників загальна сила струму в колі та сила струму в кожному провіднику однакові:</a:t>
            </a:r>
            <a:endParaRPr lang="ru-RU" sz="4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/>
                <a:endParaRPr lang="en-US" sz="6000" b="1" i="1" dirty="0" smtClean="0"/>
              </a:p>
              <a:p>
                <a:pPr algn="ctr"/>
                <a:r>
                  <a:rPr lang="en-US" sz="6000" b="1" i="1" dirty="0" smtClean="0"/>
                  <a:t>I</a:t>
                </a:r>
                <a:r>
                  <a:rPr lang="en-US" sz="6000" b="1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60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22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78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uk-UA" sz="4400" b="1" dirty="0" smtClean="0">
                    <a:solidFill>
                      <a:srgbClr val="002060"/>
                    </a:solidFill>
                  </a:rPr>
                  <a:t>Загальна напруга </a:t>
                </a:r>
                <a:r>
                  <a:rPr lang="en-US" sz="4400" b="1" i="1" dirty="0" smtClean="0">
                    <a:solidFill>
                      <a:srgbClr val="002060"/>
                    </a:solidFill>
                  </a:rPr>
                  <a:t>U</a:t>
                </a:r>
                <a:r>
                  <a:rPr lang="uk-UA" sz="4400" b="1" dirty="0" smtClean="0">
                    <a:solidFill>
                      <a:srgbClr val="002060"/>
                    </a:solidFill>
                  </a:rPr>
                  <a:t> на двох послідовно з'єднаних провідниках дорівнює сумі напруги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4400" b="1" dirty="0" smtClean="0">
                    <a:solidFill>
                      <a:srgbClr val="002060"/>
                    </a:solidFill>
                  </a:rPr>
                  <a:t> на першому провіднику та напруги</a:t>
                </a:r>
                <a:r>
                  <a:rPr lang="en-US" sz="4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sz="4400" b="1" dirty="0" smtClean="0">
                    <a:solidFill>
                      <a:srgbClr val="002060"/>
                    </a:solidFill>
                  </a:rPr>
                  <a:t> на другому провіднику:</a:t>
                </a:r>
                <a:endParaRPr lang="ru-RU" sz="4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36752"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6000" i="1" dirty="0"/>
                  <a:t>U</a:t>
                </a:r>
                <a:r>
                  <a:rPr lang="en-US" sz="6000" dirty="0"/>
                  <a:t> </a:t>
                </a:r>
                <a:r>
                  <a:rPr lang="en-US" sz="6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6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6000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6000" dirty="0"/>
              </a:p>
              <a:p>
                <a:pPr algn="ctr"/>
                <a:endParaRPr lang="ru-RU" sz="60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t="-18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45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b="1" dirty="0" smtClean="0">
                <a:solidFill>
                  <a:srgbClr val="002060"/>
                </a:solidFill>
              </a:rPr>
              <a:t>Якщо ділянка кола складається  з кількох послідовно з'єднаних провідників, загальний опір ділянки дорівнює сумі опорів окремих провідників</a:t>
            </a:r>
            <a:endParaRPr lang="ru-RU" sz="49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6000" b="1" i="1" dirty="0" smtClean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6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6000" b="1" i="1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8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83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807038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/>
              <a:t>Отримані співвідношення справджуються для будь-якої кількості провідників: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3888" y="2516778"/>
                <a:ext cx="7886700" cy="3572873"/>
              </a:xfrm>
            </p:spPr>
            <p:txBody>
              <a:bodyPr>
                <a:noAutofit/>
              </a:bodyPr>
              <a:lstStyle/>
              <a:p>
                <a:r>
                  <a:rPr lang="en-US" sz="6000" b="1" i="1" dirty="0" smtClean="0"/>
                  <a:t>I</a:t>
                </a:r>
                <a:r>
                  <a:rPr lang="en-US" sz="6000" b="1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60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6000" b="1" dirty="0" smtClean="0"/>
                  <a:t>= …=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ru-RU" sz="6000" b="1" dirty="0"/>
              </a:p>
              <a:p>
                <a:r>
                  <a:rPr lang="en-US" sz="6000" i="1" dirty="0"/>
                  <a:t>U</a:t>
                </a:r>
                <a:r>
                  <a:rPr lang="en-US" sz="6000" dirty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6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6000" dirty="0" smtClean="0"/>
                  <a:t>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sz="6000" dirty="0" smtClean="0"/>
              </a:p>
              <a:p>
                <a:r>
                  <a:rPr lang="en-US" sz="6000" i="1" dirty="0" smtClean="0"/>
                  <a:t>R</a:t>
                </a:r>
                <a:r>
                  <a:rPr lang="en-US" sz="6000" dirty="0" smtClean="0"/>
                  <a:t> </a:t>
                </a:r>
                <a:r>
                  <a:rPr lang="en-US" sz="6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6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6000" dirty="0" smtClean="0"/>
                  <a:t>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6000" dirty="0" smtClean="0"/>
                  <a:t> (R=n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 smtClean="0"/>
                  <a:t>)</a:t>
                </a:r>
                <a:endParaRPr lang="ru-RU" sz="60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3888" y="2516778"/>
                <a:ext cx="7886700" cy="3572873"/>
              </a:xfrm>
              <a:blipFill>
                <a:blip r:embed="rId2"/>
                <a:stretch>
                  <a:fillRect l="-4637" t="-7850" b="-13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25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68428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Одержані висновки можна </a:t>
            </a:r>
            <a:r>
              <a:rPr lang="uk-UA" sz="6000" b="1" dirty="0">
                <a:solidFill>
                  <a:srgbClr val="7030A0"/>
                </a:solidFill>
              </a:rPr>
              <a:t>перевірити </a:t>
            </a:r>
            <a:r>
              <a:rPr lang="uk-UA" sz="6000" b="1" dirty="0" smtClean="0">
                <a:solidFill>
                  <a:srgbClr val="7030A0"/>
                </a:solidFill>
              </a:rPr>
              <a:t>експериментально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37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614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Тема. Послідовне з'єднання провідників</vt:lpstr>
      <vt:lpstr>Актуалізація опорних знань  (за допомогою пристрою /експериментальне завдання стор.167/)</vt:lpstr>
      <vt:lpstr>         послідовне                      паралельне</vt:lpstr>
      <vt:lpstr>Особливості послідовного з'єднання</vt:lpstr>
      <vt:lpstr>У разі послідовного з'єднання провідників загальна сила струму в колі та сила струму в кожному провіднику однакові:</vt:lpstr>
      <vt:lpstr>Загальна напруга U на двох послідовно з'єднаних провідниках дорівнює сумі напруги U_1 на першому провіднику та напруги U_2 на другому провіднику:</vt:lpstr>
      <vt:lpstr>Якщо ділянка кола складається  з кількох послідовно з'єднаних провідників, загальний опір ділянки дорівнює сумі опорів окремих провідників</vt:lpstr>
      <vt:lpstr>Отримані співвідношення справджуються для будь-якої кількості провідників:</vt:lpstr>
      <vt:lpstr>Одержані висновки можна перевірити експериментально</vt:lpstr>
      <vt:lpstr>Правила, яких необхідно дотримуватися під час вимірювання сили струму амперметром</vt:lpstr>
      <vt:lpstr>Правила, яких необхідно дотримуватися під час вимірювання напруги  вольтметром</vt:lpstr>
      <vt:lpstr> </vt:lpstr>
      <vt:lpstr>Презентация PowerPoint</vt:lpstr>
      <vt:lpstr>2. Резистори, опори яких 30 і 60 Ом, з’єднані послідовно й підключені до батарейки. Напруга на першому резисторі 3 В. Яка напруга на другому резисторі? </vt:lpstr>
      <vt:lpstr>     </vt:lpstr>
      <vt:lpstr>Бесіда за питаннями: 1. Як обчислити силу струму в електричному колі за послідовного з’єднання його елементів?  2. Як обчислити повну напругу в електричному колі, якщо є виміряні значення напруг кожної з його ділянок, що з’єднані послідовно? 3. Як обчислити загальний опір кола, яке складається з послідовно з’єднаних провідників?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Natalya</cp:lastModifiedBy>
  <cp:revision>28</cp:revision>
  <dcterms:created xsi:type="dcterms:W3CDTF">2019-08-22T12:40:32Z</dcterms:created>
  <dcterms:modified xsi:type="dcterms:W3CDTF">2022-04-17T13:01:17Z</dcterms:modified>
</cp:coreProperties>
</file>