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70" r:id="rId4"/>
    <p:sldId id="277" r:id="rId5"/>
    <p:sldId id="280" r:id="rId6"/>
    <p:sldId id="268" r:id="rId7"/>
    <p:sldId id="282" r:id="rId8"/>
    <p:sldId id="269" r:id="rId9"/>
    <p:sldId id="271" r:id="rId10"/>
    <p:sldId id="272" r:id="rId11"/>
    <p:sldId id="274" r:id="rId12"/>
    <p:sldId id="281" r:id="rId13"/>
    <p:sldId id="278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FF"/>
    <a:srgbClr val="CC0099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6.wmf"/><Relationship Id="rId1" Type="http://schemas.openxmlformats.org/officeDocument/2006/relationships/image" Target="../media/image2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75413-836B-4BDA-A8EE-841C84A65B11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6083E-D045-4D51-9B93-EEBF59F5D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6083E-D045-4D51-9B93-EEBF59F5DA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7BD3-937F-44E4-872F-EADDE6698DC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46D3-3625-4003-9DFB-1E6AFC29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4.bin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1.jpe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9.wmf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3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AutoShape 2" descr="Фон для презентации с синими линиями, абстрак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Фон для презентации с синими линиями, абстрак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Фон для презентации с синими линиями, абстрак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Фон для презентации с синими линиями, абстрак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5786" y="32849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Взаємодія тіл.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66663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Сила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66663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429124" y="642918"/>
            <a:ext cx="43576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Пізнання реального світу починається з дослідів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і закінчується ними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А.Ейнштейн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2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://festival.1september.ru/articles/513332/Image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786058"/>
            <a:ext cx="4781530" cy="2390765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8662" y="1000108"/>
            <a:ext cx="7715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Визначте, яку силу прикладає дідусь, щоб вирвати ріпку, якщо одиничний відрізок на лінії дії сили становить 12 Н. </a:t>
            </a:r>
            <a:endParaRPr kumimoji="0" lang="uk-UA" b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2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00496" y="857232"/>
            <a:ext cx="122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643050"/>
            <a:ext cx="7855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1.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 з візків швидше пройде відстань АВ? Відповідь обґрунтуйте. </a:t>
            </a:r>
          </a:p>
        </p:txBody>
      </p:sp>
      <p:sp>
        <p:nvSpPr>
          <p:cNvPr id="73733" name="AutoShape 5" descr="http://polka-knig.com.ua/book_files/408/image103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3735" name="Picture 7" descr="http://ok-t.ru/helpiksorg/baza5/120019935555.files/image320.jpg"/>
          <p:cNvPicPr>
            <a:picLocks noChangeAspect="1" noChangeArrowheads="1"/>
          </p:cNvPicPr>
          <p:nvPr/>
        </p:nvPicPr>
        <p:blipFill>
          <a:blip r:embed="rId3" cstate="print"/>
          <a:srcRect b="23077"/>
          <a:stretch>
            <a:fillRect/>
          </a:stretch>
        </p:blipFill>
        <p:spPr bwMode="auto">
          <a:xfrm>
            <a:off x="857224" y="3214686"/>
            <a:ext cx="3633625" cy="714380"/>
          </a:xfrm>
          <a:prstGeom prst="rect">
            <a:avLst/>
          </a:prstGeom>
          <a:noFill/>
        </p:spPr>
      </p:pic>
      <p:pic>
        <p:nvPicPr>
          <p:cNvPr id="13" name="Picture 7" descr="http://ok-t.ru/helpiksorg/baza5/120019935555.files/image320.jpg"/>
          <p:cNvPicPr>
            <a:picLocks noChangeAspect="1" noChangeArrowheads="1"/>
          </p:cNvPicPr>
          <p:nvPr/>
        </p:nvPicPr>
        <p:blipFill>
          <a:blip r:embed="rId3" cstate="print"/>
          <a:srcRect b="23077"/>
          <a:stretch>
            <a:fillRect/>
          </a:stretch>
        </p:blipFill>
        <p:spPr bwMode="auto">
          <a:xfrm>
            <a:off x="4857752" y="3214686"/>
            <a:ext cx="3633625" cy="71438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857356" y="4214818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Рис.1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4143380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Рис.2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857628"/>
            <a:ext cx="500066" cy="35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737" name="AutoShape 9" descr="http://te.zavantag.com/tw_files2/urls_3/6/d-5316/5316_html_ma2d01f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9" name="AutoShape 11" descr="http://te.zavantag.com/tw_files2/urls_3/6/d-5316/5316_html_ma2d01f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3143248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1кг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143504" y="3143248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1кг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71934" y="3857628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102г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43900" y="3857628"/>
            <a:ext cx="500066" cy="35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072462" y="3857628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204г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392906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86446" y="392906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392906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643834" y="392906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1821637" y="3821909"/>
            <a:ext cx="214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3607587" y="3821909"/>
            <a:ext cx="214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5822165" y="3821909"/>
            <a:ext cx="214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7679553" y="3821909"/>
            <a:ext cx="214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3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1000108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2.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свинцеву і алюмінієву кулі однакового об'єму подіяли однакові сили      і      . Чи однаково змінять свою швидкість кулі, якщо час дії обох сил однаковий?      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785918" y="1357298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Формула" r:id="rId4" imgW="241195" imgH="241195" progId="Equation.3">
                  <p:embed/>
                </p:oleObj>
              </mc:Choice>
              <mc:Fallback>
                <p:oleObj name="Формула" r:id="rId4" imgW="241195" imgH="241195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1357298"/>
                        <a:ext cx="241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2214546" y="1357298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Формула" r:id="rId6" imgW="266469" imgH="241091" progId="Equation.3">
                  <p:embed/>
                </p:oleObj>
              </mc:Choice>
              <mc:Fallback>
                <p:oleObj name="Формула" r:id="rId6" imgW="266469" imgH="24109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357298"/>
                        <a:ext cx="266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488" y="3143248"/>
            <a:ext cx="108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Алюміній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42913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Свинець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4214810" y="2928934"/>
            <a:ext cx="642942" cy="64294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6248" y="4143380"/>
            <a:ext cx="642942" cy="64294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72000" y="3286124"/>
            <a:ext cx="135732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43438" y="4500570"/>
            <a:ext cx="135732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5715008" y="2928934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Формула" r:id="rId8" imgW="241195" imgH="241195" progId="Equation.3">
                  <p:embed/>
                </p:oleObj>
              </mc:Choice>
              <mc:Fallback>
                <p:oleObj name="Формула" r:id="rId8" imgW="241195" imgH="241195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928934"/>
                        <a:ext cx="241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5786446" y="4071942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Формула" r:id="rId9" imgW="266469" imgH="241091" progId="Equation.3">
                  <p:embed/>
                </p:oleObj>
              </mc:Choice>
              <mc:Fallback>
                <p:oleObj name="Формула" r:id="rId9" imgW="266469" imgH="241091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4071942"/>
                        <a:ext cx="266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142984"/>
            <a:ext cx="7145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3.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двох тіл приклали сили      і      протягом однакового часу.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Яке з них більше змінить свою швидкість під дією сил?     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429124" y="1214422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2" name="Формула" r:id="rId4" imgW="241195" imgH="241195" progId="Equation.3">
                  <p:embed/>
                </p:oleObj>
              </mc:Choice>
              <mc:Fallback>
                <p:oleObj name="Формула" r:id="rId4" imgW="241195" imgH="241195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1214422"/>
                        <a:ext cx="241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4857752" y="1214422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3" name="Формула" r:id="rId6" imgW="266469" imgH="241091" progId="Equation.3">
                  <p:embed/>
                </p:oleObj>
              </mc:Choice>
              <mc:Fallback>
                <p:oleObj name="Формула" r:id="rId6" imgW="266469" imgH="241091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1214422"/>
                        <a:ext cx="266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8662" y="3500438"/>
            <a:ext cx="7613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4.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Маса першого тіла в 3 рази менша маси другого. На тіла подіяли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одноковими силами протягом однієї секунди. Як зміняться швидкості тіл?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000240"/>
            <a:ext cx="92869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2786058"/>
            <a:ext cx="10001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714612" y="1714488"/>
          <a:ext cx="4746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4" name="Формула" r:id="rId8" imgW="317087" imgH="215619" progId="Equation.3">
                  <p:embed/>
                </p:oleObj>
              </mc:Choice>
              <mc:Fallback>
                <p:oleObj name="Формула" r:id="rId8" imgW="317087" imgH="215619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1714488"/>
                        <a:ext cx="47466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2714612" y="2500306"/>
          <a:ext cx="500066" cy="31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5" name="Формула" r:id="rId10" imgW="342603" imgH="215713" progId="Equation.3">
                  <p:embed/>
                </p:oleObj>
              </mc:Choice>
              <mc:Fallback>
                <p:oleObj name="Формула" r:id="rId10" imgW="342603" imgH="215713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2500306"/>
                        <a:ext cx="500066" cy="314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143240" y="171448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кг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250030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кг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143240" y="2214554"/>
            <a:ext cx="100013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14678" y="3071810"/>
            <a:ext cx="192882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4000496" y="1928802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6" name="Формула" r:id="rId12" imgW="241195" imgH="241195" progId="Equation.3">
                  <p:embed/>
                </p:oleObj>
              </mc:Choice>
              <mc:Fallback>
                <p:oleObj name="Формула" r:id="rId12" imgW="241195" imgH="241195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1928802"/>
                        <a:ext cx="241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4857752" y="2714620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7" name="Формула" r:id="rId13" imgW="266469" imgH="241091" progId="Equation.3">
                  <p:embed/>
                </p:oleObj>
              </mc:Choice>
              <mc:Fallback>
                <p:oleObj name="Формула" r:id="rId13" imgW="266469" imgH="241091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2714620"/>
                        <a:ext cx="266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786182" y="4357694"/>
            <a:ext cx="714380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86182" y="5500702"/>
            <a:ext cx="928694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286248" y="5857892"/>
            <a:ext cx="100013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143372" y="4714884"/>
            <a:ext cx="100013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4929190" y="4357694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8" name="Формула" r:id="rId14" imgW="241195" imgH="241195" progId="Equation.3">
                  <p:embed/>
                </p:oleObj>
              </mc:Choice>
              <mc:Fallback>
                <p:oleObj name="Формула" r:id="rId14" imgW="241195" imgH="241195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4357694"/>
                        <a:ext cx="241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5072066" y="5500702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9" name="Формула" r:id="rId15" imgW="266469" imgH="241091" progId="Equation.3">
                  <p:embed/>
                </p:oleObj>
              </mc:Choice>
              <mc:Fallback>
                <p:oleObj name="Формула" r:id="rId15" imgW="266469" imgH="241091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5500702"/>
                        <a:ext cx="266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49306"/>
              </p:ext>
            </p:extLst>
          </p:nvPr>
        </p:nvGraphicFramePr>
        <p:xfrm>
          <a:off x="3986215" y="4031670"/>
          <a:ext cx="385752" cy="32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0" name="Формула" r:id="rId16" imgW="164957" imgH="139579" progId="Equation.3">
                  <p:embed/>
                </p:oleObj>
              </mc:Choice>
              <mc:Fallback>
                <p:oleObj name="Формула" r:id="rId16" imgW="164957" imgH="139579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5" y="4031670"/>
                        <a:ext cx="385752" cy="32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3929058" y="5143512"/>
          <a:ext cx="5334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1" name="Формула" r:id="rId18" imgW="228402" imgH="177646" progId="Equation.3">
                  <p:embed/>
                </p:oleObj>
              </mc:Choice>
              <mc:Fallback>
                <p:oleObj name="Формула" r:id="rId18" imgW="228402" imgH="177646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143512"/>
                        <a:ext cx="5334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" y="0"/>
            <a:ext cx="9100653" cy="54452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ДОДАВННЯ СИЛ, </a:t>
            </a:r>
            <a:br>
              <a:rPr lang="uk-UA" sz="4800" b="1" dirty="0" smtClean="0">
                <a:solidFill>
                  <a:srgbClr val="C00000"/>
                </a:solidFill>
              </a:rPr>
            </a:br>
            <a:r>
              <a:rPr lang="uk-UA" sz="4800" b="1" dirty="0" smtClean="0">
                <a:solidFill>
                  <a:srgbClr val="C00000"/>
                </a:solidFill>
              </a:rPr>
              <a:t>що діють уздовж </a:t>
            </a:r>
            <a:r>
              <a:rPr lang="uk-UA" sz="4800" b="1" dirty="0" err="1" smtClean="0">
                <a:solidFill>
                  <a:srgbClr val="C00000"/>
                </a:solidFill>
              </a:rPr>
              <a:t>одніє</a:t>
            </a:r>
            <a:r>
              <a:rPr lang="en-US" sz="4800" b="1" dirty="0" smtClean="0">
                <a:solidFill>
                  <a:srgbClr val="C00000"/>
                </a:solidFill>
              </a:rPr>
              <a:t>ï</a:t>
            </a:r>
            <a:r>
              <a:rPr lang="uk-UA" sz="4800" b="1" dirty="0" smtClean="0">
                <a:solidFill>
                  <a:srgbClr val="C00000"/>
                </a:solidFill>
              </a:rPr>
              <a:t> прямо</a:t>
            </a:r>
            <a:r>
              <a:rPr lang="en-US" sz="4800" b="1" dirty="0" smtClean="0">
                <a:solidFill>
                  <a:srgbClr val="C00000"/>
                </a:solidFill>
              </a:rPr>
              <a:t>ï</a:t>
            </a:r>
            <a:endParaRPr lang="uk-UA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916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6438" cy="25003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3"/>
          <p:cNvSpPr>
            <a:spLocks noGrp="1"/>
          </p:cNvSpPr>
          <p:nvPr>
            <p:ph type="title"/>
          </p:nvPr>
        </p:nvSpPr>
        <p:spPr>
          <a:xfrm>
            <a:off x="550863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«Бурлаки на </a:t>
            </a:r>
            <a:r>
              <a:rPr lang="ru-RU" sz="2800" dirty="0" err="1"/>
              <a:t>Волзі</a:t>
            </a:r>
            <a:r>
              <a:rPr lang="ru-RU" sz="2800" dirty="0"/>
              <a:t>» </a:t>
            </a:r>
            <a:r>
              <a:rPr lang="ru-RU" sz="2800" dirty="0" smtClean="0"/>
              <a:t>- </a:t>
            </a:r>
            <a:r>
              <a:rPr lang="ru-RU" sz="2800" dirty="0"/>
              <a:t>картина </a:t>
            </a:r>
            <a:r>
              <a:rPr lang="ru-RU" sz="2800" dirty="0" err="1" smtClean="0"/>
              <a:t>руського</a:t>
            </a:r>
            <a:r>
              <a:rPr lang="ru-RU" sz="2800" dirty="0" smtClean="0"/>
              <a:t> </a:t>
            </a:r>
            <a:r>
              <a:rPr lang="ru-RU" sz="2800" dirty="0"/>
              <a:t>художника </a:t>
            </a:r>
            <a:r>
              <a:rPr lang="ru-RU" sz="2800" dirty="0" err="1"/>
              <a:t>Іллі</a:t>
            </a:r>
            <a:r>
              <a:rPr lang="ru-RU" sz="2800" dirty="0"/>
              <a:t> </a:t>
            </a:r>
            <a:r>
              <a:rPr lang="ru-RU" sz="2800" dirty="0" err="1"/>
              <a:t>Репіна</a:t>
            </a:r>
            <a:r>
              <a:rPr lang="ru-RU" sz="2800" dirty="0"/>
              <a:t>, створена в </a:t>
            </a:r>
            <a:r>
              <a:rPr lang="ru-RU" sz="2800" dirty="0" smtClean="0"/>
              <a:t>1870 - 1873 </a:t>
            </a:r>
            <a:r>
              <a:rPr lang="ru-RU" sz="2800" dirty="0"/>
              <a:t>роках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3512396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6" y="0"/>
            <a:ext cx="9163326" cy="589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7525" y="578078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Як </a:t>
            </a:r>
            <a:r>
              <a:rPr lang="ru-RU" sz="3200" dirty="0" err="1">
                <a:solidFill>
                  <a:schemeClr val="bg1"/>
                </a:solidFill>
              </a:rPr>
              <a:t>визначити</a:t>
            </a:r>
            <a:r>
              <a:rPr lang="ru-RU" sz="3200" dirty="0">
                <a:solidFill>
                  <a:schemeClr val="bg1"/>
                </a:solidFill>
              </a:rPr>
              <a:t>, в яку сторону </a:t>
            </a:r>
            <a:r>
              <a:rPr lang="ru-RU" sz="3200" dirty="0" err="1">
                <a:solidFill>
                  <a:schemeClr val="bg1"/>
                </a:solidFill>
              </a:rPr>
              <a:t>рухатиметься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тіло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якщо</a:t>
            </a:r>
            <a:r>
              <a:rPr lang="ru-RU" sz="3200" dirty="0">
                <a:solidFill>
                  <a:schemeClr val="bg1"/>
                </a:solidFill>
              </a:rPr>
              <a:t> на </a:t>
            </a:r>
            <a:r>
              <a:rPr lang="ru-RU" sz="3200" dirty="0" err="1">
                <a:solidFill>
                  <a:schemeClr val="bg1"/>
                </a:solidFill>
              </a:rPr>
              <a:t>нього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діє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декілька</a:t>
            </a:r>
            <a:r>
              <a:rPr lang="ru-RU" sz="3200" dirty="0">
                <a:solidFill>
                  <a:schemeClr val="bg1"/>
                </a:solidFill>
              </a:rPr>
              <a:t> сил?»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1593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РІВНОДІЙНА СИЛА</a:t>
            </a:r>
            <a:endParaRPr lang="uk-UA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6000" dirty="0" smtClean="0"/>
              <a:t>- </a:t>
            </a:r>
            <a:r>
              <a:rPr lang="uk-UA" sz="6000" dirty="0"/>
              <a:t>ц</a:t>
            </a:r>
            <a:r>
              <a:rPr lang="uk-UA" sz="6000" dirty="0" smtClean="0"/>
              <a:t>е сила, яка здійснює на тіло таку саму дію, як і кілька сил, прикладених одночасно.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40497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" y="0"/>
            <a:ext cx="91592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Дуже</a:t>
            </a:r>
            <a:r>
              <a:rPr lang="ru-RU" sz="4000" dirty="0" smtClean="0"/>
              <a:t> </a:t>
            </a:r>
            <a:r>
              <a:rPr lang="ru-RU" sz="4000" dirty="0" err="1"/>
              <a:t>зручно</a:t>
            </a:r>
            <a:r>
              <a:rPr lang="ru-RU" sz="4000" dirty="0"/>
              <a:t> </a:t>
            </a:r>
            <a:r>
              <a:rPr lang="ru-RU" sz="4000" b="1" dirty="0" err="1"/>
              <a:t>всі</a:t>
            </a:r>
            <a:r>
              <a:rPr lang="ru-RU" sz="4000" b="1" dirty="0"/>
              <a:t> </a:t>
            </a:r>
            <a:r>
              <a:rPr lang="ru-RU" sz="4000" b="1" dirty="0" err="1"/>
              <a:t>сили</a:t>
            </a:r>
            <a:r>
              <a:rPr lang="ru-RU" sz="4000" b="1" dirty="0"/>
              <a:t> </a:t>
            </a:r>
            <a:r>
              <a:rPr lang="ru-RU" sz="4000" dirty="0" err="1"/>
              <a:t>замінювати</a:t>
            </a:r>
            <a:r>
              <a:rPr lang="ru-RU" sz="4000" dirty="0"/>
              <a:t> </a:t>
            </a:r>
            <a:r>
              <a:rPr lang="ru-RU" sz="4000" b="1" i="1" dirty="0" err="1"/>
              <a:t>однією</a:t>
            </a:r>
            <a:r>
              <a:rPr lang="ru-RU" sz="4000" b="1" i="1" dirty="0"/>
              <a:t> силою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2335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0066"/>
                </a:solidFill>
              </a:rPr>
              <a:t>Сили діють </a:t>
            </a:r>
            <a:br>
              <a:rPr lang="uk-UA" sz="7200" dirty="0" smtClean="0">
                <a:solidFill>
                  <a:srgbClr val="FF0066"/>
                </a:solidFill>
              </a:rPr>
            </a:br>
            <a:r>
              <a:rPr lang="uk-UA" sz="7200" dirty="0" smtClean="0">
                <a:solidFill>
                  <a:srgbClr val="FF0066"/>
                </a:solidFill>
              </a:rPr>
              <a:t>в одному напрямку</a:t>
            </a:r>
            <a:endParaRPr lang="uk-UA" sz="7200" dirty="0">
              <a:solidFill>
                <a:srgbClr val="FF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3576" r="2546" b="52787"/>
          <a:stretch/>
        </p:blipFill>
        <p:spPr bwMode="auto">
          <a:xfrm>
            <a:off x="0" y="2852936"/>
            <a:ext cx="917061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2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83031" y="928670"/>
            <a:ext cx="83609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Вплив одного тіла</a:t>
            </a:r>
            <a:r>
              <a:rPr kumimoji="0" lang="uk-UA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інше не є однобічним – </a:t>
            </a:r>
            <a:r>
              <a:rPr kumimoji="0" lang="uk-UA" b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тіла взаємодіють.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aseline="0" dirty="0" smtClean="0">
                <a:latin typeface="Times New Roman" pitchFamily="18" charset="0"/>
                <a:cs typeface="Times New Roman" pitchFamily="18" charset="0"/>
              </a:rPr>
              <a:t>Взаємодія тіл приводить до того, що тіло, якщо воно рухалось, змінює свою швидкість, якщо ж воно закріплене, то змінює свою форму (деформується),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якщо перебувало в спокої, то набирає швидкості.</a:t>
            </a:r>
            <a:endParaRPr kumimoji="0" lang="uk-UA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0" name="Picture 8" descr="http://image.slidesharecdn.com/7-130824090022-phpapp02/95/7-4-638.jpg?cb=1377335040"/>
          <p:cNvPicPr>
            <a:picLocks noChangeAspect="1" noChangeArrowheads="1"/>
          </p:cNvPicPr>
          <p:nvPr/>
        </p:nvPicPr>
        <p:blipFill>
          <a:blip r:embed="rId3" cstate="print"/>
          <a:srcRect l="4702" t="15658" r="72962" b="60855"/>
          <a:stretch>
            <a:fillRect/>
          </a:stretch>
        </p:blipFill>
        <p:spPr bwMode="auto">
          <a:xfrm>
            <a:off x="6786578" y="4000504"/>
            <a:ext cx="1857388" cy="1466359"/>
          </a:xfrm>
          <a:prstGeom prst="rect">
            <a:avLst/>
          </a:prstGeom>
          <a:noFill/>
        </p:spPr>
      </p:pic>
      <p:pic>
        <p:nvPicPr>
          <p:cNvPr id="38921" name="Picture 9" descr="C:\Users\Gacrih\Documents\Downloads\telegk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14818"/>
            <a:ext cx="4788603" cy="1747840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00034" y="2714620"/>
            <a:ext cx="83609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Якщо тіло взаємодіє з іншим тілом, то говорять, що на кожне з цих тіл </a:t>
            </a:r>
            <a:r>
              <a:rPr kumimoji="0" lang="uk-UA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діє сила.</a:t>
            </a:r>
            <a:r>
              <a:rPr kumimoji="0" lang="uk-UA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Сили виникають парами.</a:t>
            </a:r>
            <a:endParaRPr kumimoji="0" lang="uk-UA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214414" y="3214686"/>
            <a:ext cx="635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53758" r="2182" b="3333"/>
          <a:stretch/>
        </p:blipFill>
        <p:spPr bwMode="auto">
          <a:xfrm>
            <a:off x="0" y="2708920"/>
            <a:ext cx="9144000" cy="307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90266"/>
          </a:xfrm>
        </p:spPr>
        <p:txBody>
          <a:bodyPr>
            <a:normAutofit fontScale="90000"/>
          </a:bodyPr>
          <a:lstStyle/>
          <a:p>
            <a:r>
              <a:rPr lang="uk-UA" sz="7200" dirty="0">
                <a:solidFill>
                  <a:srgbClr val="FF0066"/>
                </a:solidFill>
              </a:rPr>
              <a:t>Сили діють </a:t>
            </a:r>
            <a:br>
              <a:rPr lang="uk-UA" sz="7200" dirty="0">
                <a:solidFill>
                  <a:srgbClr val="FF0066"/>
                </a:solidFill>
              </a:rPr>
            </a:br>
            <a:r>
              <a:rPr lang="uk-UA" sz="7200" dirty="0">
                <a:solidFill>
                  <a:srgbClr val="FF0066"/>
                </a:solidFill>
              </a:rPr>
              <a:t>в </a:t>
            </a:r>
            <a:r>
              <a:rPr lang="uk-UA" sz="7200" dirty="0" smtClean="0">
                <a:solidFill>
                  <a:srgbClr val="FF0066"/>
                </a:solidFill>
              </a:rPr>
              <a:t>протилежних  напрямках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29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98" y="404664"/>
            <a:ext cx="7462302" cy="101297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сил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660232" y="6165304"/>
            <a:ext cx="2133600" cy="476250"/>
          </a:xfrm>
        </p:spPr>
        <p:txBody>
          <a:bodyPr/>
          <a:lstStyle/>
          <a:p>
            <a:fld id="{42E36620-1C58-4B0A-A4AE-1C3506DEF6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D:\Мои документы\Шаблоны\Шаблон\57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24990" r="45830" b="12154"/>
          <a:stretch/>
        </p:blipFill>
        <p:spPr bwMode="auto">
          <a:xfrm>
            <a:off x="824410" y="1650172"/>
            <a:ext cx="4320000" cy="4320000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>
            <a:outerShdw blurRad="88900" dist="1270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9592" y="1862019"/>
                <a:ext cx="21238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4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4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90</m:t>
                          </m:r>
                        </m:e>
                        <m:sup>
                          <m:r>
                            <a:rPr lang="ru-RU" sz="4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62019"/>
                <a:ext cx="2123851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1658496" y="3096741"/>
            <a:ext cx="0" cy="187220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609676" y="4968949"/>
            <a:ext cx="2232248" cy="1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661683" y="3196779"/>
            <a:ext cx="2232248" cy="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41924" y="3214739"/>
            <a:ext cx="0" cy="182621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609676" y="3184526"/>
            <a:ext cx="2232248" cy="179699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90501" y="3615481"/>
                <a:ext cx="867995" cy="782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01" y="3615481"/>
                <a:ext cx="867995" cy="78258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113732" y="5040958"/>
                <a:ext cx="877613" cy="782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4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732" y="5040958"/>
                <a:ext cx="877613" cy="78258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>
            <a:spLocks noChangeAspect="1"/>
          </p:cNvSpPr>
          <p:nvPr/>
        </p:nvSpPr>
        <p:spPr>
          <a:xfrm>
            <a:off x="1604496" y="491494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144410" y="3053084"/>
                <a:ext cx="4108110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𝑅</m:t>
                      </m:r>
                      <m:r>
                        <a:rPr lang="ru-RU" sz="4800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4800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4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4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4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4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4800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4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4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4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4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410" y="3053084"/>
                <a:ext cx="4108110" cy="159543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5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005857" y="2793232"/>
                <a:ext cx="654346" cy="782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857" y="2793232"/>
                <a:ext cx="654346" cy="78258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Дуга 22"/>
          <p:cNvSpPr/>
          <p:nvPr/>
        </p:nvSpPr>
        <p:spPr>
          <a:xfrm>
            <a:off x="1152476" y="4511749"/>
            <a:ext cx="914400" cy="914400"/>
          </a:xfrm>
          <a:prstGeom prst="arc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1" grpId="0" animBg="1"/>
      <p:bldP spid="6" grpId="0" animBg="1"/>
      <p:bldP spid="7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30"/>
            <a:ext cx="7236296" cy="52549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dirty="0" err="1" smtClean="0"/>
              <a:t>Крилов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uk-UA" dirty="0" err="1" smtClean="0"/>
              <a:t>ван</a:t>
            </a:r>
            <a:r>
              <a:rPr lang="uk-UA" dirty="0" smtClean="0"/>
              <a:t> Андрійович, байкар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/>
          <a:stretch/>
        </p:blipFill>
        <p:spPr bwMode="auto">
          <a:xfrm>
            <a:off x="6300192" y="1767084"/>
            <a:ext cx="2500478" cy="26000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79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90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58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0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6000" dirty="0" smtClean="0">
                <a:solidFill>
                  <a:srgbClr val="FF0000"/>
                </a:solidFill>
              </a:rPr>
              <a:t>ЗАВДАННЯ</a:t>
            </a:r>
            <a:endParaRPr lang="uk-UA" sz="60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1152257"/>
            <a:ext cx="9135260" cy="57057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04203" y="1484784"/>
            <a:ext cx="4896544" cy="223224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/>
              <a:t>Зобразіть на кресленні в обраному масштабі силу удару по </a:t>
            </a:r>
            <a:r>
              <a:rPr lang="uk-UA" dirty="0" err="1" smtClean="0"/>
              <a:t>мʼячу</a:t>
            </a:r>
            <a:r>
              <a:rPr lang="uk-UA" dirty="0" smtClean="0"/>
              <a:t>, що дорівнює 40 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01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6000" dirty="0" smtClean="0">
                <a:solidFill>
                  <a:srgbClr val="FF0000"/>
                </a:solidFill>
              </a:rPr>
              <a:t>ЗАВДАННЯ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-4764" b="5265"/>
          <a:stretch/>
        </p:blipFill>
        <p:spPr bwMode="auto">
          <a:xfrm>
            <a:off x="47668" y="1155348"/>
            <a:ext cx="9492884" cy="57026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" y="1600200"/>
            <a:ext cx="5770984" cy="276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mtClean="0"/>
              <a:t>У якому напрямку покотиться кулька, що лежить на горизонтальній поверхні, якщо на не</a:t>
            </a:r>
            <a:r>
              <a:rPr lang="en-US" smtClean="0"/>
              <a:t>ï</a:t>
            </a:r>
            <a:r>
              <a:rPr lang="uk-UA" smtClean="0"/>
              <a:t> діятиме кілька сил?</a:t>
            </a:r>
            <a:endParaRPr lang="uk-UA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4371853"/>
            <a:ext cx="5122912" cy="2036440"/>
          </a:xfrm>
          <a:prstGeom prst="rect">
            <a:avLst/>
          </a:prstGeom>
          <a:solidFill>
            <a:srgbClr val="66FF33">
              <a:alpha val="51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/>
              <a:t>Які сили діють на нерухому кулька, що лежить на горизонтальній поверхні?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66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6000" dirty="0" smtClean="0">
                <a:solidFill>
                  <a:srgbClr val="FF0000"/>
                </a:solidFill>
              </a:rPr>
              <a:t>ЗАВДАННЯ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 b="1727"/>
          <a:stretch/>
        </p:blipFill>
        <p:spPr bwMode="auto">
          <a:xfrm>
            <a:off x="0" y="1077710"/>
            <a:ext cx="9144000" cy="57802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86932" y="1340768"/>
            <a:ext cx="8219256" cy="197281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/>
              <a:t>Один хлопчик штовхає санчата із силою 40 Н, а другий тягне </a:t>
            </a:r>
            <a:r>
              <a:rPr lang="en-US" dirty="0" smtClean="0"/>
              <a:t>ï</a:t>
            </a:r>
            <a:r>
              <a:rPr lang="uk-UA" dirty="0" smtClean="0"/>
              <a:t>х за мотузку із силою 20 Н. зобразіть ці сили на кресленні та знайдіть </a:t>
            </a:r>
            <a:r>
              <a:rPr lang="en-US" dirty="0" smtClean="0"/>
              <a:t>ï</a:t>
            </a:r>
            <a:r>
              <a:rPr lang="uk-UA" dirty="0" smtClean="0"/>
              <a:t>х рівнодійну.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90150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6000" dirty="0" smtClean="0">
                <a:solidFill>
                  <a:srgbClr val="FF0000"/>
                </a:solidFill>
              </a:rPr>
              <a:t>ЗАВДАННЯ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3496"/>
            <a:ext cx="8820472" cy="56745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" y="1600200"/>
            <a:ext cx="8219256" cy="254888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/>
              <a:t>Школярі змагалися у перетягуванні </a:t>
            </a:r>
            <a:r>
              <a:rPr lang="uk-UA" dirty="0" err="1" smtClean="0"/>
              <a:t>каната</a:t>
            </a:r>
            <a:r>
              <a:rPr lang="uk-UA" dirty="0" smtClean="0"/>
              <a:t>: двоє з них тягли канат в один бік із силами 330 і 380 Н, а двоє інших – у протилежний із силами 300 і 400 Н. Хто переможе? Виконайте креслення.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318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2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14678" y="642918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Взаємодія тіл</a:t>
            </a:r>
          </a:p>
        </p:txBody>
      </p:sp>
      <p:pic>
        <p:nvPicPr>
          <p:cNvPr id="6" name="Picture 2" descr="0004-002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571744"/>
            <a:ext cx="3048000" cy="1638300"/>
          </a:xfrm>
          <a:prstGeom prst="rect">
            <a:avLst/>
          </a:prstGeom>
          <a:noFill/>
        </p:spPr>
      </p:pic>
      <p:pic>
        <p:nvPicPr>
          <p:cNvPr id="8" name="Picture 4" descr="http://festival.1september.ru/articles/513332/Image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643446"/>
            <a:ext cx="2232920" cy="1440414"/>
          </a:xfrm>
          <a:prstGeom prst="rect">
            <a:avLst/>
          </a:prstGeom>
          <a:noFill/>
        </p:spPr>
      </p:pic>
      <p:pic>
        <p:nvPicPr>
          <p:cNvPr id="9" name="Picture 2" descr="http://image.slidesharecdn.com/random-100629101238-phpapp01/95/-2-728.jpg?cb=1277806424"/>
          <p:cNvPicPr>
            <a:picLocks noChangeAspect="1" noChangeArrowheads="1"/>
          </p:cNvPicPr>
          <p:nvPr/>
        </p:nvPicPr>
        <p:blipFill>
          <a:blip r:embed="rId5" cstate="print"/>
          <a:srcRect l="43269" t="34756" r="21703" b="19512"/>
          <a:stretch>
            <a:fillRect/>
          </a:stretch>
        </p:blipFill>
        <p:spPr bwMode="auto">
          <a:xfrm>
            <a:off x="1000100" y="3996302"/>
            <a:ext cx="2117423" cy="1556928"/>
          </a:xfrm>
          <a:prstGeom prst="rect">
            <a:avLst/>
          </a:prstGeom>
          <a:noFill/>
        </p:spPr>
      </p:pic>
      <p:pic>
        <p:nvPicPr>
          <p:cNvPr id="10" name="Picture 4" descr="http://3.bp.blogspot.com/-jvBjw9n1Kas/VEFpaxg-I4I/AAAAAAAAIl4/91Zped62QUM/s320/968468_html_m14c33c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357562"/>
            <a:ext cx="1743073" cy="2618702"/>
          </a:xfrm>
          <a:prstGeom prst="rect">
            <a:avLst/>
          </a:prstGeom>
          <a:noFill/>
        </p:spPr>
      </p:pic>
      <p:pic>
        <p:nvPicPr>
          <p:cNvPr id="13" name="Picture 2" descr="http://image.slidesharecdn.com/random-100629101238-phpapp01/95/-2-728.jpg?cb=1277806424"/>
          <p:cNvPicPr>
            <a:picLocks noChangeAspect="1" noChangeArrowheads="1"/>
          </p:cNvPicPr>
          <p:nvPr/>
        </p:nvPicPr>
        <p:blipFill>
          <a:blip r:embed="rId5" cstate="print"/>
          <a:srcRect l="6181" t="34756" r="57761" b="19512"/>
          <a:stretch>
            <a:fillRect/>
          </a:stretch>
        </p:blipFill>
        <p:spPr bwMode="auto">
          <a:xfrm>
            <a:off x="6572264" y="1500174"/>
            <a:ext cx="1743088" cy="1245062"/>
          </a:xfrm>
          <a:prstGeom prst="rect">
            <a:avLst/>
          </a:prstGeom>
          <a:noFill/>
        </p:spPr>
      </p:pic>
      <p:pic>
        <p:nvPicPr>
          <p:cNvPr id="39940" name="Picture 4" descr="Какие деформации изображены"/>
          <p:cNvPicPr>
            <a:picLocks noChangeAspect="1" noChangeArrowheads="1"/>
          </p:cNvPicPr>
          <p:nvPr/>
        </p:nvPicPr>
        <p:blipFill>
          <a:blip r:embed="rId7" cstate="print"/>
          <a:srcRect l="35417" t="68056" r="45833" b="8333"/>
          <a:stretch>
            <a:fillRect/>
          </a:stretch>
        </p:blipFill>
        <p:spPr bwMode="auto">
          <a:xfrm>
            <a:off x="1071538" y="1500174"/>
            <a:ext cx="1676692" cy="1583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2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2466" name="Picture 2" descr="http://4.bp.blogspot.com/-6CD5WbJ2OPQ/T3c5TPzcVYI/AAAAAAAAA-M/QQ9Soe9NemM/s400/111-4.bmp"/>
          <p:cNvPicPr>
            <a:picLocks noChangeAspect="1" noChangeArrowheads="1"/>
          </p:cNvPicPr>
          <p:nvPr/>
        </p:nvPicPr>
        <p:blipFill>
          <a:blip r:embed="rId3" cstate="print"/>
          <a:srcRect l="3750" t="28724" r="38125" b="4255"/>
          <a:stretch>
            <a:fillRect/>
          </a:stretch>
        </p:blipFill>
        <p:spPr bwMode="auto">
          <a:xfrm>
            <a:off x="1357290" y="928670"/>
            <a:ext cx="2214578" cy="1500198"/>
          </a:xfrm>
          <a:prstGeom prst="rect">
            <a:avLst/>
          </a:prstGeom>
          <a:noFill/>
        </p:spPr>
      </p:pic>
      <p:pic>
        <p:nvPicPr>
          <p:cNvPr id="62470" name="Picture 6" descr="http://subject.com.ua/textbook/physics/7klas/7klas.files/image020.jpg"/>
          <p:cNvPicPr>
            <a:picLocks noChangeAspect="1" noChangeArrowheads="1"/>
          </p:cNvPicPr>
          <p:nvPr/>
        </p:nvPicPr>
        <p:blipFill>
          <a:blip r:embed="rId4" cstate="print"/>
          <a:srcRect b="17857"/>
          <a:stretch>
            <a:fillRect/>
          </a:stretch>
        </p:blipFill>
        <p:spPr bwMode="auto">
          <a:xfrm>
            <a:off x="4857752" y="4572008"/>
            <a:ext cx="2910509" cy="10001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728" y="3500438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C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   Електричні та магнітні взаємодії.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Вони залежать від зарядів, сил струмів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і відстаней між ними.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1285860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C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     Гравітаційні взаємодії.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C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Ці взаємодії залежать від  мас взаємодіючих тіл та відстаней між ними.</a:t>
            </a: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2610201" y="2895897"/>
            <a:ext cx="6429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Види взаємодій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2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6200000">
            <a:off x="-2610201" y="2895897"/>
            <a:ext cx="6429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Види взаємодій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876"/>
            <a:ext cx="5000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C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                       Слабкі взаємодії.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Вони існують при перетворенні найменших частинок матерії.</a:t>
            </a:r>
          </a:p>
        </p:txBody>
      </p:sp>
      <p:pic>
        <p:nvPicPr>
          <p:cNvPr id="5" name="Picture 10" descr="http://svitppt.com.ua/images/23/22070/960/img6.jpg"/>
          <p:cNvPicPr>
            <a:picLocks noChangeAspect="1" noChangeArrowheads="1"/>
          </p:cNvPicPr>
          <p:nvPr/>
        </p:nvPicPr>
        <p:blipFill>
          <a:blip r:embed="rId3" cstate="print"/>
          <a:srcRect l="57032" t="18750" r="8593" b="51041"/>
          <a:stretch>
            <a:fillRect/>
          </a:stretch>
        </p:blipFill>
        <p:spPr bwMode="auto">
          <a:xfrm>
            <a:off x="6000760" y="4357694"/>
            <a:ext cx="2598838" cy="15716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357298"/>
            <a:ext cx="3714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C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Ядерні взаємодії.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Вони існують між частинками в ядрах атомів.</a:t>
            </a:r>
          </a:p>
        </p:txBody>
      </p:sp>
      <p:pic>
        <p:nvPicPr>
          <p:cNvPr id="7" name="Picture 8" descr="https://upload.wikimedia.org/wikipedia/commons/thumb/b/b4/Nuclear_reaction_Li6-d.svg/220px-Nuclear_reaction_Li6-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78638" y="664512"/>
            <a:ext cx="1643075" cy="2457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3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571480"/>
            <a:ext cx="8360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Сила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– це кількісна міра взаємодії тіл і є причиною зміни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швидкості тіл</a:t>
            </a:r>
            <a:r>
              <a:rPr kumimoji="0" lang="uk-UA" b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або їх частин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.</a:t>
            </a:r>
            <a:endParaRPr kumimoji="0" lang="uk-UA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1538" y="1571612"/>
            <a:ext cx="3786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Силу позначають –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uk-UA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00100" y="2000240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одиницю сили взято силу, яка за 1 с змінює швидкість тіла</a:t>
            </a:r>
            <a:r>
              <a:rPr kumimoji="0" lang="en-US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масою 1 кг 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1     . 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500166" y="2214554"/>
          <a:ext cx="231776" cy="51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Формула" r:id="rId4" imgW="177646" imgH="393359" progId="Equation.3">
                  <p:embed/>
                </p:oleObj>
              </mc:Choice>
              <mc:Fallback>
                <p:oleObj name="Формула" r:id="rId4" imgW="177646" imgH="39335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2214554"/>
                        <a:ext cx="231776" cy="5132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42976" y="2786058"/>
            <a:ext cx="7358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одиницю сили приймають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Н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(Ньютон)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42976" y="3500438"/>
            <a:ext cx="7358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Прилад для вимірювання сили –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динамометр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987" name="AutoShape 3" descr="http://subject.com.ua/textbook/nature/6klas/6klas.files/image0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9" name="Picture 5" descr="http://subject.com.ua/textbook/nature/6klas/6klas.files/image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929066"/>
            <a:ext cx="3355844" cy="2172467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786314" y="4286256"/>
            <a:ext cx="37147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Динамометр шкільний лабораторний.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uk-UA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Динамометр шкільний демонстраційний.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uk-UA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Динамометр побутовий.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2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2946" name="Picture 2" descr="http://beyond.ua/sites/default/files/styles/275m/public/persons/i_nyuton.jpg?itok=H92vXs0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3000396" cy="30003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29256" y="1285860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(1643 – 1727 р.)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857232"/>
            <a:ext cx="2120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Ісаак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Ньютон</a:t>
            </a:r>
            <a:endParaRPr lang="ru-RU" sz="2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43372" y="1643050"/>
            <a:ext cx="47863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uk-UA" b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Ісаак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Ньютон – видатний англійський вчений, який зробив великий внесок у розвиток математики, астрономії , фізики та механіки.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 головних досягнень вченого можна назвати відкриття трьох законів механіки й закону всесвітнього тяжіння. Крім того, він пояснив обертання планет навколо Сонця, створив телескоп-рефлектор. Відкриття І.Ньютона пояснили багато явищ природи, які до того були нерозгаданими. Вони дали поштовх величезній кількості відкриттів.</a:t>
            </a:r>
            <a:endParaRPr kumimoji="0" lang="uk-UA" b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3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71538" y="714356"/>
            <a:ext cx="378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Кожна сила характеризується: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значенням;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напрямком дії (вектором);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очкою прикладання.</a:t>
            </a:r>
            <a:endParaRPr kumimoji="0" lang="uk-UA" b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AutoShape 2" descr="http://2.bp.blogspot.com/-kdgTrwdgjxo/UC0LjgzaIGI/AAAAAAAAAEw/hYd37bPmwMw/s320/%D0%9D%D0%BE%D0%B2%D1%8B%D0%B9+%D1%80%D0%B8%D1%81%D1%83%D0%BD%D0%BE%D0%BA+%286%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://2.bp.blogspot.com/-kdgTrwdgjxo/UC0LjgzaIGI/AAAAAAAAAEw/hYd37bPmwMw/s320/%D0%9D%D0%BE%D0%B2%D1%8B%D0%B9+%D1%80%D0%B8%D1%81%D1%83%D0%BD%D0%BE%D0%BA+%286%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0" name="Picture 10" descr="http://ok-t.ru/helpiksorg/baza5/120019935555.files/image358.jpg"/>
          <p:cNvPicPr>
            <a:picLocks noChangeAspect="1" noChangeArrowheads="1"/>
          </p:cNvPicPr>
          <p:nvPr/>
        </p:nvPicPr>
        <p:blipFill>
          <a:blip r:embed="rId4" cstate="print"/>
          <a:srcRect r="2178" b="24138"/>
          <a:stretch>
            <a:fillRect/>
          </a:stretch>
        </p:blipFill>
        <p:spPr bwMode="auto">
          <a:xfrm>
            <a:off x="5572132" y="785794"/>
            <a:ext cx="2500330" cy="1571636"/>
          </a:xfrm>
          <a:prstGeom prst="rect">
            <a:avLst/>
          </a:prstGeom>
          <a:noFill/>
        </p:spPr>
      </p:pic>
      <p:sp>
        <p:nvSpPr>
          <p:cNvPr id="40972" name="AutoShape 12" descr="http://yak-prosto.com/images/f/a/yak-viznachiti-silu-tyazhinn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4" name="AutoShape 14" descr="http://yak-prosto.com/images/f/a/yak-viznachiti-silu-tyazhinn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6" name="AutoShape 16" descr="http://yak-prosto.com/images/f/a/yak-viznachiti-silu-tyazhinn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8" name="AutoShape 18" descr="http://yak-prosto.com/images/f/a/yak-viznachiti-silu-tyazhinn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0" name="AutoShape 20" descr="http://yak-prosto.com/images/f/a/yak-viznachiti-silu-tyazhinn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2" name="AutoShape 22" descr="http://yak-prosto.com/images/f/a/yak-viznachiti-silu-tyazhinn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4" name="AutoShape 24" descr="http://yak-prosto.com/images/f/a/yak-viznachiti-silu-tyazhinn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6" name="Picture 26" descr="http://yak-prosto.com/images/f/a/yak-viznachiti-silu-tyazhinnya.jpg"/>
          <p:cNvPicPr>
            <a:picLocks noChangeAspect="1" noChangeArrowheads="1"/>
          </p:cNvPicPr>
          <p:nvPr/>
        </p:nvPicPr>
        <p:blipFill>
          <a:blip r:embed="rId5" cstate="print"/>
          <a:srcRect l="1796" t="4192" r="2993" b="2394"/>
          <a:stretch>
            <a:fillRect/>
          </a:stretch>
        </p:blipFill>
        <p:spPr bwMode="auto">
          <a:xfrm>
            <a:off x="5072066" y="3000372"/>
            <a:ext cx="3786214" cy="2786082"/>
          </a:xfrm>
          <a:prstGeom prst="rect">
            <a:avLst/>
          </a:prstGeom>
          <a:noFill/>
        </p:spPr>
      </p:pic>
      <p:pic>
        <p:nvPicPr>
          <p:cNvPr id="40988" name="Picture 28" descr="http://1.bp.blogspot.com/-2qziuZ9bEQw/U7v1-nZFxNI/AAAAAAAACws/GxpkioMzp1M/s1600/1157351-ebb23ea64acff1f9.jpg"/>
          <p:cNvPicPr>
            <a:picLocks noChangeAspect="1" noChangeArrowheads="1"/>
          </p:cNvPicPr>
          <p:nvPr/>
        </p:nvPicPr>
        <p:blipFill>
          <a:blip r:embed="rId6" cstate="print"/>
          <a:srcRect l="4688" t="4167" r="6249" b="6249"/>
          <a:stretch>
            <a:fillRect/>
          </a:stretch>
        </p:blipFill>
        <p:spPr bwMode="auto">
          <a:xfrm>
            <a:off x="857224" y="2786058"/>
            <a:ext cx="4071966" cy="3071834"/>
          </a:xfrm>
          <a:prstGeom prst="rect">
            <a:avLst/>
          </a:prstGeom>
          <a:noFill/>
        </p:spPr>
      </p:pic>
      <p:cxnSp>
        <p:nvCxnSpPr>
          <p:cNvPr id="27" name="Прямая со стрелкой 26"/>
          <p:cNvCxnSpPr/>
          <p:nvPr/>
        </p:nvCxnSpPr>
        <p:spPr>
          <a:xfrm rot="5400000">
            <a:off x="2786844" y="3285330"/>
            <a:ext cx="142876" cy="158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715538" y="4999842"/>
            <a:ext cx="571504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4000496" y="4929198"/>
          <a:ext cx="609600" cy="33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Формула" r:id="rId7" imgW="431613" imgH="241195" progId="Equation.3">
                  <p:embed/>
                </p:oleObj>
              </mc:Choice>
              <mc:Fallback>
                <p:oleObj name="Формула" r:id="rId7" imgW="431613" imgH="241195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4929198"/>
                        <a:ext cx="609600" cy="339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 стрелкой 38"/>
          <p:cNvCxnSpPr>
            <a:endCxn id="40970" idx="2"/>
          </p:cNvCxnSpPr>
          <p:nvPr/>
        </p:nvCxnSpPr>
        <p:spPr>
          <a:xfrm rot="5400000">
            <a:off x="6590124" y="2089538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 descr="Шаблоны презентаций &quot;Зелёные&quot;"/>
          <p:cNvPicPr>
            <a:picLocks noChangeAspect="1" noChangeArrowheads="1"/>
          </p:cNvPicPr>
          <p:nvPr/>
        </p:nvPicPr>
        <p:blipFill>
          <a:blip r:embed="rId3" cstate="print"/>
          <a:srcRect t="7178" b="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0166" y="714356"/>
            <a:ext cx="7429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Щоб зобразити діючу силу потрібно: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ибрати точку прикладання сили;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ровести пряму в напрямку дії сили;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ибрати одиничний відрізок;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ідкласти числове значення сили;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образити силу стрілкою.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lang="uk-UA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uk-UA" b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http://studprofkom.kpi.ua/data/image/kanat_.jpg"/>
          <p:cNvPicPr>
            <a:picLocks noChangeAspect="1" noChangeArrowheads="1"/>
          </p:cNvPicPr>
          <p:nvPr/>
        </p:nvPicPr>
        <p:blipFill>
          <a:blip r:embed="rId4" cstate="print"/>
          <a:srcRect l="49524" t="52216" r="1883" b="13838"/>
          <a:stretch>
            <a:fillRect/>
          </a:stretch>
        </p:blipFill>
        <p:spPr bwMode="auto">
          <a:xfrm>
            <a:off x="2857488" y="3929066"/>
            <a:ext cx="4375355" cy="2161000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000364" y="5214950"/>
            <a:ext cx="35719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28662" y="2500306"/>
            <a:ext cx="7715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Зобразити сили, які прикладають хлопці, якщо перший діє із силою 50 Н,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другий із силою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 Н. </a:t>
            </a:r>
            <a:endParaRPr kumimoji="0" lang="uk-UA" b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3929066"/>
            <a:ext cx="45719" cy="2143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57488" y="514351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71538" y="3786190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000100" y="3786190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357290" y="3786190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28662" y="3357562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Н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3286116" y="5286388"/>
            <a:ext cx="1428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000496" y="5286388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714876" y="5286388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643306" y="5286388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357686" y="5214950"/>
            <a:ext cx="14287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000496" y="5214950"/>
            <a:ext cx="14287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643306" y="5214950"/>
            <a:ext cx="14287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286116" y="5214950"/>
            <a:ext cx="14287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57554" y="5214950"/>
            <a:ext cx="35719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714744" y="5214950"/>
            <a:ext cx="35719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071934" y="5214950"/>
            <a:ext cx="35719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000364" y="5286388"/>
            <a:ext cx="357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429124" y="5214950"/>
            <a:ext cx="35719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357554" y="5286388"/>
            <a:ext cx="357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714744" y="5286388"/>
            <a:ext cx="357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071934" y="5286388"/>
            <a:ext cx="357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429124" y="5286388"/>
            <a:ext cx="357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786314" y="5286388"/>
            <a:ext cx="357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143504" y="5286388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5072066" y="5286388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4357686" y="5286388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1071538" y="4000504"/>
          <a:ext cx="952003" cy="33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Формула" r:id="rId5" imgW="685800" imgH="241300" progId="Equation.3">
                  <p:embed/>
                </p:oleObj>
              </mc:Choice>
              <mc:Fallback>
                <p:oleObj name="Формула" r:id="rId5" imgW="685800" imgH="2413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000504"/>
                        <a:ext cx="952003" cy="334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1063625" y="4429125"/>
          <a:ext cx="9699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Формула" r:id="rId7" imgW="698500" imgH="241300" progId="Equation.3">
                  <p:embed/>
                </p:oleObj>
              </mc:Choice>
              <mc:Fallback>
                <p:oleObj name="Формула" r:id="rId7" imgW="698500" imgH="2413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4429125"/>
                        <a:ext cx="969963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5072066" y="5214950"/>
            <a:ext cx="5000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29124" y="4572008"/>
            <a:ext cx="5000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endParaRPr lang="ru-RU" sz="44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14876" y="4929198"/>
            <a:ext cx="23505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57818" y="557214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1067</TotalTime>
  <Words>752</Words>
  <Application>Microsoft Office PowerPoint</Application>
  <PresentationFormat>Экран (4:3)</PresentationFormat>
  <Paragraphs>100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ДОДАВННЯ СИЛ,  що діють уздовж однієï прямоï</vt:lpstr>
      <vt:lpstr>«Бурлаки на Волзі» - картина руського художника Іллі Репіна, створена в 1870 - 1873 роках</vt:lpstr>
      <vt:lpstr>Презентация PowerPoint</vt:lpstr>
      <vt:lpstr>РІВНОДІЙНА СИЛА</vt:lpstr>
      <vt:lpstr>Презентация PowerPoint</vt:lpstr>
      <vt:lpstr>Сили діють  в одному напрямку</vt:lpstr>
      <vt:lpstr>Сили діють  в протилежних  напрямках</vt:lpstr>
      <vt:lpstr>Додавання сил</vt:lpstr>
      <vt:lpstr>Крилов Iван Андрійович, байкар</vt:lpstr>
      <vt:lpstr>Презентация PowerPoint</vt:lpstr>
      <vt:lpstr>Презентация PowerPoint</vt:lpstr>
      <vt:lpstr>ЗАВДАННЯ</vt:lpstr>
      <vt:lpstr>ЗАВДАННЯ</vt:lpstr>
      <vt:lpstr>ЗАВДАННЯ</vt:lpstr>
      <vt:lpstr>ЗАВДАННЯ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Gacrih</dc:creator>
  <cp:lastModifiedBy>Natalya</cp:lastModifiedBy>
  <cp:revision>122</cp:revision>
  <dcterms:created xsi:type="dcterms:W3CDTF">2015-12-20T14:43:19Z</dcterms:created>
  <dcterms:modified xsi:type="dcterms:W3CDTF">2022-02-10T09:07:53Z</dcterms:modified>
</cp:coreProperties>
</file>