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76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2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044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54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21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783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42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5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774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84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3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5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5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58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574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25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FF27AD-5628-45D5-BC57-72A5823D68DC}" type="datetimeFigureOut">
              <a:rPr lang="uk-UA" smtClean="0"/>
              <a:t>16.04.2022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1CBF3D-4AFD-44B2-99FF-D68000C009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85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0%D0%BD%D1%82%D0%B8%D1%81%D0%B5%D0%BF%D1%82%D0%B8%D0%BA" TargetMode="External"/><Relationship Id="rId3" Type="http://schemas.openxmlformats.org/officeDocument/2006/relationships/hyperlink" Target="https://uk.wikipedia.org/wiki/%D0%A0%D0%B8%D0%B1%D0%B0" TargetMode="External"/><Relationship Id="rId7" Type="http://schemas.openxmlformats.org/officeDocument/2006/relationships/hyperlink" Target="https://uk.wikipedia.org/wiki/%D0%9A%D1%83%D1%85%D0%BE%D0%BD%D0%BD%D0%B0_%D1%81%D1%96%D0%BB%D1%8C" TargetMode="External"/><Relationship Id="rId2" Type="http://schemas.openxmlformats.org/officeDocument/2006/relationships/hyperlink" Target="https://uk.wikipedia.org/wiki/%D0%87%D0%B6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2%D1%96%D1%82%D0%B0%D0%BC%D1%96%D0%BD%D0%B8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uk.wikipedia.org/wiki/%D0%A1%D1%82%D0%B5%D1%80%D0%B8%D0%BB%D1%96%D0%B7%D0%B0%D1%86%D1%96%D1%8F_(%D0%BC%D1%96%D0%BA%D1%80%D0%BE%D0%B1%D1%96%D0%BE%D0%BB%D0%BE%D0%B3%D1%96%D1%8F)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uk.wikipedia.org/wiki/%D0%A2%D0%B0%D1%80%D0%B0_(%D0%BF%D0%B0%D0%BA%D1%83%D0%B2%D0%B0%D0%BD%D0%BD%D1%8F)" TargetMode="Externa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136189" cy="2971801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4">
                    <a:lumMod val="50000"/>
                  </a:schemeClr>
                </a:solidFill>
              </a:rPr>
              <a:t>Санітарно-гігієнічна оцінка рослинних і зернових продуктів, консервів. Критерії безпеки </a:t>
            </a:r>
            <a:r>
              <a:rPr lang="uk-UA" sz="3600" b="1" dirty="0" err="1">
                <a:solidFill>
                  <a:schemeClr val="accent4">
                    <a:lumMod val="50000"/>
                  </a:schemeClr>
                </a:solidFill>
              </a:rPr>
              <a:t>бомбажних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</a:rPr>
              <a:t> консервів. Гігієнічні принципи використання харчових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домішок</a:t>
            </a:r>
            <a:endParaRPr lang="uk-UA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7091" y="5694218"/>
            <a:ext cx="4256014" cy="1052946"/>
          </a:xfrm>
        </p:spPr>
        <p:txBody>
          <a:bodyPr/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 smtClean="0"/>
              <a:t>Павленко Л.Л.</a:t>
            </a:r>
            <a:endParaRPr lang="uk-UA" dirty="0"/>
          </a:p>
        </p:txBody>
      </p:sp>
      <p:pic>
        <p:nvPicPr>
          <p:cNvPr id="1026" name="Picture 2" descr="Oilseeds &amp; Pulses - Agaz General Tr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6" y="3811504"/>
            <a:ext cx="3854739" cy="25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7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6" y="279507"/>
            <a:ext cx="12067309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Санітарно-гігієнічна оцінка консервів та пресервів. Критерії безпеки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бомбажних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консервів. 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60485"/>
            <a:ext cx="4197927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Консе́рви</a:t>
            </a:r>
            <a:r>
              <a:rPr lang="uk-UA" sz="2000" dirty="0">
                <a:solidFill>
                  <a:srgbClr val="202122"/>
                </a:solidFill>
                <a:latin typeface="Arial" panose="020B0604020202020204" pitchFamily="34" charset="0"/>
              </a:rPr>
              <a:t>  — </a:t>
            </a:r>
            <a:r>
              <a:rPr lang="uk-UA" sz="2000" dirty="0">
                <a:solidFill>
                  <a:srgbClr val="0645AD"/>
                </a:solidFill>
                <a:latin typeface="Arial" panose="020B0604020202020204" pitchFamily="34" charset="0"/>
                <a:hlinkClick r:id="rId2" tooltip="Їжа"/>
              </a:rPr>
              <a:t>харчові продукти</a:t>
            </a:r>
            <a:r>
              <a:rPr lang="uk-UA" sz="2000" dirty="0">
                <a:solidFill>
                  <a:srgbClr val="202122"/>
                </a:solidFill>
                <a:latin typeface="Arial" panose="020B0604020202020204" pitchFamily="34" charset="0"/>
              </a:rPr>
              <a:t> тваринного або рослинного походження, які були піддані спеціальній обробці й пакуванню з метою тривалого зберігання.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73782" y="1360485"/>
            <a:ext cx="698269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Пресе́рви</a:t>
            </a:r>
            <a:r>
              <a:rPr lang="uk-UA" sz="2000" dirty="0">
                <a:solidFill>
                  <a:srgbClr val="202122"/>
                </a:solidFill>
                <a:latin typeface="Arial" panose="020B0604020202020204" pitchFamily="34" charset="0"/>
              </a:rPr>
              <a:t> — група товарів (здебільшого </a:t>
            </a:r>
            <a:r>
              <a:rPr lang="uk-UA" sz="2000" dirty="0">
                <a:solidFill>
                  <a:srgbClr val="0645AD"/>
                </a:solidFill>
                <a:latin typeface="Arial" panose="020B0604020202020204" pitchFamily="34" charset="0"/>
                <a:hlinkClick r:id="rId3" tooltip="Риба"/>
              </a:rPr>
              <a:t>риба</a:t>
            </a:r>
            <a:r>
              <a:rPr lang="uk-UA" sz="2000" dirty="0">
                <a:solidFill>
                  <a:srgbClr val="202122"/>
                </a:solidFill>
                <a:latin typeface="Arial" panose="020B0604020202020204" pitchFamily="34" charset="0"/>
              </a:rPr>
              <a:t>), які розфасовані у </a:t>
            </a:r>
            <a:r>
              <a:rPr lang="uk-UA" sz="2000" dirty="0">
                <a:solidFill>
                  <a:srgbClr val="0645AD"/>
                </a:solidFill>
                <a:latin typeface="Arial" panose="020B0604020202020204" pitchFamily="34" charset="0"/>
                <a:hlinkClick r:id="rId4" tooltip="Тара (пакування)"/>
              </a:rPr>
              <a:t>тару</a:t>
            </a:r>
            <a:r>
              <a:rPr lang="uk-UA" sz="2000" dirty="0">
                <a:solidFill>
                  <a:srgbClr val="202122"/>
                </a:solidFill>
                <a:latin typeface="Arial" panose="020B0604020202020204" pitchFamily="34" charset="0"/>
              </a:rPr>
              <a:t>, але не підлягали </a:t>
            </a:r>
            <a:r>
              <a:rPr lang="uk-UA" sz="2000" dirty="0">
                <a:solidFill>
                  <a:srgbClr val="0645AD"/>
                </a:solidFill>
                <a:latin typeface="Arial" panose="020B0604020202020204" pitchFamily="34" charset="0"/>
                <a:hlinkClick r:id="rId5" tooltip="Стерилізація (мікробіологія)"/>
              </a:rPr>
              <a:t>стерилізації</a:t>
            </a:r>
            <a:r>
              <a:rPr lang="uk-UA" sz="2000" dirty="0">
                <a:solidFill>
                  <a:srgbClr val="202122"/>
                </a:solidFill>
                <a:latin typeface="Arial" panose="020B0604020202020204" pitchFamily="34" charset="0"/>
              </a:rPr>
              <a:t>. Завдяки відсутності термічної обробки, у продукті зберігаються </a:t>
            </a:r>
            <a:r>
              <a:rPr lang="uk-UA" sz="2000" dirty="0">
                <a:solidFill>
                  <a:srgbClr val="0645AD"/>
                </a:solidFill>
                <a:latin typeface="Arial" panose="020B0604020202020204" pitchFamily="34" charset="0"/>
                <a:hlinkClick r:id="rId6" tooltip="Вітаміни"/>
              </a:rPr>
              <a:t>вітаміни</a:t>
            </a:r>
            <a:r>
              <a:rPr lang="uk-UA" sz="2000" dirty="0">
                <a:solidFill>
                  <a:srgbClr val="202122"/>
                </a:solidFill>
                <a:latin typeface="Arial" panose="020B0604020202020204" pitchFamily="34" charset="0"/>
              </a:rPr>
              <a:t>, нестійкі до температури, а також смакові якості. Вміст пресервів зберігається від швидкого псування за допомогою додавання до них </a:t>
            </a:r>
            <a:r>
              <a:rPr lang="uk-UA" sz="2000" dirty="0">
                <a:solidFill>
                  <a:srgbClr val="0645AD"/>
                </a:solidFill>
                <a:latin typeface="Arial" panose="020B0604020202020204" pitchFamily="34" charset="0"/>
                <a:hlinkClick r:id="rId7" tooltip="Кухонна сіль"/>
              </a:rPr>
              <a:t>кухонної солі</a:t>
            </a:r>
            <a:r>
              <a:rPr lang="uk-UA" sz="2000" dirty="0">
                <a:solidFill>
                  <a:srgbClr val="202122"/>
                </a:solidFill>
                <a:latin typeface="Arial" panose="020B0604020202020204" pitchFamily="34" charset="0"/>
              </a:rPr>
              <a:t> (концентрація від 6 до 9 %) та </a:t>
            </a:r>
            <a:r>
              <a:rPr lang="uk-UA" sz="2000" dirty="0">
                <a:solidFill>
                  <a:srgbClr val="0645AD"/>
                </a:solidFill>
                <a:latin typeface="Arial" panose="020B0604020202020204" pitchFamily="34" charset="0"/>
                <a:hlinkClick r:id="rId8" tooltip="Антисептик"/>
              </a:rPr>
              <a:t>антисептиків</a:t>
            </a:r>
            <a:r>
              <a:rPr lang="uk-UA" sz="20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uk-UA" sz="2000" dirty="0"/>
          </a:p>
        </p:txBody>
      </p:sp>
      <p:pic>
        <p:nvPicPr>
          <p:cNvPr id="1030" name="Picture 6" descr="Пресерви рибні купити в Хмельницьки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03" y="3964420"/>
            <a:ext cx="3092162" cy="245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се, що ви хотіли знати про консерви: користь і шкод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19891"/>
            <a:ext cx="4059093" cy="27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езвичні овочеві консерви | Блог Мetr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8" y="3832625"/>
            <a:ext cx="4075667" cy="27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7503" y="721977"/>
            <a:ext cx="6970424" cy="540173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Основною сировиною для виробництва м'ясних консервів є м'ясо та м'ясні продукти, які заражені </a:t>
            </a:r>
            <a:r>
              <a:rPr lang="uk-UA" sz="2400" b="1" dirty="0">
                <a:solidFill>
                  <a:schemeClr val="bg1"/>
                </a:solidFill>
              </a:rPr>
              <a:t>сапрофітною мікрофлорою</a:t>
            </a:r>
            <a:r>
              <a:rPr lang="uk-UA" sz="2400" dirty="0">
                <a:solidFill>
                  <a:schemeClr val="bg1"/>
                </a:solidFill>
              </a:rPr>
              <a:t> (</a:t>
            </a:r>
            <a:r>
              <a:rPr lang="uk-UA" sz="2400" i="1" dirty="0">
                <a:solidFill>
                  <a:schemeClr val="bg1"/>
                </a:solidFill>
              </a:rPr>
              <a:t>анаеробними </a:t>
            </a:r>
            <a:r>
              <a:rPr lang="uk-UA" sz="2400" i="1" dirty="0" err="1">
                <a:solidFill>
                  <a:schemeClr val="bg1"/>
                </a:solidFill>
              </a:rPr>
              <a:t>клостридіями</a:t>
            </a:r>
            <a:r>
              <a:rPr lang="uk-UA" sz="2400" i="1" dirty="0">
                <a:solidFill>
                  <a:schemeClr val="bg1"/>
                </a:solidFill>
              </a:rPr>
              <a:t> і термофільними бацилами</a:t>
            </a:r>
            <a:r>
              <a:rPr lang="uk-UA" sz="2400" dirty="0">
                <a:solidFill>
                  <a:schemeClr val="bg1"/>
                </a:solidFill>
              </a:rPr>
              <a:t>), а іноді й </a:t>
            </a:r>
            <a:r>
              <a:rPr lang="uk-UA" sz="2400" b="1" dirty="0">
                <a:solidFill>
                  <a:schemeClr val="bg1"/>
                </a:solidFill>
              </a:rPr>
              <a:t>патогенними мікроорганізмами</a:t>
            </a:r>
            <a:r>
              <a:rPr lang="uk-UA" sz="2400" dirty="0">
                <a:solidFill>
                  <a:schemeClr val="bg1"/>
                </a:solidFill>
              </a:rPr>
              <a:t> (</a:t>
            </a:r>
            <a:r>
              <a:rPr lang="uk-UA" sz="2400" i="1" dirty="0" err="1">
                <a:solidFill>
                  <a:schemeClr val="bg1"/>
                </a:solidFill>
              </a:rPr>
              <a:t>ботуліновою</a:t>
            </a:r>
            <a:r>
              <a:rPr lang="uk-UA" sz="2400" i="1" dirty="0">
                <a:solidFill>
                  <a:schemeClr val="bg1"/>
                </a:solidFill>
              </a:rPr>
              <a:t> паличкою, </a:t>
            </a:r>
            <a:r>
              <a:rPr lang="uk-UA" sz="2400" i="1" dirty="0" err="1">
                <a:solidFill>
                  <a:schemeClr val="bg1"/>
                </a:solidFill>
              </a:rPr>
              <a:t>токсигенними</a:t>
            </a:r>
            <a:r>
              <a:rPr lang="uk-UA" sz="2400" i="1" dirty="0">
                <a:solidFill>
                  <a:schemeClr val="bg1"/>
                </a:solidFill>
              </a:rPr>
              <a:t> стафілококами та ін.</a:t>
            </a:r>
            <a:r>
              <a:rPr lang="uk-UA" sz="2400" dirty="0">
                <a:solidFill>
                  <a:schemeClr val="bg1"/>
                </a:solidFill>
              </a:rPr>
              <a:t>). При виготовленні </a:t>
            </a:r>
            <a:r>
              <a:rPr lang="uk-UA" sz="2400" dirty="0" err="1">
                <a:solidFill>
                  <a:schemeClr val="bg1"/>
                </a:solidFill>
              </a:rPr>
              <a:t>м'ясорослинних</a:t>
            </a:r>
            <a:r>
              <a:rPr lang="uk-UA" sz="2400" dirty="0">
                <a:solidFill>
                  <a:schemeClr val="bg1"/>
                </a:solidFill>
              </a:rPr>
              <a:t> консервів мікрофлора їх доповнюється </a:t>
            </a:r>
            <a:r>
              <a:rPr lang="uk-UA" sz="2400" b="1" dirty="0">
                <a:solidFill>
                  <a:schemeClr val="bg1"/>
                </a:solidFill>
              </a:rPr>
              <a:t>мікроорганізмами, характерними для рослинної сировини: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i="1" dirty="0">
                <a:solidFill>
                  <a:schemeClr val="bg1"/>
                </a:solidFill>
              </a:rPr>
              <a:t>аеробні </a:t>
            </a:r>
            <a:r>
              <a:rPr lang="uk-UA" sz="2400" i="1" dirty="0" err="1">
                <a:solidFill>
                  <a:schemeClr val="bg1"/>
                </a:solidFill>
              </a:rPr>
              <a:t>бацили</a:t>
            </a:r>
            <a:r>
              <a:rPr lang="uk-UA" sz="2400" i="1" dirty="0">
                <a:solidFill>
                  <a:schemeClr val="bg1"/>
                </a:solidFill>
              </a:rPr>
              <a:t>, анаеробні </a:t>
            </a:r>
            <a:r>
              <a:rPr lang="uk-UA" sz="2400" i="1" dirty="0" err="1">
                <a:solidFill>
                  <a:schemeClr val="bg1"/>
                </a:solidFill>
              </a:rPr>
              <a:t>клостридії</a:t>
            </a:r>
            <a:r>
              <a:rPr lang="uk-UA" sz="2400" dirty="0">
                <a:solidFill>
                  <a:schemeClr val="bg1"/>
                </a:solidFill>
              </a:rPr>
              <a:t> (у тому числі збудник ботулізму). </a:t>
            </a:r>
          </a:p>
          <a:p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онсерви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5" y="721977"/>
            <a:ext cx="4243632" cy="56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3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54" y="164716"/>
            <a:ext cx="9814358" cy="106834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РИБНІ ТА РИБОРОСЛИННІ КОНСЕРВИ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Як правильно вибирати консерви: маленькі секрети | Блог М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7" y="2272309"/>
            <a:ext cx="5849793" cy="390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Екс-начальник Сумської тюрми продав тюремникам рибу з овочами за ціною риби  на 57 мільйонів - &quot;Антидо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" y="1496290"/>
            <a:ext cx="5507715" cy="37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0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994" y="247842"/>
            <a:ext cx="8534400" cy="98521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ФРУКТОВІ ТА ОВОЧЕВІ КОНСЕРВИ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655" y="1387871"/>
            <a:ext cx="4585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Безпека фруктово-овочевих консервів значною мірою залежить від кислотності консервів (рівня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рН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Пандемія активізувала продаж болгарських фруктово-овочевих консервів -  Agro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3500997"/>
            <a:ext cx="4776065" cy="27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онсерви овочеві натуральні купити в Херс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387871"/>
            <a:ext cx="486727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7134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реалізації не допускаються консерви і пресерви:</a:t>
            </a:r>
            <a:r>
              <a:rPr lang="uk-UA" sz="20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6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 ознаками мікробіологічного псування продуктів без ознак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бомбажу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бомбажні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консерви зі здутими кришками і денцями, які не приймають нормального положення після натискування на них пальцями; 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банки-хлопавки, коли випуклість кришки або денця при натисканні зникає на одному кінці і одночасно з'являється на іншому з характерним звуком; 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зі слідами продукту, що витікає з банки; 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 пробоїнами і наскрізними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тріщинами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зі значно деформованим корпусом, денцем, значними порушеннями поздовжнього і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закаточного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швів жерстяних банок; </a:t>
            </a:r>
            <a:endParaRPr lang="uk-U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 втисненні і перекосі кришок скляних банок, виступі гумового кільця,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тріщинах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скла. </a:t>
            </a:r>
            <a:endParaRPr lang="uk-U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Ботулізм! У чому небезпека та як вберегтися! – Головне управління  Держпродспоживслужби в Полтавській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6" y="304799"/>
            <a:ext cx="2864715" cy="20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Обережно, ботулізм: що варто знати про небезпечну хворобу | Новоград.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98" y="1776986"/>
            <a:ext cx="4205376" cy="23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 Волині зафіксували небезпечну хвороб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6" y="3688911"/>
            <a:ext cx="3945371" cy="29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8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4" y="203375"/>
            <a:ext cx="6636327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Бомбажними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вважаються банки, що мають здуття. </a:t>
            </a:r>
            <a:endParaRPr lang="uk-UA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uk-UA" sz="28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 розрізняють 3 види </a:t>
            </a:r>
            <a:r>
              <a:rPr lang="uk-UA" sz="2800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бомбажу</a:t>
            </a:r>
            <a:r>
              <a:rPr lang="uk-UA" sz="28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Фізичний (термічний і несправжній)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Хімічний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Мікробіологічний</a:t>
            </a:r>
            <a:r>
              <a:rPr lang="uk-UA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На Кіровоградщині у двох людей підозрюють ботулізм - Медіапортал DOZ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7" y="411642"/>
            <a:ext cx="4192585" cy="31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альмонельоз, ботулізм, лептоспіроз: як розпізнати &quot;літні&quot; інфекції та  уникнути їх / Н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19" y="3109954"/>
            <a:ext cx="5374409" cy="35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9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383590"/>
            <a:ext cx="1080654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Причиною мікробіологічного </a:t>
            </a:r>
            <a:r>
              <a:rPr lang="uk-UA" sz="24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бомбажу</a:t>
            </a:r>
            <a:r>
              <a:rPr lang="uk-UA" sz="24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 бути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 температурного режиму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стериліації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значне обсіменіння м'ясної сировини мікроорганізмами; 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перетримування м'яса на столах при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порціонуванні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 герметичності банок після стерилізації. </a:t>
            </a:r>
            <a:endParaRPr lang="uk-UA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Микробы в рекламе одного из чистящих средств.. mompozt.com - ИА REG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2" y="3061853"/>
            <a:ext cx="5646635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араноїкам не читати: 13 брудних фактів про бактерії у побуті, які  налякають кожн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84" y="2232602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1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4934861"/>
            <a:ext cx="11776364" cy="1764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Санітарну оцінку консервів і пресервів проводять відповідно до І 4.4.4.077-01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«Інструкція про порядок санітарно-технічного контролю консервів на виробничих підприємствах, оптових базах, в роздрібній торгівлі та на підприємствах громадського харчування (45212)»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 07.11.2001 р.</a:t>
            </a:r>
            <a:endParaRPr lang="uk-UA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Logo Prozorro.Market Prozorro+ Сільськогосподарські культури, продукція  товарного садівництва та рослинництва Продукція рослинництва, у тому числі  тепличного Продукція тваринництва та супутня продукція Зернові культури та  картоп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135371"/>
            <a:ext cx="5170920" cy="51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Лікарі розповіли, чи корисно їсти консервовані продукти - Радіо Максим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50" y="875168"/>
            <a:ext cx="5902037" cy="33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17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7" y="376504"/>
            <a:ext cx="11443855" cy="5878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Санітарно-гігієнічна оцінка харчових домішок і смакових приправ.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327" y="1332546"/>
            <a:ext cx="5818909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Харчові добавки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— це група речовин природного або штучного походження, які використовуються для покращення технології отримання продуктів спеціалізованого призначення.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9220" name="Picture 4" descr="Популярні харчові добавки та їх вплив на здоров'я | Коментарі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74" y="1332546"/>
            <a:ext cx="4652385" cy="31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Хімічні харчові добавки несумісні з дитячим організмом / Полтавщ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31" y="3479356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00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57" y="245292"/>
            <a:ext cx="11637818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>
                <a:solidFill>
                  <a:schemeClr val="bg1"/>
                </a:solidFill>
              </a:rPr>
              <a:t>Харчова добавка вважається безпечною тоді, коли в ній відсутні гостра і хронічна токсичність, мутагенні, </a:t>
            </a:r>
            <a:r>
              <a:rPr lang="uk-UA" i="1" dirty="0" err="1">
                <a:solidFill>
                  <a:schemeClr val="bg1"/>
                </a:solidFill>
              </a:rPr>
              <a:t>тератогенні</a:t>
            </a:r>
            <a:r>
              <a:rPr lang="uk-UA" i="1" dirty="0">
                <a:solidFill>
                  <a:schemeClr val="bg1"/>
                </a:solidFill>
              </a:rPr>
              <a:t> і </a:t>
            </a:r>
            <a:r>
              <a:rPr lang="uk-UA" i="1" dirty="0" err="1">
                <a:solidFill>
                  <a:schemeClr val="bg1"/>
                </a:solidFill>
              </a:rPr>
              <a:t>гонадотропні</a:t>
            </a:r>
            <a:r>
              <a:rPr lang="uk-UA" i="1" dirty="0">
                <a:solidFill>
                  <a:schemeClr val="bg1"/>
                </a:solidFill>
              </a:rPr>
              <a:t> властивості.</a:t>
            </a:r>
            <a:r>
              <a:rPr lang="uk-UA" dirty="0">
                <a:solidFill>
                  <a:schemeClr val="bg1"/>
                </a:solidFill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2776319"/>
            <a:ext cx="4649787" cy="716324"/>
          </a:xfrm>
        </p:spPr>
        <p:txBody>
          <a:bodyPr/>
          <a:lstStyle/>
          <a:p>
            <a:r>
              <a:rPr lang="uk-UA" sz="2400" b="1" dirty="0"/>
              <a:t>За своєю дією харчові добавки поділяються на:</a:t>
            </a:r>
            <a:r>
              <a:rPr lang="uk-UA" sz="2400" dirty="0"/>
              <a:t> 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7309" y="3149633"/>
            <a:ext cx="4937655" cy="255844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- структуроутворювачі; </a:t>
            </a:r>
          </a:p>
          <a:p>
            <a:r>
              <a:rPr lang="uk-UA" sz="2400" dirty="0">
                <a:solidFill>
                  <a:schemeClr val="bg1"/>
                </a:solidFill>
              </a:rPr>
              <a:t>- </a:t>
            </a:r>
            <a:r>
              <a:rPr lang="uk-UA" sz="2400" dirty="0" err="1">
                <a:solidFill>
                  <a:schemeClr val="bg1"/>
                </a:solidFill>
              </a:rPr>
              <a:t>смакоароматичні</a:t>
            </a:r>
            <a:r>
              <a:rPr lang="uk-UA" sz="2400" dirty="0">
                <a:solidFill>
                  <a:schemeClr val="bg1"/>
                </a:solidFill>
              </a:rPr>
              <a:t>; </a:t>
            </a:r>
          </a:p>
          <a:p>
            <a:r>
              <a:rPr lang="uk-UA" sz="2400" dirty="0">
                <a:solidFill>
                  <a:schemeClr val="bg1"/>
                </a:solidFill>
              </a:rPr>
              <a:t>- ті, що використовуються в разі технологічної необхідності.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43120" y="2861502"/>
            <a:ext cx="4665134" cy="576262"/>
          </a:xfrm>
        </p:spPr>
        <p:txBody>
          <a:bodyPr/>
          <a:lstStyle/>
          <a:p>
            <a:pPr algn="ctr"/>
            <a:r>
              <a:rPr lang="uk-UA" sz="2400" b="1" dirty="0"/>
              <a:t>За походженням розрізняють:</a:t>
            </a:r>
            <a:r>
              <a:rPr lang="uk-UA" sz="2400" dirty="0"/>
              <a:t> 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43120" y="3031638"/>
            <a:ext cx="4929188" cy="3030538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- природні добавки - такі, як цукор, сіль і вітаміни; </a:t>
            </a:r>
          </a:p>
          <a:p>
            <a:r>
              <a:rPr lang="uk-UA" sz="2400" dirty="0">
                <a:solidFill>
                  <a:schemeClr val="bg1"/>
                </a:solidFill>
              </a:rPr>
              <a:t>- лабораторні аналоги природних речовин - наприклад, ванілін; </a:t>
            </a:r>
          </a:p>
          <a:p>
            <a:r>
              <a:rPr lang="uk-UA" sz="2400" dirty="0">
                <a:solidFill>
                  <a:schemeClr val="bg1"/>
                </a:solidFill>
              </a:rPr>
              <a:t>- синтетичні - сахарин, </a:t>
            </a:r>
            <a:r>
              <a:rPr lang="uk-UA" sz="2400" dirty="0" err="1">
                <a:solidFill>
                  <a:schemeClr val="bg1"/>
                </a:solidFill>
              </a:rPr>
              <a:t>аспартам</a:t>
            </a:r>
            <a:r>
              <a:rPr lang="uk-UA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856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150858"/>
            <a:ext cx="11568545" cy="5737323"/>
          </a:xfrm>
        </p:spPr>
        <p:txBody>
          <a:bodyPr>
            <a:normAutofit fontScale="90000"/>
          </a:bodyPr>
          <a:lstStyle/>
          <a:p>
            <a:pPr lvl="0"/>
            <a:r>
              <a:rPr lang="uk-UA" sz="2800" u="sng" dirty="0" smtClean="0">
                <a:solidFill>
                  <a:schemeClr val="accent4">
                    <a:lumMod val="50000"/>
                  </a:schemeClr>
                </a:solidFill>
              </a:rPr>
              <a:t>ПЛАН</a:t>
            </a:r>
            <a:br>
              <a:rPr lang="uk-UA" sz="2800" u="sng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1. Санітарно-гігієнічна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оцінка рослинних та зернових продуктів, фруктів, овочів та ягід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2. Санітарно-гігієнічна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оцінка консервів та пресервів. Критерії безпеки </a:t>
            </a:r>
            <a:r>
              <a:rPr lang="uk-UA" sz="2800" dirty="0" err="1">
                <a:solidFill>
                  <a:schemeClr val="accent4">
                    <a:lumMod val="50000"/>
                  </a:schemeClr>
                </a:solidFill>
              </a:rPr>
              <a:t>бомбажних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 консервів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3. Санітарно-гігієнічна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оцінка харчових домішок і смакових приправ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4. Гігієнічні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принципи використання барвників, ароматизаторів та санітарна документація, що регламентує їх використання.</a:t>
            </a:r>
            <a:br>
              <a:rPr lang="uk-UA" sz="2800" dirty="0">
                <a:solidFill>
                  <a:schemeClr val="accent4">
                    <a:lumMod val="50000"/>
                  </a:schemeClr>
                </a:solidFill>
              </a:rPr>
            </a:br>
            <a:endParaRPr lang="uk-UA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9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2" y="334926"/>
            <a:ext cx="4267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Законі України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«Про основні принципи та вимоги до безпечності та якості харчових продуктів»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673" y="168671"/>
            <a:ext cx="7398327" cy="64633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технологічного призначення добавки можна поділити на три групи: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добавки, які забезпечують необхідний зовнішній вигляд і органолептичні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властивості: 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барвники - посилюють і відновлюють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колір; 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добавки, які покращують консистенцію продукту. До них належать стабілізатори, які сприяють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загустінню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підвищенню в'язкості продукту; 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емульгатори - створюють однорідну суміш продуктів, що не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змішуються; 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харчові добавки, які попереджують псування продуктів. Це антимікробні засоби - хімічні і біологічні, що підвищують терміни зберігання і захищають продукти від бактерій. А також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антиоксиданти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Харчові добавки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7" y="1885814"/>
            <a:ext cx="3502025" cy="47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1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307759"/>
            <a:ext cx="1156854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процесі встановлення санітарних норм використання харчової добавки, безпечних для здоров'я людини, необхідно: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визначати харчові продукти, до яких добавка може додаватися, та умови, за яких вона може використовуватися;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обмежувати кількість харчових добавок до найнижчого рівня використання, необхідну для досягнення бажаного ефекту; 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ураховувати будь-яке допустиме щоденне споживання або іншу еквівалентну оцінку обсягів споживання харчової добавки та її вірогідне щоденне споживання від усіх джерел. </a:t>
            </a:r>
            <a:endParaRPr lang="uk-UA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Харчові добавки - це ... Що таке харчові добавки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r="16368"/>
          <a:stretch/>
        </p:blipFill>
        <p:spPr bwMode="auto">
          <a:xfrm>
            <a:off x="2486890" y="3924513"/>
            <a:ext cx="3643746" cy="27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харчові добавки - Волинь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74" y="3885910"/>
            <a:ext cx="3910156" cy="280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76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7782" y="353291"/>
            <a:ext cx="5500255" cy="209126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Використання харчових добавок не дозволяється, якщо воно призводить до: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фальсифікації харчових продуктів; 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значної втрати харчової та біологічної цінності продуктів; 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порушення технологічної обробки продовольчої сировини; 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якщо є можливість досягти бажаного технологічного результату за допомогою інших методів; </a:t>
            </a:r>
          </a:p>
          <a:p>
            <a:pPr lvl="0"/>
            <a:r>
              <a:rPr lang="uk-UA" sz="2400" dirty="0">
                <a:solidFill>
                  <a:schemeClr val="bg1"/>
                </a:solidFill>
              </a:rPr>
              <a:t>якщо воно не гарантує безпеки для споживачів. </a:t>
            </a:r>
          </a:p>
          <a:p>
            <a:endParaRPr lang="uk-UA" sz="2400" dirty="0"/>
          </a:p>
        </p:txBody>
      </p:sp>
      <p:pic>
        <p:nvPicPr>
          <p:cNvPr id="12294" name="Picture 6" descr="Десять найголовніших харчових добавок: реальна шкода і міфи - КОРДО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8" y="1648691"/>
            <a:ext cx="5865090" cy="35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1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1" y="224135"/>
            <a:ext cx="10363199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Гігієнічні принципи використання барвників, ароматизаторів та санітарна документація, що регламентує їх використання.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109" y="1457236"/>
            <a:ext cx="60960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Санітарно-гігієнічні вимоги щодо використання, контролю за вмістом у харчових продуктах, встановлення допустимих рівнів ароматизаторів і барвників визначаються технічними умовами та технологічними інструкціями.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3504595"/>
            <a:ext cx="609600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«Медико-біологічні вимоги і санітарні норми якості продовольчої сировини і продуктів харчування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Методичні рекомендації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«Періодичність контролю продовольчої сировини та харчових продуктів за показниками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безпеки»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України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«Про безпечність та якість харчових продуктів»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3316" name="Picture 4" descr="Харчові добавки в асортиментах купити в Киї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6" y="3245217"/>
            <a:ext cx="3781425" cy="34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Харчові добавки та їх вплив на організм людини | harchi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58" y="1357404"/>
            <a:ext cx="2850284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8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1339963"/>
            <a:ext cx="11374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202124"/>
                </a:solidFill>
                <a:latin typeface="arial" panose="020B0604020202020204" pitchFamily="34" charset="0"/>
              </a:rPr>
              <a:t>Карантинний дозвіл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uk-UA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– офіційний 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документ, що дозволяє імпорт або транзит рослин, продуктів рослинного походження, ґрунту та будь-яких інших організмів, об'єктів або матеріалів, </a:t>
            </a:r>
            <a:r>
              <a:rPr lang="uk-UA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здатних 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переносити чи поширювати регульовані шкідливі організми відповідно до визначених </a:t>
            </a:r>
            <a:r>
              <a:rPr lang="uk-UA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фітосанітарних</a:t>
            </a:r>
            <a:r>
              <a:rPr lang="uk-UA" sz="2400" dirty="0">
                <a:solidFill>
                  <a:srgbClr val="202124"/>
                </a:solidFill>
                <a:latin typeface="arial" panose="020B0604020202020204" pitchFamily="34" charset="0"/>
              </a:rPr>
              <a:t> заходів.</a:t>
            </a:r>
            <a:endParaRPr lang="uk-UA" sz="2400" dirty="0"/>
          </a:p>
        </p:txBody>
      </p:sp>
      <p:pic>
        <p:nvPicPr>
          <p:cNvPr id="2050" name="Picture 2" descr="Строк дії дозволів закінчився під час карантину: яка його доля? |  «Дебет-Кредит» - Бухгалтерські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8" y="3854393"/>
            <a:ext cx="5524789" cy="28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рти злаків для здорового харчування — досягнення українських  селекціонерів — КУРКУ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46" y="3764139"/>
            <a:ext cx="5780955" cy="29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055" y="193964"/>
            <a:ext cx="11374582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Санітарно-гігієнічна оцінка рослинних та зернових продуктів, плодів, овочів та ягід</a:t>
            </a:r>
            <a:r>
              <a:rPr lang="uk-UA" sz="2400" b="1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659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7100" y="3860993"/>
            <a:ext cx="4934479" cy="266839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санітарно-гігієнічній оцінці свіжих овочів, овочевої зелені, фруктів і ягід встановлюють забрудненість їх яйцями та личинками гельмінтів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цистпатогенних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найпростіших, наявність яких не допускається.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100" y="126423"/>
            <a:ext cx="4979483" cy="355661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 санітарній оцінці плодів і овочів враховується не тільки ступінь ураження їх фітопатогенними грибами або бактеріями, але й вміст на них патогенної мікрофлори, гельмінтів, залишкової кількості отрутохімікатів і соланіну.</a:t>
            </a:r>
            <a:endParaRPr lang="uk-UA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Feijão verde novo do broto imagem de stock. Imagem de fazenda - 4118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43" y="126423"/>
            <a:ext cx="4268644" cy="64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1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203480"/>
            <a:ext cx="8603673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Найнебезпечнішими сторонніми речовинами</a:t>
            </a: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що потрапляють у плоди, овочі та ягоди через різноманітні порушення виробничої діяльності людини, є: </a:t>
            </a:r>
            <a:r>
              <a:rPr lang="uk-UA" sz="2800" u="sng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пестициди, солі важких металів, нітрати, нітрити і </a:t>
            </a:r>
            <a:r>
              <a:rPr lang="uk-UA" sz="2800" u="sng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нітрозаміни</a:t>
            </a:r>
            <a:r>
              <a:rPr lang="uk-UA" sz="2800" u="sng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радіоактивні ізотопи.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бразцы семян различных типов зерновых в лаборатории, с глютеном и без него  Редакционное Фото - изображение насчитывающей микробиология, химия:  14936166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0"/>
          <a:stretch/>
        </p:blipFill>
        <p:spPr bwMode="auto">
          <a:xfrm>
            <a:off x="6176369" y="2741995"/>
            <a:ext cx="5464205" cy="35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799" y="3325460"/>
            <a:ext cx="5638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NewRomanPSMT"/>
              </a:rPr>
              <a:t>До токсичних елементів, вміст яких підлягає гігієнічному контролю в сировині рослинного походження,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NewRomanPSMT"/>
              </a:rPr>
              <a:t>належать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TimesNewRomanPSMT"/>
              </a:rPr>
              <a:t>: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uk-UA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TimesNewRomanPSMT"/>
              </a:rPr>
              <a:t>свинцю, ртуті та кадмію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8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82" y="265790"/>
            <a:ext cx="11097491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TimesNewRomanPSMT"/>
              </a:rPr>
              <a:t>Овочі, забруднені фосфорорганічними пестицидами в кількостях, що перевищують максимально допустимі рівні, можна переробляти на консерви, оскільки фосфорорганічні сполуки під дією високої температури частково або повністю розкладаються. </a:t>
            </a:r>
            <a:endParaRPr lang="uk-UA" sz="2800" dirty="0"/>
          </a:p>
        </p:txBody>
      </p:sp>
      <p:pic>
        <p:nvPicPr>
          <p:cNvPr id="5124" name="Picture 4" descr="Більшість продуктів в ЄС містять залишки пестицидів | Пропозиція - Головний  журнал з питань агробізне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7" y="2432482"/>
            <a:ext cx="5524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кологи Greenpeace виявили у турецьких овочах заборонені пестициди —  SuperAgronom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0" y="2654128"/>
            <a:ext cx="5392593" cy="30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2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6" y="1069336"/>
            <a:ext cx="4599710" cy="45520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 санітарній оцінці борошна визначають вміст шкідливих, домішок: </a:t>
            </a:r>
            <a:r>
              <a:rPr lang="uk-UA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ріжків, гірчаку, куколю, головні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та ін., які потрапляють у нього під час помелу зерна і можуть спричинювати харчові отруєння.</a:t>
            </a:r>
            <a:endParaRPr lang="uk-U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Дослідження зміни водопоглинальної здатності пшеничного борошна з  додаванням білкововмісної сировини | Портал &quot;Хранение и переработка зер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80" y="43297"/>
            <a:ext cx="6397721" cy="359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инок альтернативного борошна: від амарантового до соснов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93" y="3771029"/>
            <a:ext cx="4668693" cy="29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4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8" y="480571"/>
            <a:ext cx="6096000" cy="21935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Якщо в результаті просіювання на ситі виявлено грудочки, обплутані павутинням, чохлики, лялечки комах-шкідників, живих хробаків жовтувато-кремового кольору, борошно вважають засміченим.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При виявленні шкідників використання борошна для харчових цілей заборонене.</a:t>
            </a:r>
            <a:endParaRPr lang="uk-U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оказники якості зерна, прилади та обладнення для їх визначення в  лаборатор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8" y="246206"/>
            <a:ext cx="3269675" cy="30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928" y="3280063"/>
            <a:ext cx="6096000" cy="29014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Важливим при санітарній оцінці борошна є виявлення металевих домішок.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Згідно з нормативними вимогами (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ДСТУ 3768:2019 «Пшениця. Технічні умови» від 01.08.2019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) розмір металевих часток не повинен перевищувати 0,3 мм, а їх кількість допускається не більше ніж 2 мг на 1 кг борошна. Борошно, у якому виявлено домішки піску, до використання не допускається.</a:t>
            </a:r>
            <a:endParaRPr lang="uk-U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Особливості збирання і зберігання зібраного врожаю з підвищеною вологістю  зерн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10" y="3540845"/>
            <a:ext cx="47434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5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158" y="342900"/>
            <a:ext cx="6019800" cy="1143000"/>
          </a:xfrm>
        </p:spPr>
        <p:txBody>
          <a:bodyPr/>
          <a:lstStyle/>
          <a:p>
            <a:pPr algn="ctr"/>
            <a:r>
              <a:rPr lang="uk-UA" b="1" dirty="0"/>
              <a:t>ДСТУ 7699:2016 «Пшенична крупа. Технічні умови»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0655" y="1721042"/>
            <a:ext cx="6871855" cy="2958716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При проведенні санітарно-гігієнічної експертизи круп також визначають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u="sng" dirty="0" smtClean="0">
                <a:solidFill>
                  <a:schemeClr val="bg1"/>
                </a:solidFill>
              </a:rPr>
              <a:t>вміст токсичних елементів, радіонуклідів, </a:t>
            </a:r>
            <a:r>
              <a:rPr lang="uk-UA" sz="2800" u="sng" dirty="0" err="1" smtClean="0">
                <a:solidFill>
                  <a:schemeClr val="bg1"/>
                </a:solidFill>
              </a:rPr>
              <a:t>мікотоксинів</a:t>
            </a:r>
            <a:r>
              <a:rPr lang="uk-UA" sz="2800" u="sng" dirty="0" smtClean="0">
                <a:solidFill>
                  <a:schemeClr val="bg1"/>
                </a:solidFill>
              </a:rPr>
              <a:t>, запах</a:t>
            </a:r>
            <a:r>
              <a:rPr lang="uk-UA" sz="2800" u="sng" dirty="0">
                <a:solidFill>
                  <a:schemeClr val="bg1"/>
                </a:solidFill>
              </a:rPr>
              <a:t>, колір, смак, вологість, зараженість шкідниками, вміст шкідливих домішок (пісок, насіння отруйних рослин, металеві домішки).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Як зберігати крупи: правила і умови зберігання | Блог M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8" y="488762"/>
            <a:ext cx="4249591" cy="28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актичні поради господиням: як правильно захистити крупи від появи комах у  них : 21:02:2020 - 20 хвилин Житом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8" y="3581732"/>
            <a:ext cx="4140342" cy="27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3366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491</TotalTime>
  <Words>1094</Words>
  <Application>Microsoft Office PowerPoint</Application>
  <PresentationFormat>Широкоэкранный</PresentationFormat>
  <Paragraphs>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</vt:lpstr>
      <vt:lpstr>Calibri</vt:lpstr>
      <vt:lpstr>Century Gothic</vt:lpstr>
      <vt:lpstr>Times New Roman</vt:lpstr>
      <vt:lpstr>TimesNewRomanPSMT</vt:lpstr>
      <vt:lpstr>Wingdings</vt:lpstr>
      <vt:lpstr>Wingdings 3</vt:lpstr>
      <vt:lpstr>Сектор</vt:lpstr>
      <vt:lpstr>Санітарно-гігієнічна оцінка рослинних і зернових продуктів, консервів. Критерії безпеки бомбажних консервів. Гігієнічні принципи використання харчових домішок</vt:lpstr>
      <vt:lpstr>ПЛАН  1. Санітарно-гігієнічна оцінка рослинних та зернових продуктів, фруктів, овочів та ягід.  2. Санітарно-гігієнічна оцінка консервів та пресервів. Критерії безпеки бомбажних консервів.  3. Санітарно-гігієнічна оцінка харчових домішок і смакових приправ.  4. Гігієнічні принципи використання барвників, ароматизаторів та санітарна документація, що регламентує їх використання.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ДСТУ 7699:2016 «Пшенична крупа. Технічні умови»</vt:lpstr>
      <vt:lpstr>Презентация PowerPoint</vt:lpstr>
      <vt:lpstr>Презентация PowerPoint</vt:lpstr>
      <vt:lpstr>РИБНІ ТА РИБОРОСЛИННІ КОНСЕРВИ</vt:lpstr>
      <vt:lpstr>ФРУКТОВІ ТА ОВОЧЕВІ КОНСЕРВИ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Харчова добавка вважається безпечною тоді, коли в ній відсутні гостра і хронічна токсичність, мутагенні, тератогенні і гонадотропні властивості.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Санітарно-гігієнічна оцінка рослинних і зернових продуктів, консервів. Критерії безпеки бомбажних консервів. Гігієнічні принципи використання харчових домішок</dc:title>
  <dc:creator>Vitos Pavlenko</dc:creator>
  <cp:lastModifiedBy>Vitos Pavlenko</cp:lastModifiedBy>
  <cp:revision>12</cp:revision>
  <dcterms:created xsi:type="dcterms:W3CDTF">2022-04-15T13:22:08Z</dcterms:created>
  <dcterms:modified xsi:type="dcterms:W3CDTF">2022-04-16T17:57:30Z</dcterms:modified>
</cp:coreProperties>
</file>