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ACF6-E347-4EF2-962E-AC146B809857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2FBC-113B-4693-8DCD-2F52D15A5E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0492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ACF6-E347-4EF2-962E-AC146B809857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2FBC-113B-4693-8DCD-2F52D15A5E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84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ACF6-E347-4EF2-962E-AC146B809857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2FBC-113B-4693-8DCD-2F52D15A5E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5669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ACF6-E347-4EF2-962E-AC146B809857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2FBC-113B-4693-8DCD-2F52D15A5E42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2466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ACF6-E347-4EF2-962E-AC146B809857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2FBC-113B-4693-8DCD-2F52D15A5E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3442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ACF6-E347-4EF2-962E-AC146B809857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2FBC-113B-4693-8DCD-2F52D15A5E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1382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ACF6-E347-4EF2-962E-AC146B809857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2FBC-113B-4693-8DCD-2F52D15A5E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1569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ACF6-E347-4EF2-962E-AC146B809857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2FBC-113B-4693-8DCD-2F52D15A5E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8521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ACF6-E347-4EF2-962E-AC146B809857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2FBC-113B-4693-8DCD-2F52D15A5E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308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ACF6-E347-4EF2-962E-AC146B809857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2FBC-113B-4693-8DCD-2F52D15A5E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045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ACF6-E347-4EF2-962E-AC146B809857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2FBC-113B-4693-8DCD-2F52D15A5E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771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ACF6-E347-4EF2-962E-AC146B809857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2FBC-113B-4693-8DCD-2F52D15A5E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125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ACF6-E347-4EF2-962E-AC146B809857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2FBC-113B-4693-8DCD-2F52D15A5E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1854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ACF6-E347-4EF2-962E-AC146B809857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2FBC-113B-4693-8DCD-2F52D15A5E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7192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ACF6-E347-4EF2-962E-AC146B809857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2FBC-113B-4693-8DCD-2F52D15A5E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93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ACF6-E347-4EF2-962E-AC146B809857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2FBC-113B-4693-8DCD-2F52D15A5E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672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ACF6-E347-4EF2-962E-AC146B809857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2FBC-113B-4693-8DCD-2F52D15A5E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052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4ECACF6-E347-4EF2-962E-AC146B809857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9CF2FBC-113B-4693-8DCD-2F52D15A5E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68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964" y="311919"/>
            <a:ext cx="11963688" cy="3172689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Лекція 5. </a:t>
            </a:r>
            <a:r>
              <a:rPr lang="uk-UA" dirty="0"/>
              <a:t/>
            </a:r>
            <a:br>
              <a:rPr lang="uk-UA" dirty="0"/>
            </a:br>
            <a:r>
              <a:rPr lang="uk-UA" b="1" dirty="0"/>
              <a:t>Загальні відомості про основи профілактики харчових захворювань у закладах </a:t>
            </a:r>
            <a:r>
              <a:rPr lang="uk-UA" b="1" dirty="0" err="1"/>
              <a:t>готельно</a:t>
            </a:r>
            <a:r>
              <a:rPr lang="uk-UA" b="1" dirty="0"/>
              <a:t>-ресторанного </a:t>
            </a:r>
            <a:r>
              <a:rPr lang="uk-UA" b="1" dirty="0" smtClean="0"/>
              <a:t>                    господарства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788" y="5174672"/>
            <a:ext cx="8689976" cy="1371599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uk-UA" dirty="0" smtClean="0">
                <a:solidFill>
                  <a:srgbClr val="002060"/>
                </a:solidFill>
              </a:rPr>
              <a:t>Підготувала:</a:t>
            </a:r>
          </a:p>
          <a:p>
            <a:pPr algn="r"/>
            <a:r>
              <a:rPr lang="uk-UA" dirty="0" err="1" smtClean="0">
                <a:solidFill>
                  <a:srgbClr val="002060"/>
                </a:solidFill>
              </a:rPr>
              <a:t>К.б.н</a:t>
            </a:r>
            <a:r>
              <a:rPr lang="uk-UA" dirty="0" smtClean="0">
                <a:solidFill>
                  <a:srgbClr val="002060"/>
                </a:solidFill>
              </a:rPr>
              <a:t>., викладач природничих дисциплін</a:t>
            </a:r>
          </a:p>
          <a:p>
            <a:pPr algn="r"/>
            <a:r>
              <a:rPr lang="uk-UA" dirty="0" smtClean="0">
                <a:solidFill>
                  <a:srgbClr val="002060"/>
                </a:solidFill>
              </a:rPr>
              <a:t>Павленко Людмила Леонідівна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026" name="Picture 2" descr="ННЦ Інститут біології та медицини — Мікробіолог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69" y="3412932"/>
            <a:ext cx="4938857" cy="329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308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363" y="374073"/>
            <a:ext cx="5430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/>
              <a:t>Ботулізм </a:t>
            </a:r>
            <a:r>
              <a:rPr lang="uk-UA" sz="2400" dirty="0"/>
              <a:t>– отруєння їжею, що містить сильно діючий токсин мікроорганізму </a:t>
            </a:r>
            <a:r>
              <a:rPr lang="uk-UA" sz="2400" dirty="0" smtClean="0"/>
              <a:t>– </a:t>
            </a:r>
            <a:r>
              <a:rPr lang="uk-UA" sz="2400" dirty="0" err="1" smtClean="0"/>
              <a:t>ботуло</a:t>
            </a:r>
            <a:r>
              <a:rPr lang="uk-UA" sz="2400" dirty="0" smtClean="0"/>
              <a:t>-токсин.</a:t>
            </a:r>
          </a:p>
          <a:p>
            <a:endParaRPr lang="uk-UA" sz="2400" dirty="0"/>
          </a:p>
          <a:p>
            <a:r>
              <a:rPr lang="uk-UA" sz="2400" dirty="0" smtClean="0"/>
              <a:t>Збудник хвороби – </a:t>
            </a:r>
            <a:r>
              <a:rPr lang="uk-UA" sz="2400" dirty="0" err="1" smtClean="0"/>
              <a:t>ботулінус</a:t>
            </a:r>
            <a:r>
              <a:rPr lang="uk-UA" sz="2400" dirty="0" smtClean="0"/>
              <a:t> (</a:t>
            </a:r>
            <a:r>
              <a:rPr lang="en-US" sz="2400" i="1" dirty="0"/>
              <a:t>Clostridium botulinum</a:t>
            </a:r>
            <a:r>
              <a:rPr lang="uk-UA" sz="2400" dirty="0"/>
              <a:t>)</a:t>
            </a:r>
          </a:p>
        </p:txBody>
      </p:sp>
      <p:pic>
        <p:nvPicPr>
          <p:cNvPr id="10244" name="Picture 4" descr="Обережно. Ботулізм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355" y="374073"/>
            <a:ext cx="3765261" cy="283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3345" y="3311236"/>
            <a:ext cx="115824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/>
              <a:t>Для попередження ботулізму на підприємствах харчування необхідно:</a:t>
            </a:r>
            <a:endParaRPr lang="uk-UA" sz="2000" dirty="0"/>
          </a:p>
          <a:p>
            <a:r>
              <a:rPr lang="uk-UA" sz="2000" dirty="0"/>
              <a:t>1. Перевіряти всі консерви на </a:t>
            </a:r>
            <a:r>
              <a:rPr lang="uk-UA" sz="2000" dirty="0" err="1"/>
              <a:t>бомбаж</a:t>
            </a:r>
            <a:r>
              <a:rPr lang="uk-UA" sz="2000" dirty="0"/>
              <a:t> і зберігати їх в холодильній шафі; в домашніх умовах, через недостатню стерилізацію, не допускати приготування консервів із грибів, оскільки вони можуть бути засіяні спорами </a:t>
            </a:r>
            <a:r>
              <a:rPr lang="uk-UA" sz="2000" dirty="0" err="1"/>
              <a:t>ботулінуса</a:t>
            </a:r>
            <a:r>
              <a:rPr lang="uk-UA" sz="2000" dirty="0"/>
              <a:t>.</a:t>
            </a:r>
          </a:p>
          <a:p>
            <a:r>
              <a:rPr lang="uk-UA" sz="2000" dirty="0"/>
              <a:t>2. Приймати на виробництво свіжу осетрову рибу тільки в замороженому вигляді; прискорено вести процес її обробляння.</a:t>
            </a:r>
          </a:p>
          <a:p>
            <a:r>
              <a:rPr lang="uk-UA" sz="2000" dirty="0"/>
              <a:t>3. Зберігати шинку, окости, ковбаси при температурі 2-6 ° С, жорстко дотримуватися термінів реалізації.</a:t>
            </a:r>
          </a:p>
          <a:p>
            <a:r>
              <a:rPr lang="uk-UA" sz="2000" dirty="0"/>
              <a:t>4. Дотримуватися правил санітарного режиму і ретельного теплового обробляння в процесі приготування страв.</a:t>
            </a:r>
          </a:p>
          <a:p>
            <a:r>
              <a:rPr lang="uk-UA" sz="2000" dirty="0"/>
              <a:t>5. Дотримуватися умов, термінів зберігання і реалізації готової їжі.</a:t>
            </a:r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128808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964" y="193964"/>
            <a:ext cx="11845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/>
              <a:t>Стафілококове отруєння</a:t>
            </a:r>
            <a:r>
              <a:rPr lang="uk-UA" sz="2400" dirty="0"/>
              <a:t> – гостре захворювання, що виникає в результаті вживання їжі, що містить токсин золотистого стафілокока (</a:t>
            </a:r>
            <a:r>
              <a:rPr lang="uk-UA" sz="2400" i="1" dirty="0" err="1"/>
              <a:t>Staphylococcus</a:t>
            </a:r>
            <a:r>
              <a:rPr lang="uk-UA" sz="2400" i="1" dirty="0"/>
              <a:t> </a:t>
            </a:r>
            <a:r>
              <a:rPr lang="uk-UA" sz="2400" i="1" dirty="0" err="1"/>
              <a:t>aureus</a:t>
            </a:r>
            <a:r>
              <a:rPr lang="uk-UA" sz="2400" i="1" dirty="0"/>
              <a:t>)</a:t>
            </a:r>
            <a:r>
              <a:rPr lang="uk-UA" sz="2400" dirty="0"/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964" y="1136073"/>
            <a:ext cx="55833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</a:rPr>
              <a:t>Основні продукти і причини, що викликають це отруєння, наступні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lvl="0" algn="just"/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молоко і молочні продукти (сир, кисле молоко, кефір, сирки і </a:t>
            </a:r>
            <a:r>
              <a:rPr lang="uk-UA" sz="2000" dirty="0" err="1">
                <a:solidFill>
                  <a:schemeClr val="accent6">
                    <a:lumMod val="50000"/>
                  </a:schemeClr>
                </a:solidFill>
              </a:rPr>
              <a:t>т.д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.);</a:t>
            </a:r>
            <a:endParaRPr lang="uk-UA" sz="2000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just"/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кремові кондитерські вироби і будь-яка готова їжа, яка виявляється обсіяною стафілококом хворими (гнійничкові захворювання шкіри або ангіною) кондитерами або </a:t>
            </a:r>
            <a:r>
              <a:rPr lang="uk-UA" sz="2000" dirty="0" err="1">
                <a:solidFill>
                  <a:schemeClr val="accent6">
                    <a:lumMod val="50000"/>
                  </a:schemeClr>
                </a:solidFill>
              </a:rPr>
              <a:t>кухарями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; </a:t>
            </a:r>
          </a:p>
          <a:p>
            <a:pPr lvl="0" algn="just"/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рибні консерви в олії, забруднені мікробами в процесі їх приготування.</a:t>
            </a:r>
          </a:p>
          <a:p>
            <a:pPr algn="just"/>
            <a:endParaRPr lang="uk-UA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9127" y="1136073"/>
            <a:ext cx="586047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/>
              <a:t>Для попередження стафілококового отруєння необхідно:</a:t>
            </a:r>
            <a:endParaRPr lang="uk-UA" dirty="0"/>
          </a:p>
          <a:p>
            <a:r>
              <a:rPr lang="uk-UA" dirty="0"/>
              <a:t>1. Щодня перевіряти кухарів </a:t>
            </a:r>
            <a:r>
              <a:rPr lang="uk-UA" dirty="0" smtClean="0"/>
              <a:t>на </a:t>
            </a:r>
            <a:r>
              <a:rPr lang="uk-UA" dirty="0"/>
              <a:t>наявність гнійничкових захворювань </a:t>
            </a:r>
            <a:r>
              <a:rPr lang="uk-UA" dirty="0" smtClean="0"/>
              <a:t>шкіри.</a:t>
            </a:r>
            <a:endParaRPr lang="uk-UA" dirty="0"/>
          </a:p>
          <a:p>
            <a:r>
              <a:rPr lang="uk-UA" dirty="0"/>
              <a:t>2. Суворо дотримуватися температурного режиму теплової обробки всіх страв і виробів.</a:t>
            </a:r>
          </a:p>
          <a:p>
            <a:r>
              <a:rPr lang="uk-UA" dirty="0"/>
              <a:t>3. Зберігати готову їжу не більше встановленого терміну при температурі 2-6 °С, або в гарячому вигляді не нижче 65 °С.</a:t>
            </a:r>
          </a:p>
          <a:p>
            <a:r>
              <a:rPr lang="uk-UA" dirty="0"/>
              <a:t>4. Обов'язково кип'ятити молоко, використовувати не пастеризований сир для страв, які підпадають тепловій обробці; кисломолочні продукти (кефір ряжанка, кисляк, ацидофілін) наливати в склянки з пляшок, не переливаючи в котли.</a:t>
            </a:r>
          </a:p>
          <a:p>
            <a:r>
              <a:rPr lang="uk-UA" dirty="0"/>
              <a:t>5. </a:t>
            </a:r>
            <a:r>
              <a:rPr lang="uk-UA" dirty="0" smtClean="0"/>
              <a:t> </a:t>
            </a:r>
            <a:r>
              <a:rPr lang="uk-UA" dirty="0"/>
              <a:t>Зберігати рибні консерви в олії при температурі не вище 4 °С.</a:t>
            </a:r>
          </a:p>
          <a:p>
            <a:endParaRPr lang="uk-UA" dirty="0"/>
          </a:p>
        </p:txBody>
      </p:sp>
      <p:pic>
        <p:nvPicPr>
          <p:cNvPr id="11268" name="Picture 4" descr="Що треба знати про стафілокок? — Головне управління Держпродспоживслужби в  Чернігівській област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4278190"/>
            <a:ext cx="3408218" cy="242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Стафілокок при вагітності: вплив на плід та шляхи зараженн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18" y="4779818"/>
            <a:ext cx="2492581" cy="164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353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629" y="175171"/>
            <a:ext cx="10364451" cy="808501"/>
          </a:xfrm>
        </p:spPr>
        <p:txBody>
          <a:bodyPr/>
          <a:lstStyle/>
          <a:p>
            <a:r>
              <a:rPr lang="uk-UA" dirty="0" smtClean="0"/>
              <a:t>Харчові отруєння немікробного походження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3964" y="1149927"/>
            <a:ext cx="3768436" cy="14824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Отруєння продуктами, які токсичні за походженням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25636" y="1149927"/>
            <a:ext cx="3768436" cy="14824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Отруєння продуктами, тимчасово токсичними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04909" y="1149927"/>
            <a:ext cx="3768436" cy="14824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Отруєння токсичними домішками – цинком, свинцем, міддю</a:t>
            </a:r>
            <a:endParaRPr lang="uk-UA" sz="2400" dirty="0"/>
          </a:p>
        </p:txBody>
      </p:sp>
      <p:pic>
        <p:nvPicPr>
          <p:cNvPr id="1026" name="Picture 2" descr="ОБЕРЕЖНО – ОТРУЙНІ ГРИБИ! - Головне управління Держпродспоживслужби в  Чернівецькій област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93964" y="2907722"/>
            <a:ext cx="2273588" cy="157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васоля: користь і шкода для здоров'я, лікувальні властивості,  калорійність, відгу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64" y="4000710"/>
            <a:ext cx="2289175" cy="125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ба фугу - деликатес с риском для жизни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5083644"/>
            <a:ext cx="2788419" cy="156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Сира картопля для краси очей » Вісник Кіровоградщин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721" y="2798619"/>
            <a:ext cx="3328266" cy="199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Лебедин press - Інформаційно-новинний сайт Лебедина — Нерест – 20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71" y="5083644"/>
            <a:ext cx="2909166" cy="137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МІДЬ САМОРОДНА | Геологічний словник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865" y="2722217"/>
            <a:ext cx="2450523" cy="245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Мышьяк — Википеди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953" y="5262593"/>
            <a:ext cx="2496127" cy="143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001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527" y="207818"/>
            <a:ext cx="11679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/>
              <a:t>Мікотоксикози</a:t>
            </a:r>
            <a:r>
              <a:rPr lang="uk-UA" sz="2400" dirty="0" smtClean="0"/>
              <a:t> – це </a:t>
            </a:r>
            <a:r>
              <a:rPr lang="uk-UA" sz="2400" dirty="0"/>
              <a:t>отруєння, викликані токсичними мікроскопічними грибами.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527" y="997527"/>
            <a:ext cx="36437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Фузаріотоксикоз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 — це отруєння, викликане споживанням продуктів пере­робки зерна, хлібних злаків, які перезимували в полі або були зібрані із запіз­ненням. </a:t>
            </a:r>
          </a:p>
        </p:txBody>
      </p:sp>
      <p:pic>
        <p:nvPicPr>
          <p:cNvPr id="12290" name="Picture 2" descr="Фузариотоксикоз – опасен для челов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7" y="3406100"/>
            <a:ext cx="3806248" cy="253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Огонь святого Антония: самый страшный кошмар средневековой Европы |  Интернет-портал «Вятская Губерния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69" y="902960"/>
            <a:ext cx="3404495" cy="226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74614" y="3406100"/>
            <a:ext cx="3649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/>
              <a:t>Ерготизм</a:t>
            </a:r>
            <a:r>
              <a:rPr lang="uk-UA" sz="2400"/>
              <a:t> — харчове отруєння грибом, який паразитує на колосках пше­ниці та жита. </a:t>
            </a:r>
            <a:endParaRPr lang="uk-U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257309" y="902960"/>
            <a:ext cx="365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>
                <a:solidFill>
                  <a:schemeClr val="accent6">
                    <a:lumMod val="50000"/>
                  </a:schemeClr>
                </a:solidFill>
              </a:rPr>
              <a:t>Афлотоксикоз</a:t>
            </a: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— отруєння, спричинене використанням запліснявілих про­дуктів переробки пшениці, ячменю, рису та арахісу, у яких, внаслідок розвитку грибів, нагромадилася отрута.</a:t>
            </a:r>
          </a:p>
        </p:txBody>
      </p:sp>
      <p:pic>
        <p:nvPicPr>
          <p:cNvPr id="12294" name="Picture 6" descr="Афлатоксикоз: что такое афлатоксины и их источники, свойства афлатоксинов,  симптомы, лечение | Фосфоглив ®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5" b="12649"/>
          <a:stretch/>
        </p:blipFill>
        <p:spPr bwMode="auto">
          <a:xfrm>
            <a:off x="8257308" y="3700395"/>
            <a:ext cx="3702361" cy="278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42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920" y="161318"/>
            <a:ext cx="10364451" cy="891628"/>
          </a:xfrm>
        </p:spPr>
        <p:txBody>
          <a:bodyPr/>
          <a:lstStyle/>
          <a:p>
            <a:r>
              <a:rPr lang="uk-UA" dirty="0" smtClean="0"/>
              <a:t>План лекції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197138" y="762000"/>
            <a:ext cx="1188210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000" dirty="0" smtClean="0"/>
              <a:t>1. </a:t>
            </a:r>
            <a:r>
              <a:rPr lang="uk-UA" sz="3200" dirty="0" smtClean="0"/>
              <a:t>Поняття </a:t>
            </a:r>
            <a:r>
              <a:rPr lang="uk-UA" sz="3200" dirty="0"/>
              <a:t>про харчові інфекції, які спричинені недоброякісними харчовими продуктами. Розслідування харчових отруєнь.</a:t>
            </a:r>
          </a:p>
          <a:p>
            <a:pPr lvl="0"/>
            <a:r>
              <a:rPr lang="uk-UA" sz="3200" dirty="0" smtClean="0"/>
              <a:t>2. Харчові </a:t>
            </a:r>
            <a:r>
              <a:rPr lang="uk-UA" sz="3200" dirty="0"/>
              <a:t>отруєння мікробного походження.</a:t>
            </a:r>
          </a:p>
          <a:p>
            <a:pPr lvl="0"/>
            <a:r>
              <a:rPr lang="uk-UA" sz="3200" dirty="0" smtClean="0"/>
              <a:t>3. Харчові </a:t>
            </a:r>
            <a:r>
              <a:rPr lang="uk-UA" sz="3200" dirty="0"/>
              <a:t>отруєння немікробного походження.</a:t>
            </a:r>
          </a:p>
          <a:p>
            <a:pPr lvl="0"/>
            <a:r>
              <a:rPr lang="uk-UA" sz="3200" dirty="0" smtClean="0"/>
              <a:t>4. </a:t>
            </a:r>
            <a:r>
              <a:rPr lang="uk-UA" sz="3200" dirty="0" err="1" smtClean="0"/>
              <a:t>Мікотоксикози</a:t>
            </a:r>
            <a:r>
              <a:rPr lang="uk-UA" sz="3200" dirty="0"/>
              <a:t>. Мікробіологія продовольчих товарів</a:t>
            </a:r>
            <a:r>
              <a:rPr lang="uk-UA" sz="3200" dirty="0" smtClean="0"/>
              <a:t>.</a:t>
            </a:r>
          </a:p>
          <a:p>
            <a:pPr lvl="0"/>
            <a:r>
              <a:rPr lang="uk-UA" sz="3200" dirty="0" smtClean="0"/>
              <a:t>5. Гельмінтози. Гігієнічна оцінка харчових продуктів, заражених гельмінтами.</a:t>
            </a:r>
            <a:endParaRPr lang="uk-UA" sz="3200" dirty="0"/>
          </a:p>
          <a:p>
            <a:endParaRPr lang="uk-UA" sz="2000" dirty="0"/>
          </a:p>
        </p:txBody>
      </p:sp>
      <p:pic>
        <p:nvPicPr>
          <p:cNvPr id="2050" name="Picture 2" descr="Мікробіологія харчових виробницт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8" y="4256618"/>
            <a:ext cx="4143614" cy="248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ННЦ Інститут біології та медицини — Мікробіолог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48" y="4308212"/>
            <a:ext cx="3574473" cy="238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Мікробіологічна безпека харчових продуктів | Головне управління  Держпродспоживслужби у Вінницькій област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014" y="4256618"/>
            <a:ext cx="3674226" cy="244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530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91" y="124692"/>
            <a:ext cx="12067309" cy="1163781"/>
          </a:xfrm>
        </p:spPr>
        <p:txBody>
          <a:bodyPr>
            <a:noAutofit/>
          </a:bodyPr>
          <a:lstStyle/>
          <a:p>
            <a:pPr algn="just"/>
            <a:r>
              <a:rPr lang="uk-UA" sz="2400" b="1" i="1" dirty="0" smtClean="0"/>
              <a:t>харчові отруєння -</a:t>
            </a:r>
            <a:r>
              <a:rPr lang="uk-UA" sz="2400" dirty="0" smtClean="0"/>
              <a:t> </a:t>
            </a:r>
            <a:r>
              <a:rPr lang="uk-UA" sz="2400" dirty="0"/>
              <a:t>захворювання різної природи, що виникають при вживанні їжі, яка містить патогенні мікроорганізми, їх токсини або інші отруйні для організму речовини немікробної </a:t>
            </a:r>
            <a:r>
              <a:rPr lang="uk-UA" sz="2400" dirty="0" smtClean="0"/>
              <a:t>природи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2800" y="1288473"/>
            <a:ext cx="5153891" cy="6234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Харчові отруєння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4909" y="2590798"/>
            <a:ext cx="2576945" cy="13161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</a:rPr>
              <a:t>Отруєння мікробної етіології</a:t>
            </a:r>
            <a:endParaRPr lang="uk-UA" sz="2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34345" y="3020289"/>
            <a:ext cx="3047999" cy="69272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err="1" smtClean="0">
                <a:solidFill>
                  <a:srgbClr val="002060"/>
                </a:solidFill>
              </a:rPr>
              <a:t>Мікотоксикози</a:t>
            </a:r>
            <a:r>
              <a:rPr lang="uk-UA" sz="3200" dirty="0" smtClean="0">
                <a:solidFill>
                  <a:srgbClr val="002060"/>
                </a:solidFill>
              </a:rPr>
              <a:t> </a:t>
            </a:r>
            <a:endParaRPr lang="uk-UA" sz="32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54835" y="2646215"/>
            <a:ext cx="2576945" cy="12053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</a:rPr>
              <a:t>Отруєння немікробної етіології</a:t>
            </a:r>
            <a:endParaRPr lang="uk-UA" sz="2400" dirty="0">
              <a:solidFill>
                <a:srgbClr val="002060"/>
              </a:solidFill>
            </a:endParaRPr>
          </a:p>
        </p:txBody>
      </p:sp>
      <p:cxnSp>
        <p:nvCxnSpPr>
          <p:cNvPr id="11" name="Прямая со стрелкой 10"/>
          <p:cNvCxnSpPr>
            <a:stCxn id="3" idx="1"/>
            <a:endCxn id="4" idx="0"/>
          </p:cNvCxnSpPr>
          <p:nvPr/>
        </p:nvCxnSpPr>
        <p:spPr>
          <a:xfrm flipH="1">
            <a:off x="1773382" y="1600200"/>
            <a:ext cx="1579418" cy="990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2"/>
          </p:cNvCxnSpPr>
          <p:nvPr/>
        </p:nvCxnSpPr>
        <p:spPr>
          <a:xfrm flipH="1">
            <a:off x="5929745" y="1911927"/>
            <a:ext cx="1" cy="1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3"/>
            <a:endCxn id="6" idx="0"/>
          </p:cNvCxnSpPr>
          <p:nvPr/>
        </p:nvCxnSpPr>
        <p:spPr>
          <a:xfrm>
            <a:off x="8506691" y="1600200"/>
            <a:ext cx="2036617" cy="1046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Мікотоксикози як небезпека і шкода для здоров&amp;#39;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331" y="4128651"/>
            <a:ext cx="3502025" cy="261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Харчові отруєння краще профілактувати ніж лікувати! | Офіційний вебсайт  Криворізької міської ради та її виконавчого комітет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6" y="4300533"/>
            <a:ext cx="3352767" cy="228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Профілактика харчових отруєн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095" y="4135578"/>
            <a:ext cx="3667997" cy="244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886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6255" y="2285999"/>
            <a:ext cx="2341418" cy="238298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02060"/>
                </a:solidFill>
              </a:rPr>
              <a:t>Харчові отруєння мікробної етіології</a:t>
            </a:r>
            <a:endParaRPr lang="uk-UA" sz="2800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74818" y="214746"/>
            <a:ext cx="3283527" cy="11222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2060"/>
                </a:solidFill>
              </a:rPr>
              <a:t>Харчові токсикоінфекції</a:t>
            </a:r>
            <a:endParaRPr lang="uk-UA" sz="32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74818" y="2718954"/>
            <a:ext cx="3283527" cy="11222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2060"/>
                </a:solidFill>
              </a:rPr>
              <a:t>Бактеріальні токсикози</a:t>
            </a:r>
            <a:endParaRPr lang="uk-UA" sz="3200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74818" y="5223162"/>
            <a:ext cx="3505200" cy="11222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02060"/>
                </a:solidFill>
              </a:rPr>
              <a:t>Харчові отруєння змішаної етіології</a:t>
            </a:r>
            <a:endParaRPr lang="uk-UA" sz="2800" dirty="0">
              <a:solidFill>
                <a:srgbClr val="002060"/>
              </a:solidFill>
            </a:endParaRPr>
          </a:p>
        </p:txBody>
      </p:sp>
      <p:cxnSp>
        <p:nvCxnSpPr>
          <p:cNvPr id="8" name="Прямая со стрелкой 7"/>
          <p:cNvCxnSpPr>
            <a:stCxn id="2" idx="3"/>
          </p:cNvCxnSpPr>
          <p:nvPr/>
        </p:nvCxnSpPr>
        <p:spPr>
          <a:xfrm flipV="1">
            <a:off x="2507673" y="1336964"/>
            <a:ext cx="367145" cy="2140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3"/>
          </p:cNvCxnSpPr>
          <p:nvPr/>
        </p:nvCxnSpPr>
        <p:spPr>
          <a:xfrm flipV="1">
            <a:off x="2507673" y="3461904"/>
            <a:ext cx="367145" cy="15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3"/>
          </p:cNvCxnSpPr>
          <p:nvPr/>
        </p:nvCxnSpPr>
        <p:spPr>
          <a:xfrm>
            <a:off x="2507673" y="3477490"/>
            <a:ext cx="484909" cy="1745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7232072" y="60180"/>
            <a:ext cx="4239491" cy="56110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 smtClean="0">
                <a:solidFill>
                  <a:srgbClr val="002060"/>
                </a:solidFill>
              </a:rPr>
              <a:t>Сальмонельози</a:t>
            </a:r>
            <a:endParaRPr lang="uk-UA" sz="2400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40235" y="715457"/>
            <a:ext cx="4946074" cy="91180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002060"/>
                </a:solidFill>
              </a:rPr>
              <a:t>О</a:t>
            </a:r>
            <a:r>
              <a:rPr lang="uk-UA" sz="2000" dirty="0" smtClean="0">
                <a:solidFill>
                  <a:srgbClr val="002060"/>
                </a:solidFill>
              </a:rPr>
              <a:t>труєння</a:t>
            </a:r>
            <a:r>
              <a:rPr lang="uk-UA" sz="2000" dirty="0">
                <a:solidFill>
                  <a:srgbClr val="002060"/>
                </a:solidFill>
              </a:rPr>
              <a:t>, </a:t>
            </a:r>
            <a:r>
              <a:rPr lang="uk-UA" sz="2000" dirty="0" smtClean="0">
                <a:solidFill>
                  <a:srgbClr val="002060"/>
                </a:solidFill>
              </a:rPr>
              <a:t>викликані </a:t>
            </a:r>
            <a:r>
              <a:rPr lang="uk-UA" sz="2000" dirty="0" err="1" smtClean="0">
                <a:solidFill>
                  <a:srgbClr val="002060"/>
                </a:solidFill>
              </a:rPr>
              <a:t>ентеропатогеними</a:t>
            </a:r>
            <a:r>
              <a:rPr lang="uk-UA" sz="2000" dirty="0" smtClean="0">
                <a:solidFill>
                  <a:srgbClr val="002060"/>
                </a:solidFill>
              </a:rPr>
              <a:t> </a:t>
            </a:r>
            <a:r>
              <a:rPr lang="uk-UA" sz="2000" dirty="0">
                <a:solidFill>
                  <a:srgbClr val="002060"/>
                </a:solidFill>
              </a:rPr>
              <a:t>штамами </a:t>
            </a:r>
            <a:r>
              <a:rPr lang="uk-UA" sz="2000" i="1" dirty="0" err="1">
                <a:solidFill>
                  <a:srgbClr val="002060"/>
                </a:solidFill>
              </a:rPr>
              <a:t>Е.coli</a:t>
            </a:r>
            <a:r>
              <a:rPr lang="uk-UA" sz="2000" i="1" dirty="0">
                <a:solidFill>
                  <a:srgbClr val="002060"/>
                </a:solidFill>
              </a:rPr>
              <a:t>, Вас. </a:t>
            </a:r>
            <a:r>
              <a:rPr lang="uk-UA" sz="2000" i="1" dirty="0" err="1">
                <a:solidFill>
                  <a:srgbClr val="002060"/>
                </a:solidFill>
              </a:rPr>
              <a:t>сеreus</a:t>
            </a:r>
            <a:r>
              <a:rPr lang="uk-UA" sz="2000" i="1" dirty="0">
                <a:solidFill>
                  <a:srgbClr val="002060"/>
                </a:solidFill>
              </a:rPr>
              <a:t>, </a:t>
            </a:r>
            <a:r>
              <a:rPr lang="uk-UA" sz="2000" i="1" dirty="0" err="1">
                <a:solidFill>
                  <a:srgbClr val="002060"/>
                </a:solidFill>
              </a:rPr>
              <a:t>Сl</a:t>
            </a:r>
            <a:r>
              <a:rPr lang="uk-UA" sz="2000" i="1" dirty="0">
                <a:solidFill>
                  <a:srgbClr val="002060"/>
                </a:solidFill>
              </a:rPr>
              <a:t>. </a:t>
            </a:r>
            <a:r>
              <a:rPr lang="uk-UA" sz="2000" i="1" dirty="0" err="1" smtClean="0">
                <a:solidFill>
                  <a:srgbClr val="002060"/>
                </a:solidFill>
              </a:rPr>
              <a:t>реrfringens</a:t>
            </a:r>
            <a:endParaRPr lang="uk-UA" sz="2000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54981" y="1743507"/>
            <a:ext cx="5070763" cy="91180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002060"/>
                </a:solidFill>
              </a:rPr>
              <a:t>харчові </a:t>
            </a:r>
            <a:r>
              <a:rPr lang="uk-UA" sz="2000" dirty="0" smtClean="0">
                <a:solidFill>
                  <a:srgbClr val="002060"/>
                </a:solidFill>
              </a:rPr>
              <a:t>отруєння від маловивчених штамів </a:t>
            </a:r>
            <a:r>
              <a:rPr lang="uk-UA" sz="2000" dirty="0">
                <a:solidFill>
                  <a:srgbClr val="002060"/>
                </a:solidFill>
              </a:rPr>
              <a:t>мікроорганізмів </a:t>
            </a:r>
            <a:r>
              <a:rPr lang="uk-UA" sz="2000" i="1" dirty="0">
                <a:solidFill>
                  <a:srgbClr val="002060"/>
                </a:solidFill>
              </a:rPr>
              <a:t>(</a:t>
            </a:r>
            <a:r>
              <a:rPr lang="uk-UA" sz="2000" i="1" dirty="0" err="1">
                <a:solidFill>
                  <a:srgbClr val="002060"/>
                </a:solidFill>
              </a:rPr>
              <a:t>Сitrobacter</a:t>
            </a:r>
            <a:r>
              <a:rPr lang="uk-UA" sz="2000" i="1" dirty="0">
                <a:solidFill>
                  <a:srgbClr val="002060"/>
                </a:solidFill>
              </a:rPr>
              <a:t>, </a:t>
            </a:r>
            <a:r>
              <a:rPr lang="uk-UA" sz="2000" i="1" dirty="0" err="1">
                <a:solidFill>
                  <a:srgbClr val="002060"/>
                </a:solidFill>
              </a:rPr>
              <a:t>Hafnia</a:t>
            </a:r>
            <a:r>
              <a:rPr lang="uk-UA" sz="2000" i="1" dirty="0">
                <a:solidFill>
                  <a:srgbClr val="002060"/>
                </a:solidFill>
              </a:rPr>
              <a:t>, </a:t>
            </a:r>
            <a:r>
              <a:rPr lang="uk-UA" sz="2000" i="1" dirty="0" err="1" smtClean="0">
                <a:solidFill>
                  <a:srgbClr val="002060"/>
                </a:solidFill>
              </a:rPr>
              <a:t>Klebsiella</a:t>
            </a:r>
            <a:r>
              <a:rPr lang="uk-UA" sz="2000" dirty="0" smtClean="0">
                <a:solidFill>
                  <a:srgbClr val="002060"/>
                </a:solidFill>
              </a:rPr>
              <a:t>)</a:t>
            </a:r>
            <a:endParaRPr lang="uk-UA" sz="2000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954981" y="2771558"/>
            <a:ext cx="2258291" cy="1080655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02060"/>
                </a:solidFill>
              </a:rPr>
              <a:t>Ботулізм</a:t>
            </a:r>
            <a:endParaRPr lang="uk-UA" sz="2800" dirty="0">
              <a:solidFill>
                <a:srgbClr val="00206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776855" y="3799609"/>
            <a:ext cx="2985653" cy="1080655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</a:rPr>
              <a:t>Стафілококове отруєння</a:t>
            </a:r>
            <a:endParaRPr lang="uk-UA" sz="2400" dirty="0">
              <a:solidFill>
                <a:srgbClr val="002060"/>
              </a:solidFill>
            </a:endParaRPr>
          </a:p>
        </p:txBody>
      </p:sp>
      <p:cxnSp>
        <p:nvCxnSpPr>
          <p:cNvPr id="19" name="Прямая со стрелкой 18"/>
          <p:cNvCxnSpPr>
            <a:stCxn id="3" idx="3"/>
            <a:endCxn id="13" idx="1"/>
          </p:cNvCxnSpPr>
          <p:nvPr/>
        </p:nvCxnSpPr>
        <p:spPr>
          <a:xfrm flipV="1">
            <a:off x="6158345" y="340735"/>
            <a:ext cx="1073727" cy="435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" idx="3"/>
            <a:endCxn id="14" idx="1"/>
          </p:cNvCxnSpPr>
          <p:nvPr/>
        </p:nvCxnSpPr>
        <p:spPr>
          <a:xfrm>
            <a:off x="6158345" y="775855"/>
            <a:ext cx="581890" cy="395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3" idx="3"/>
            <a:endCxn id="15" idx="1"/>
          </p:cNvCxnSpPr>
          <p:nvPr/>
        </p:nvCxnSpPr>
        <p:spPr>
          <a:xfrm>
            <a:off x="6158345" y="775855"/>
            <a:ext cx="796636" cy="1423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5" idx="3"/>
          </p:cNvCxnSpPr>
          <p:nvPr/>
        </p:nvCxnSpPr>
        <p:spPr>
          <a:xfrm>
            <a:off x="6158345" y="3280063"/>
            <a:ext cx="7966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5" idx="3"/>
          </p:cNvCxnSpPr>
          <p:nvPr/>
        </p:nvCxnSpPr>
        <p:spPr>
          <a:xfrm>
            <a:off x="6158345" y="3280063"/>
            <a:ext cx="2618510" cy="1059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Харчові отруєння: як убезпечити себе від харчових отруєнь – поради  лікарки-інфекціоністки Тетяни Баценок – Depo.u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981" y="4996512"/>
            <a:ext cx="3003716" cy="167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3d человечки картинки, стоковые фото 3d человечки | Depositpho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4839284"/>
            <a:ext cx="1988127" cy="198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094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10000" y="193964"/>
            <a:ext cx="4475018" cy="103909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Харчові отруєння немікробної етіології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7091" y="1427018"/>
            <a:ext cx="2230582" cy="166254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Отруєння продуктами, що отруйні за своєю природою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58837" y="1634835"/>
            <a:ext cx="2618509" cy="189807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Отруєння </a:t>
            </a:r>
            <a:r>
              <a:rPr lang="uk-UA" sz="2000" dirty="0">
                <a:solidFill>
                  <a:schemeClr val="tx1"/>
                </a:solidFill>
              </a:rPr>
              <a:t>їстівними продуктами, які за певних умов набувають отруйних властивостей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91745" y="1634835"/>
            <a:ext cx="2230582" cy="166254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Отруєння </a:t>
            </a:r>
            <a:r>
              <a:rPr lang="uk-UA" sz="2000" dirty="0">
                <a:solidFill>
                  <a:schemeClr val="tx1"/>
                </a:solidFill>
              </a:rPr>
              <a:t>домішками отруйних бур'янів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559636" y="1427018"/>
            <a:ext cx="2230582" cy="166254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Отруєння </a:t>
            </a:r>
            <a:r>
              <a:rPr lang="uk-UA" sz="2000" dirty="0">
                <a:solidFill>
                  <a:schemeClr val="tx1"/>
                </a:solidFill>
              </a:rPr>
              <a:t>домішками хімічних речовин до харчових продуктів</a:t>
            </a:r>
          </a:p>
        </p:txBody>
      </p:sp>
      <p:cxnSp>
        <p:nvCxnSpPr>
          <p:cNvPr id="8" name="Прямая со стрелкой 7"/>
          <p:cNvCxnSpPr>
            <a:stCxn id="2" idx="1"/>
            <a:endCxn id="3" idx="0"/>
          </p:cNvCxnSpPr>
          <p:nvPr/>
        </p:nvCxnSpPr>
        <p:spPr>
          <a:xfrm flipH="1">
            <a:off x="1392382" y="713510"/>
            <a:ext cx="2417618" cy="713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</p:cNvCxnSpPr>
          <p:nvPr/>
        </p:nvCxnSpPr>
        <p:spPr>
          <a:xfrm flipH="1">
            <a:off x="4585855" y="1233055"/>
            <a:ext cx="1461654" cy="401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2"/>
          </p:cNvCxnSpPr>
          <p:nvPr/>
        </p:nvCxnSpPr>
        <p:spPr>
          <a:xfrm>
            <a:off x="6047509" y="1233055"/>
            <a:ext cx="1641764" cy="401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3"/>
            <a:endCxn id="6" idx="0"/>
          </p:cNvCxnSpPr>
          <p:nvPr/>
        </p:nvCxnSpPr>
        <p:spPr>
          <a:xfrm>
            <a:off x="8285018" y="713510"/>
            <a:ext cx="2389909" cy="713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122" name="Picture 2" descr="ОБЕРЕЖНО – ОТРУЙНІ ГРИБИ! - Головне управління Держпродспоживслужби в  Чернівецькій област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63"/>
          <a:stretch/>
        </p:blipFill>
        <p:spPr bwMode="auto">
          <a:xfrm>
            <a:off x="124691" y="3532908"/>
            <a:ext cx="2888673" cy="266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ричини поширення сажкових хвороб на озимій пшениці та як уникнути їх появи  — SuperAgronom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3" r="15679"/>
          <a:stretch/>
        </p:blipFill>
        <p:spPr bwMode="auto">
          <a:xfrm>
            <a:off x="3288252" y="3740725"/>
            <a:ext cx="2469887" cy="28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Про харчові отруєння та кишкові інфекції - hcpms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227" y="3711282"/>
            <a:ext cx="27051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Періодична система хімічних елементів ✰ Стенд НУ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149" y="3570939"/>
            <a:ext cx="2623556" cy="262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65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58300"/>
            <a:ext cx="10364451" cy="683810"/>
          </a:xfrm>
        </p:spPr>
        <p:txBody>
          <a:bodyPr/>
          <a:lstStyle/>
          <a:p>
            <a:r>
              <a:rPr lang="uk-UA" dirty="0" smtClean="0"/>
              <a:t>Харчові інфекційні захворювання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131516"/>
            <a:ext cx="3103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Сибірська</a:t>
            </a:r>
            <a:r>
              <a:rPr lang="uk-UA" dirty="0" smtClean="0"/>
              <a:t> </a:t>
            </a:r>
            <a:r>
              <a:rPr lang="uk-UA" sz="2800" dirty="0" smtClean="0"/>
              <a:t>виразка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5084619" y="1149927"/>
            <a:ext cx="2881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Туберкульоз </a:t>
            </a:r>
            <a:endParaRPr lang="uk-UA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531928" y="1131516"/>
            <a:ext cx="2175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Бруцельоз</a:t>
            </a:r>
            <a:endParaRPr lang="uk-U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313708" y="3918678"/>
            <a:ext cx="2854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Ящур</a:t>
            </a:r>
            <a:endParaRPr lang="uk-UA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982692" y="3799036"/>
            <a:ext cx="2244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Туляремія</a:t>
            </a:r>
            <a:endParaRPr lang="uk-UA" sz="2800" dirty="0"/>
          </a:p>
        </p:txBody>
      </p:sp>
      <p:pic>
        <p:nvPicPr>
          <p:cNvPr id="6146" name="Picture 2" descr="Сибірська виразка: симптоми у людини, фото, лікування і профілактика  за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01" y="1672384"/>
            <a:ext cx="3347316" cy="211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В умовах епідемії COVID-19 не можна забувати про туберкульоз | Громадський  Прості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079" y="1654736"/>
            <a:ext cx="3709842" cy="208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Бруцельоз | Дізнайся про хвороби та ефективне лікува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911" y="1680920"/>
            <a:ext cx="3602181" cy="211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Ящур - опасная болезнь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63" y="4442352"/>
            <a:ext cx="3418322" cy="227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Туляремия: возбудитель, клинические признаки, формы (бубонная, ангинозная,  генерализованная), леч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81" y="4247196"/>
            <a:ext cx="4419599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471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630" y="119754"/>
            <a:ext cx="10364451" cy="766938"/>
          </a:xfrm>
        </p:spPr>
        <p:txBody>
          <a:bodyPr/>
          <a:lstStyle/>
          <a:p>
            <a:r>
              <a:rPr lang="uk-UA" dirty="0" smtClean="0"/>
              <a:t>Етапи розслідування харчових отруєнь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734291" y="997527"/>
            <a:ext cx="921327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800" dirty="0" smtClean="0"/>
              <a:t>1. Підтвердження </a:t>
            </a:r>
            <a:r>
              <a:rPr lang="uk-UA" sz="2800" dirty="0"/>
              <a:t>діагнозу харчового отруєння і з'ясування його характеру;</a:t>
            </a:r>
          </a:p>
          <a:p>
            <a:pPr lvl="0"/>
            <a:r>
              <a:rPr lang="uk-UA" sz="2800" dirty="0" smtClean="0"/>
              <a:t>2. Встановлення </a:t>
            </a:r>
            <a:r>
              <a:rPr lang="uk-UA" sz="2800" dirty="0"/>
              <a:t>причини виникнення харчового отруєння;</a:t>
            </a:r>
          </a:p>
          <a:p>
            <a:pPr lvl="0"/>
            <a:r>
              <a:rPr lang="uk-UA" sz="2800" dirty="0" smtClean="0"/>
              <a:t>3. </a:t>
            </a:r>
            <a:r>
              <a:rPr lang="uk-UA" sz="2800" dirty="0" err="1" smtClean="0"/>
              <a:t>Розшифровка</a:t>
            </a:r>
            <a:r>
              <a:rPr lang="uk-UA" sz="2800" dirty="0" smtClean="0"/>
              <a:t> </a:t>
            </a:r>
            <a:r>
              <a:rPr lang="uk-UA" sz="2800" dirty="0"/>
              <a:t>механізму набуття продуктом токсичних властивостей;</a:t>
            </a:r>
          </a:p>
          <a:p>
            <a:pPr lvl="0"/>
            <a:r>
              <a:rPr lang="uk-UA" sz="2800" dirty="0" smtClean="0"/>
              <a:t>4. Розробка </a:t>
            </a:r>
            <a:r>
              <a:rPr lang="uk-UA" sz="2800" dirty="0"/>
              <a:t>заходів щодо ліквідації спалаху харчового отруєння;</a:t>
            </a:r>
          </a:p>
          <a:p>
            <a:pPr lvl="0"/>
            <a:r>
              <a:rPr lang="uk-UA" sz="2800" dirty="0" smtClean="0"/>
              <a:t>5. Складання </a:t>
            </a:r>
            <a:r>
              <a:rPr lang="uk-UA" sz="2800" dirty="0"/>
              <a:t>акту розслідування.</a:t>
            </a:r>
          </a:p>
          <a:p>
            <a:endParaRPr lang="uk-UA" dirty="0"/>
          </a:p>
        </p:txBody>
      </p:sp>
      <p:pic>
        <p:nvPicPr>
          <p:cNvPr id="7170" name="Picture 2" descr="Як запобігти харчовим отруєнням при проведенні урочистих подій у побуті:  рекомендації спеціалістів - Долина - Долинська міська ра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786" y="4253344"/>
            <a:ext cx="4101556" cy="249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Попередження харчових отруєнь та кишкових інфекцій – в пріоритеті у  фахівців Головного управління Держпродспоживслужби в Чернігівській області  | ДЕРЖПРОДСПОЖИВСЛУЖБ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72612"/>
            <a:ext cx="3297092" cy="219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Харчові отруєння: 8 найбільш небезпечних мікроорганізмів - Рідна краї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54" y="4548523"/>
            <a:ext cx="2904342" cy="204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Харчові отруєння та харчові інфекції: як запобігти? | Медичний часопис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564" y="1987012"/>
            <a:ext cx="1837458" cy="183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460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19753"/>
            <a:ext cx="10364451" cy="105788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Заходи щодо профілактики харчових отруєнь: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207818" y="969818"/>
            <a:ext cx="1177636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/>
              <a:t>Ø заборона використання продуктів, які викликали харчове отруєння;</a:t>
            </a:r>
          </a:p>
          <a:p>
            <a:pPr algn="just"/>
            <a:r>
              <a:rPr lang="uk-UA" sz="2400" dirty="0"/>
              <a:t>Ø усунення від роботи осіб, виявлених як джерело інфекцій;</a:t>
            </a:r>
          </a:p>
          <a:p>
            <a:pPr algn="just"/>
            <a:r>
              <a:rPr lang="uk-UA" sz="2400" dirty="0"/>
              <a:t>Ø направлення за епідеміологічними показниками працівників на медичне обстеження;</a:t>
            </a:r>
          </a:p>
          <a:p>
            <a:pPr algn="just"/>
            <a:r>
              <a:rPr lang="uk-UA" sz="2400" dirty="0"/>
              <a:t>Ø пропозиція адміністрації покращити санітарний стан приміщень;.</a:t>
            </a:r>
          </a:p>
          <a:p>
            <a:pPr algn="just"/>
            <a:r>
              <a:rPr lang="uk-UA" sz="2400" dirty="0"/>
              <a:t>Ø заборона тимчасово або постійно експлуатувати підприємство,</a:t>
            </a:r>
          </a:p>
          <a:p>
            <a:pPr algn="just"/>
            <a:r>
              <a:rPr lang="uk-UA" sz="2400" dirty="0"/>
              <a:t>окремі цехи;</a:t>
            </a:r>
          </a:p>
          <a:p>
            <a:pPr algn="just"/>
            <a:r>
              <a:rPr lang="uk-UA" sz="2400" dirty="0"/>
              <a:t>Ø притягнення до адміністративної відповідальності або передача матеріалів розслідування в прокуратуру для притягнення до карної відповідальності осіб, винних у виробництві, випуску та реалізації продукції, що викликала харчове отруєння.</a:t>
            </a:r>
          </a:p>
          <a:p>
            <a:pPr algn="just"/>
            <a:endParaRPr lang="uk-UA" dirty="0"/>
          </a:p>
        </p:txBody>
      </p:sp>
      <p:pic>
        <p:nvPicPr>
          <p:cNvPr id="8194" name="Picture 2" descr="30.07.2015 р. ХАРЧОВІ ОТРУЄННЯ: ЩО СЛІД ЗНАТИ ДЛЯ ПОПЕРЕДЖЕННЯ ПРОБЛЕМ? |  Асоціація Дієтологів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738254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БОТУЛІЗМ – ХАРЧОВЕ ОТРУЄННЯ, ВІД ЯКОГО МОЖНА ПОМЕРТИ, НЕ ДОПУСТИТИ ЙОГО  ВИНИКНЕННЯ ЗНАЧНО ЛЕГШЕ ЧИМ ЛІКУВАТИ – ДУ &amp;quot;Дніпропетровський ОЦКПХ МОЗ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032" y="4835237"/>
            <a:ext cx="3715101" cy="180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Як уберегтися від харчових отруєнь і кишкових інфекцій – ЦПМСД №7 м.Миколаї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490" y="4738254"/>
            <a:ext cx="3000744" cy="184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530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757" y="105900"/>
            <a:ext cx="10364451" cy="642245"/>
          </a:xfrm>
        </p:spPr>
        <p:txBody>
          <a:bodyPr/>
          <a:lstStyle/>
          <a:p>
            <a:r>
              <a:rPr lang="uk-UA" dirty="0" smtClean="0"/>
              <a:t>Харчові отруєння мікробного походження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872837" y="775854"/>
            <a:ext cx="4364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>
                <a:solidFill>
                  <a:schemeClr val="accent1">
                    <a:lumMod val="50000"/>
                  </a:schemeClr>
                </a:solidFill>
              </a:rPr>
              <a:t>Отруєння, які викликані живими бактеріями, з наступним їх надходженням в організм з їжею, називають </a:t>
            </a:r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</a:rPr>
              <a:t>харчові токсикоінфекції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42363" y="748145"/>
            <a:ext cx="40870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Отруєння, викликані токсинами, які накопичуються в їжі в процесі життєдіяльності збудників, називають 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</a:rPr>
              <a:t>бактеріальними токсикозами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2510" y="2867891"/>
            <a:ext cx="77446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/>
              <a:t>Заходи попередження токсикоінфекцій, які викликані кишковою паличкою і </a:t>
            </a:r>
            <a:r>
              <a:rPr lang="uk-UA" sz="2400" b="1" i="1" dirty="0" err="1"/>
              <a:t>протеєю</a:t>
            </a:r>
            <a:r>
              <a:rPr lang="uk-UA" sz="2400" b="1" i="1" dirty="0"/>
              <a:t>:</a:t>
            </a:r>
            <a:endParaRPr lang="uk-UA" sz="2400" dirty="0"/>
          </a:p>
          <a:p>
            <a:r>
              <a:rPr lang="uk-UA" sz="2400" dirty="0"/>
              <a:t>1. Усунення причин, що викликають забруднення продуктів мікроорганізмами.</a:t>
            </a:r>
          </a:p>
          <a:p>
            <a:r>
              <a:rPr lang="uk-UA" sz="2400" dirty="0"/>
              <a:t>2. Попередження розмноження збудників.</a:t>
            </a:r>
          </a:p>
          <a:p>
            <a:r>
              <a:rPr lang="uk-UA" sz="2400" dirty="0"/>
              <a:t>3. Ретельне теплове обробляння харчових продуктів.</a:t>
            </a:r>
          </a:p>
          <a:p>
            <a:r>
              <a:rPr lang="uk-UA" sz="2400" dirty="0"/>
              <a:t>4. Правильне зберігання їжі.</a:t>
            </a:r>
          </a:p>
          <a:p>
            <a:endParaRPr lang="uk-UA" sz="2400" dirty="0"/>
          </a:p>
        </p:txBody>
      </p:sp>
      <p:pic>
        <p:nvPicPr>
          <p:cNvPr id="9218" name="Picture 2" descr="Профілактика харчових отруєнь | ЗДО №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381" y="3233222"/>
            <a:ext cx="4014237" cy="345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28490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368</TotalTime>
  <Words>823</Words>
  <Application>Microsoft Office PowerPoint</Application>
  <PresentationFormat>Широкоэкранный</PresentationFormat>
  <Paragraphs>85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Tw Cen MT</vt:lpstr>
      <vt:lpstr>Капля</vt:lpstr>
      <vt:lpstr>Лекція 5.  Загальні відомості про основи профілактики харчових захворювань у закладах готельно-ресторанного                     господарства</vt:lpstr>
      <vt:lpstr>План лекції</vt:lpstr>
      <vt:lpstr>харчові отруєння - захворювання різної природи, що виникають при вживанні їжі, яка містить патогенні мікроорганізми, їх токсини або інші отруйні для організму речовини немікробної природи</vt:lpstr>
      <vt:lpstr>Презентация PowerPoint</vt:lpstr>
      <vt:lpstr>Презентация PowerPoint</vt:lpstr>
      <vt:lpstr>Харчові інфекційні захворювання</vt:lpstr>
      <vt:lpstr>Етапи розслідування харчових отруєнь</vt:lpstr>
      <vt:lpstr>Заходи щодо профілактики харчових отруєнь:</vt:lpstr>
      <vt:lpstr>Харчові отруєння мікробного походження</vt:lpstr>
      <vt:lpstr>Презентация PowerPoint</vt:lpstr>
      <vt:lpstr>Презентация PowerPoint</vt:lpstr>
      <vt:lpstr>Харчові отруєння немікробного походження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5.  Загальні відомості про основи профілактики харчових захворювань у закладах готельно-ресторанного                     господарства</dc:title>
  <dc:creator>Vitos Pavlenko</dc:creator>
  <cp:lastModifiedBy>Vitos Pavlenko</cp:lastModifiedBy>
  <cp:revision>13</cp:revision>
  <dcterms:created xsi:type="dcterms:W3CDTF">2022-01-25T12:47:19Z</dcterms:created>
  <dcterms:modified xsi:type="dcterms:W3CDTF">2022-03-14T18:46:33Z</dcterms:modified>
</cp:coreProperties>
</file>