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4" r:id="rId7"/>
    <p:sldId id="262" r:id="rId8"/>
    <p:sldId id="263"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6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27.03.2022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27.03.2022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27.03.2022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27.03.2022</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27.03.2022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27.03.2022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27.03.2022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27.03.2022</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27.03.2022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27.03.2022</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27.03.2022</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27.03.2022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20.png"/><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21.jpeg"/><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23.png"/><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22.png"/><Relationship Id="rId5" Type="http://schemas.openxmlformats.org/officeDocument/2006/relationships/slideLayout" Target="../slideLayouts/slideLayout1.xml"/><Relationship Id="rId4"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24.png"/><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0.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08720"/>
            <a:ext cx="8496944" cy="1938992"/>
          </a:xfrm>
          <a:prstGeom prst="rect">
            <a:avLst/>
          </a:prstGeom>
          <a:noFill/>
        </p:spPr>
        <p:txBody>
          <a:bodyPr wrap="square" rtlCol="0">
            <a:spAutoFit/>
          </a:bodyPr>
          <a:lstStyle/>
          <a:p>
            <a:pPr algn="ctr"/>
            <a:r>
              <a:rPr lang="uk-UA" sz="6000" b="1" dirty="0">
                <a:solidFill>
                  <a:srgbClr val="002060"/>
                </a:solidFill>
                <a:latin typeface="Arial" pitchFamily="34" charset="0"/>
                <a:cs typeface="Arial" pitchFamily="34" charset="0"/>
              </a:rPr>
              <a:t>Сполучені посудини. Манометри</a:t>
            </a:r>
            <a:r>
              <a:rPr lang="uk-UA" sz="6000" b="1" dirty="0" smtClean="0">
                <a:solidFill>
                  <a:srgbClr val="002060"/>
                </a:solidFill>
                <a:latin typeface="Arial" pitchFamily="34" charset="0"/>
                <a:cs typeface="Arial" pitchFamily="34" charset="0"/>
              </a:rPr>
              <a:t>.</a:t>
            </a:r>
            <a:endParaRPr lang="ru-RU" sz="6000" dirty="0">
              <a:solidFill>
                <a:srgbClr val="002060"/>
              </a:solidFill>
              <a:latin typeface="Arial" pitchFamily="34" charset="0"/>
              <a:cs typeface="Arial" pitchFamily="34" charset="0"/>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465004"/>
            <a:ext cx="1971468" cy="1908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3310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ctrTitle"/>
            <p:custDataLst>
              <p:tags r:id="rId1"/>
            </p:custDataLst>
          </p:nvPr>
        </p:nvSpPr>
        <p:spPr>
          <a:xfrm>
            <a:off x="468313" y="404813"/>
            <a:ext cx="8424862" cy="1368425"/>
          </a:xfrm>
        </p:spPr>
        <p:txBody>
          <a:bodyPr>
            <a:normAutofit fontScale="90000"/>
          </a:bodyPr>
          <a:lstStyle/>
          <a:p>
            <a:r>
              <a:rPr lang="ru-RU" sz="2800" b="1" smtClean="0">
                <a:solidFill>
                  <a:schemeClr val="hlink"/>
                </a:solidFill>
              </a:rPr>
              <a:t>2.</a:t>
            </a:r>
            <a:r>
              <a:rPr lang="ru-RU" sz="2800" smtClean="0"/>
              <a:t> Виберіть правильне твердження. По тонкому льоду безпечніше повзти, ніж іти.</a:t>
            </a:r>
          </a:p>
        </p:txBody>
      </p:sp>
      <p:sp>
        <p:nvSpPr>
          <p:cNvPr id="33795" name="Rectangle 5"/>
          <p:cNvSpPr>
            <a:spLocks noChangeArrowheads="1"/>
          </p:cNvSpPr>
          <p:nvPr/>
        </p:nvSpPr>
        <p:spPr bwMode="auto">
          <a:xfrm>
            <a:off x="477838" y="2492375"/>
            <a:ext cx="8342312"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sz="2400" b="1">
                <a:solidFill>
                  <a:schemeClr val="hlink"/>
                </a:solidFill>
                <a:latin typeface="Calibri" pitchFamily="34" charset="0"/>
              </a:rPr>
              <a:t>А  </a:t>
            </a:r>
            <a:r>
              <a:rPr lang="ru-RU" sz="2400">
                <a:latin typeface="Calibri" pitchFamily="34" charset="0"/>
              </a:rPr>
              <a:t>Людина, що повзе, тисне на лід з меншою силою, ніж та, що йде.</a:t>
            </a:r>
            <a:br>
              <a:rPr lang="ru-RU" sz="2400">
                <a:latin typeface="Calibri" pitchFamily="34" charset="0"/>
              </a:rPr>
            </a:br>
            <a:endParaRPr lang="ru-RU" sz="2400">
              <a:latin typeface="Calibri" pitchFamily="34" charset="0"/>
            </a:endParaRPr>
          </a:p>
          <a:p>
            <a:pPr algn="ctr"/>
            <a:r>
              <a:rPr lang="ru-RU" sz="2400" b="1">
                <a:solidFill>
                  <a:schemeClr val="hlink"/>
                </a:solidFill>
                <a:latin typeface="Calibri" pitchFamily="34" charset="0"/>
              </a:rPr>
              <a:t>Б  </a:t>
            </a:r>
            <a:r>
              <a:rPr lang="ru-RU" sz="2400">
                <a:latin typeface="Calibri" pitchFamily="34" charset="0"/>
              </a:rPr>
              <a:t>У людини, що йде, площа опори більше, ніж у тої, що повзе.</a:t>
            </a:r>
            <a:br>
              <a:rPr lang="ru-RU" sz="2400">
                <a:latin typeface="Calibri" pitchFamily="34" charset="0"/>
              </a:rPr>
            </a:br>
            <a:endParaRPr lang="ru-RU" sz="2400">
              <a:latin typeface="Calibri" pitchFamily="34" charset="0"/>
            </a:endParaRPr>
          </a:p>
          <a:p>
            <a:r>
              <a:rPr lang="ru-RU" sz="2400" b="1">
                <a:solidFill>
                  <a:schemeClr val="hlink"/>
                </a:solidFill>
                <a:latin typeface="Calibri" pitchFamily="34" charset="0"/>
              </a:rPr>
              <a:t>В  </a:t>
            </a:r>
            <a:r>
              <a:rPr lang="ru-RU" sz="2400">
                <a:latin typeface="Calibri" pitchFamily="34" charset="0"/>
              </a:rPr>
              <a:t>Людина чинить на лід менший тиск, ніж та, що йде.</a:t>
            </a:r>
          </a:p>
        </p:txBody>
      </p:sp>
    </p:spTree>
    <p:extLst>
      <p:ext uri="{BB962C8B-B14F-4D97-AF65-F5344CB8AC3E}">
        <p14:creationId xmlns:p14="http://schemas.microsoft.com/office/powerpoint/2010/main" val="2427089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7"/>
          <p:cNvGrpSpPr>
            <a:grpSpLocks/>
          </p:cNvGrpSpPr>
          <p:nvPr/>
        </p:nvGrpSpPr>
        <p:grpSpPr bwMode="auto">
          <a:xfrm>
            <a:off x="290513" y="260350"/>
            <a:ext cx="8674100" cy="5868988"/>
            <a:chOff x="183" y="164"/>
            <a:chExt cx="5464" cy="3697"/>
          </a:xfrm>
        </p:grpSpPr>
        <p:sp>
          <p:nvSpPr>
            <p:cNvPr id="34819" name="Rectangle 5"/>
            <p:cNvSpPr>
              <a:spLocks noChangeArrowheads="1"/>
            </p:cNvSpPr>
            <p:nvPr>
              <p:custDataLst>
                <p:tags r:id="rId1"/>
              </p:custDataLst>
            </p:nvPr>
          </p:nvSpPr>
          <p:spPr bwMode="auto">
            <a:xfrm>
              <a:off x="183" y="164"/>
              <a:ext cx="5464"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b="1" i="1">
                  <a:solidFill>
                    <a:schemeClr val="hlink"/>
                  </a:solidFill>
                  <a:latin typeface="Times New Roman" pitchFamily="18" charset="0"/>
                  <a:ea typeface="Calibri" pitchFamily="34" charset="0"/>
                  <a:cs typeface="Times New Roman" pitchFamily="18" charset="0"/>
                </a:rPr>
                <a:t>Середній рівень</a:t>
              </a:r>
            </a:p>
            <a:p>
              <a:pPr algn="ctr" eaLnBrk="0" hangingPunct="0"/>
              <a:endParaRPr lang="ru-RU" sz="2400">
                <a:solidFill>
                  <a:schemeClr val="hlink"/>
                </a:solidFill>
                <a:ea typeface="Calibri" pitchFamily="34" charset="0"/>
                <a:cs typeface="Times New Roman" pitchFamily="18" charset="0"/>
              </a:endParaRPr>
            </a:p>
            <a:p>
              <a:pPr eaLnBrk="0" hangingPunct="0"/>
              <a:r>
                <a:rPr lang="ru-RU" sz="2400" b="1">
                  <a:solidFill>
                    <a:schemeClr val="hlink"/>
                  </a:solidFill>
                  <a:latin typeface="Times New Roman" pitchFamily="18" charset="0"/>
                  <a:ea typeface="Calibri" pitchFamily="34" charset="0"/>
                  <a:cs typeface="Times New Roman" pitchFamily="18" charset="0"/>
                </a:rPr>
                <a:t>1.</a:t>
              </a:r>
              <a:r>
                <a:rPr lang="ru-RU" sz="2400">
                  <a:latin typeface="Times New Roman" pitchFamily="18" charset="0"/>
                  <a:ea typeface="Calibri" pitchFamily="34" charset="0"/>
                  <a:cs typeface="Times New Roman" pitchFamily="18" charset="0"/>
                </a:rPr>
                <a:t> Коток, що працює на будівництві шосе, чинить на нього тиск 400 кПа. Площа опори котка 0,12 м</a:t>
              </a:r>
              <a:r>
                <a:rPr lang="ru-RU" sz="2400" baseline="30000">
                  <a:latin typeface="Times New Roman" pitchFamily="18" charset="0"/>
                  <a:ea typeface="Calibri" pitchFamily="34" charset="0"/>
                  <a:cs typeface="Times New Roman" pitchFamily="18" charset="0"/>
                </a:rPr>
                <a:t>2</a:t>
              </a:r>
              <a:r>
                <a:rPr lang="ru-RU" sz="2400">
                  <a:latin typeface="Times New Roman" pitchFamily="18" charset="0"/>
                  <a:ea typeface="Calibri" pitchFamily="34" charset="0"/>
                  <a:cs typeface="Times New Roman" pitchFamily="18" charset="0"/>
                </a:rPr>
                <a:t>. Чому дорівнює маса котка?</a:t>
              </a:r>
              <a:endParaRPr lang="ru-RU" sz="2400">
                <a:ea typeface="Calibri" pitchFamily="34" charset="0"/>
                <a:cs typeface="Times New Roman" pitchFamily="18" charset="0"/>
              </a:endParaRPr>
            </a:p>
          </p:txBody>
        </p:sp>
        <p:pic>
          <p:nvPicPr>
            <p:cNvPr id="34820" name="Picture 4"/>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2018" y="1434"/>
              <a:ext cx="1815" cy="1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Rectangle 6"/>
            <p:cNvSpPr>
              <a:spLocks noChangeArrowheads="1"/>
            </p:cNvSpPr>
            <p:nvPr>
              <p:custDataLst>
                <p:tags r:id="rId3"/>
              </p:custDataLst>
            </p:nvPr>
          </p:nvSpPr>
          <p:spPr bwMode="auto">
            <a:xfrm>
              <a:off x="204" y="3113"/>
              <a:ext cx="5347"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b="1">
                  <a:solidFill>
                    <a:schemeClr val="hlink"/>
                  </a:solidFill>
                  <a:latin typeface="Times New Roman" pitchFamily="18" charset="0"/>
                  <a:ea typeface="Calibri" pitchFamily="34" charset="0"/>
                  <a:cs typeface="Times New Roman" pitchFamily="18" charset="0"/>
                </a:rPr>
                <a:t>2.</a:t>
              </a:r>
              <a:r>
                <a:rPr lang="ru-RU" sz="2400">
                  <a:latin typeface="Times New Roman" pitchFamily="18" charset="0"/>
                  <a:ea typeface="Calibri" pitchFamily="34" charset="0"/>
                  <a:cs typeface="Times New Roman" pitchFamily="18" charset="0"/>
                </a:rPr>
                <a:t> Лід витримує тиск 8 кПа. Чи зможе пройти по цьому льоді автомобіль масою 3 т, якщо площа всієї поверхні його опори 800 см</a:t>
              </a:r>
              <a:r>
                <a:rPr lang="ru-RU" sz="2400" baseline="30000">
                  <a:latin typeface="Times New Roman" pitchFamily="18" charset="0"/>
                  <a:ea typeface="Calibri" pitchFamily="34" charset="0"/>
                  <a:cs typeface="Times New Roman" pitchFamily="18" charset="0"/>
                </a:rPr>
                <a:t>2</a:t>
              </a:r>
              <a:r>
                <a:rPr lang="ru-RU" sz="2400">
                  <a:latin typeface="Times New Roman" pitchFamily="18" charset="0"/>
                  <a:ea typeface="Calibri" pitchFamily="34" charset="0"/>
                  <a:cs typeface="Times New Roman" pitchFamily="18" charset="0"/>
                </a:rPr>
                <a:t>?</a:t>
              </a:r>
              <a:endParaRPr lang="ru-RU" sz="2400">
                <a:ea typeface="Calibri" pitchFamily="34" charset="0"/>
                <a:cs typeface="Times New Roman" pitchFamily="18" charset="0"/>
              </a:endParaRPr>
            </a:p>
          </p:txBody>
        </p:sp>
      </p:grpSp>
    </p:spTree>
    <p:extLst>
      <p:ext uri="{BB962C8B-B14F-4D97-AF65-F5344CB8AC3E}">
        <p14:creationId xmlns:p14="http://schemas.microsoft.com/office/powerpoint/2010/main" val="3500563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7"/>
          <p:cNvGrpSpPr>
            <a:grpSpLocks/>
          </p:cNvGrpSpPr>
          <p:nvPr/>
        </p:nvGrpSpPr>
        <p:grpSpPr bwMode="auto">
          <a:xfrm>
            <a:off x="323850" y="333375"/>
            <a:ext cx="8496300" cy="6016625"/>
            <a:chOff x="204" y="210"/>
            <a:chExt cx="5352" cy="3790"/>
          </a:xfrm>
        </p:grpSpPr>
        <p:sp>
          <p:nvSpPr>
            <p:cNvPr id="35843" name="Rectangle 5"/>
            <p:cNvSpPr>
              <a:spLocks noChangeArrowheads="1"/>
            </p:cNvSpPr>
            <p:nvPr>
              <p:custDataLst>
                <p:tags r:id="rId1"/>
              </p:custDataLst>
            </p:nvPr>
          </p:nvSpPr>
          <p:spPr bwMode="auto">
            <a:xfrm>
              <a:off x="249" y="210"/>
              <a:ext cx="5307"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b="1" i="1">
                  <a:solidFill>
                    <a:schemeClr val="hlink"/>
                  </a:solidFill>
                  <a:latin typeface="Times New Roman" pitchFamily="18" charset="0"/>
                  <a:ea typeface="Calibri" pitchFamily="34" charset="0"/>
                  <a:cs typeface="Times New Roman" pitchFamily="18" charset="0"/>
                </a:rPr>
                <a:t>Достатній рівень</a:t>
              </a:r>
            </a:p>
            <a:p>
              <a:pPr algn="ctr" eaLnBrk="0" hangingPunct="0"/>
              <a:endParaRPr lang="ru-RU" sz="2400">
                <a:solidFill>
                  <a:schemeClr val="hlink"/>
                </a:solidFill>
                <a:ea typeface="Calibri" pitchFamily="34" charset="0"/>
                <a:cs typeface="Times New Roman" pitchFamily="18" charset="0"/>
              </a:endParaRPr>
            </a:p>
            <a:p>
              <a:pPr algn="ctr" eaLnBrk="0" hangingPunct="0"/>
              <a:r>
                <a:rPr lang="ru-RU" sz="2400" b="1">
                  <a:solidFill>
                    <a:schemeClr val="hlink"/>
                  </a:solidFill>
                  <a:latin typeface="Times New Roman" pitchFamily="18" charset="0"/>
                  <a:ea typeface="Calibri" pitchFamily="34" charset="0"/>
                  <a:cs typeface="Times New Roman" pitchFamily="18" charset="0"/>
                </a:rPr>
                <a:t>1.</a:t>
              </a:r>
              <a:r>
                <a:rPr lang="ru-RU" sz="2400" b="1">
                  <a:latin typeface="Times New Roman" pitchFamily="18" charset="0"/>
                  <a:ea typeface="Calibri" pitchFamily="34" charset="0"/>
                  <a:cs typeface="Times New Roman" pitchFamily="18" charset="0"/>
                </a:rPr>
                <a:t> </a:t>
              </a:r>
              <a:r>
                <a:rPr lang="ru-RU" sz="2400">
                  <a:latin typeface="Times New Roman" pitchFamily="18" charset="0"/>
                  <a:ea typeface="Calibri" pitchFamily="34" charset="0"/>
                  <a:cs typeface="Times New Roman" pitchFamily="18" charset="0"/>
                </a:rPr>
                <a:t>а) При скріпленні різних деталей гвинтами й болтами під них підкладають спеціальні шайби. Для чого це роблять?</a:t>
              </a:r>
              <a:endParaRPr lang="ru-RU" sz="2400">
                <a:ea typeface="Calibri" pitchFamily="34" charset="0"/>
                <a:cs typeface="Times New Roman" pitchFamily="18" charset="0"/>
              </a:endParaRPr>
            </a:p>
          </p:txBody>
        </p:sp>
        <p:pic>
          <p:nvPicPr>
            <p:cNvPr id="35844" name="Picture 4"/>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882" y="1480"/>
              <a:ext cx="2132" cy="1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Rectangle 6"/>
            <p:cNvSpPr>
              <a:spLocks noChangeArrowheads="1"/>
            </p:cNvSpPr>
            <p:nvPr>
              <p:custDataLst>
                <p:tags r:id="rId3"/>
              </p:custDataLst>
            </p:nvPr>
          </p:nvSpPr>
          <p:spPr bwMode="auto">
            <a:xfrm>
              <a:off x="204" y="3022"/>
              <a:ext cx="5352"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a:latin typeface="Times New Roman" pitchFamily="18" charset="0"/>
                  <a:ea typeface="Calibri" pitchFamily="34" charset="0"/>
                  <a:cs typeface="Times New Roman" pitchFamily="18" charset="0"/>
                </a:rPr>
                <a:t>б) Приймаючи довжину однієї лижі рівною за 1,5 м і ширину </a:t>
              </a:r>
              <a:r>
                <a:rPr lang="ru-RU" sz="2400">
                  <a:ea typeface="Calibri" pitchFamily="34" charset="0"/>
                  <a:cs typeface="Times New Roman" pitchFamily="18" charset="0"/>
                </a:rPr>
                <a:t>—</a:t>
              </a:r>
              <a:r>
                <a:rPr lang="ru-RU" sz="2400">
                  <a:latin typeface="Times New Roman" pitchFamily="18" charset="0"/>
                  <a:ea typeface="Calibri" pitchFamily="34" charset="0"/>
                  <a:cs typeface="Times New Roman" pitchFamily="18" charset="0"/>
                </a:rPr>
                <a:t> 10 см, визначте тиск, що чинить хлопчик масою 45 кг на сніг. Чи зможе він проїхати на лижах по льоду, що витримує тиск 1 кПа?</a:t>
              </a:r>
              <a:endParaRPr lang="ru-RU" sz="2400">
                <a:ea typeface="Calibri" pitchFamily="34" charset="0"/>
                <a:cs typeface="Times New Roman" pitchFamily="18" charset="0"/>
              </a:endParaRPr>
            </a:p>
          </p:txBody>
        </p:sp>
      </p:grpSp>
    </p:spTree>
    <p:extLst>
      <p:ext uri="{BB962C8B-B14F-4D97-AF65-F5344CB8AC3E}">
        <p14:creationId xmlns:p14="http://schemas.microsoft.com/office/powerpoint/2010/main" val="1340925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8"/>
          <p:cNvGrpSpPr>
            <a:grpSpLocks/>
          </p:cNvGrpSpPr>
          <p:nvPr/>
        </p:nvGrpSpPr>
        <p:grpSpPr bwMode="auto">
          <a:xfrm>
            <a:off x="395288" y="719138"/>
            <a:ext cx="8281987" cy="4886325"/>
            <a:chOff x="249" y="453"/>
            <a:chExt cx="5217" cy="3078"/>
          </a:xfrm>
        </p:grpSpPr>
        <p:pic>
          <p:nvPicPr>
            <p:cNvPr id="36867" name="Picture 5"/>
            <p:cNvPicPr>
              <a:picLocks noChangeAspect="1" noChangeArrowheads="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4014" y="453"/>
              <a:ext cx="1452" cy="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4"/>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4014" y="2387"/>
              <a:ext cx="1452" cy="1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Rectangle 6"/>
            <p:cNvSpPr>
              <a:spLocks noChangeArrowheads="1"/>
            </p:cNvSpPr>
            <p:nvPr>
              <p:custDataLst>
                <p:tags r:id="rId3"/>
              </p:custDataLst>
            </p:nvPr>
          </p:nvSpPr>
          <p:spPr bwMode="auto">
            <a:xfrm>
              <a:off x="249" y="641"/>
              <a:ext cx="3629"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b="1">
                  <a:solidFill>
                    <a:schemeClr val="hlink"/>
                  </a:solidFill>
                  <a:latin typeface="Times New Roman" pitchFamily="18" charset="0"/>
                  <a:ea typeface="Calibri" pitchFamily="34" charset="0"/>
                  <a:cs typeface="Times New Roman" pitchFamily="18" charset="0"/>
                </a:rPr>
                <a:t>2.</a:t>
              </a:r>
              <a:r>
                <a:rPr lang="ru-RU" sz="2400" b="1">
                  <a:latin typeface="Times New Roman" pitchFamily="18" charset="0"/>
                  <a:ea typeface="Calibri" pitchFamily="34" charset="0"/>
                  <a:cs typeface="Times New Roman" pitchFamily="18" charset="0"/>
                </a:rPr>
                <a:t> </a:t>
              </a:r>
              <a:r>
                <a:rPr lang="ru-RU" sz="2400">
                  <a:latin typeface="Times New Roman" pitchFamily="18" charset="0"/>
                  <a:ea typeface="Calibri" pitchFamily="34" charset="0"/>
                  <a:cs typeface="Times New Roman" pitchFamily="18" charset="0"/>
                </a:rPr>
                <a:t>а) Чи залежить тиск, що здійснюється автомобілем на землю, від того, як сильно накачані його колеса?</a:t>
              </a:r>
              <a:endParaRPr lang="ru-RU" sz="2400">
                <a:ea typeface="Calibri" pitchFamily="34" charset="0"/>
                <a:cs typeface="Times New Roman" pitchFamily="18" charset="0"/>
              </a:endParaRPr>
            </a:p>
          </p:txBody>
        </p:sp>
        <p:sp>
          <p:nvSpPr>
            <p:cNvPr id="36870" name="Rectangle 7"/>
            <p:cNvSpPr>
              <a:spLocks noChangeArrowheads="1"/>
            </p:cNvSpPr>
            <p:nvPr>
              <p:custDataLst>
                <p:tags r:id="rId4"/>
              </p:custDataLst>
            </p:nvPr>
          </p:nvSpPr>
          <p:spPr bwMode="auto">
            <a:xfrm>
              <a:off x="295" y="2523"/>
              <a:ext cx="3402"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a:latin typeface="Times New Roman" pitchFamily="18" charset="0"/>
                  <a:ea typeface="Calibri" pitchFamily="34" charset="0"/>
                  <a:cs typeface="Times New Roman" pitchFamily="18" charset="0"/>
                </a:rPr>
                <a:t>б) Трактор чинить на ґрунт тиск 40 кПа. Визначте його масу, якщо відомо, що опорна площа однієї його гусениці становить 6500 см</a:t>
              </a:r>
              <a:r>
                <a:rPr lang="ru-RU" sz="2400" baseline="30000">
                  <a:latin typeface="Times New Roman" pitchFamily="18" charset="0"/>
                  <a:ea typeface="Calibri" pitchFamily="34" charset="0"/>
                  <a:cs typeface="Times New Roman" pitchFamily="18" charset="0"/>
                </a:rPr>
                <a:t>2</a:t>
              </a:r>
              <a:r>
                <a:rPr lang="ru-RU" sz="2400">
                  <a:latin typeface="Times New Roman" pitchFamily="18" charset="0"/>
                  <a:ea typeface="Calibri" pitchFamily="34" charset="0"/>
                  <a:cs typeface="Times New Roman" pitchFamily="18" charset="0"/>
                </a:rPr>
                <a:t>.</a:t>
              </a:r>
              <a:endParaRPr lang="ru-RU" sz="2400">
                <a:ea typeface="Calibri" pitchFamily="34" charset="0"/>
                <a:cs typeface="Times New Roman" pitchFamily="18" charset="0"/>
              </a:endParaRPr>
            </a:p>
          </p:txBody>
        </p:sp>
      </p:grpSp>
    </p:spTree>
    <p:extLst>
      <p:ext uri="{BB962C8B-B14F-4D97-AF65-F5344CB8AC3E}">
        <p14:creationId xmlns:p14="http://schemas.microsoft.com/office/powerpoint/2010/main" val="2516357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ctrTitle"/>
            <p:custDataLst>
              <p:tags r:id="rId1"/>
            </p:custDataLst>
          </p:nvPr>
        </p:nvSpPr>
        <p:spPr>
          <a:xfrm>
            <a:off x="250825" y="260350"/>
            <a:ext cx="8713788" cy="4106863"/>
          </a:xfrm>
        </p:spPr>
        <p:txBody>
          <a:bodyPr/>
          <a:lstStyle/>
          <a:p>
            <a:r>
              <a:rPr lang="ru-RU" sz="2800" b="1" smtClean="0">
                <a:solidFill>
                  <a:schemeClr val="hlink"/>
                </a:solidFill>
              </a:rPr>
              <a:t>Високий рівень</a:t>
            </a:r>
            <a:br>
              <a:rPr lang="ru-RU" sz="2800" b="1" smtClean="0">
                <a:solidFill>
                  <a:schemeClr val="hlink"/>
                </a:solidFill>
              </a:rPr>
            </a:br>
            <a:r>
              <a:rPr lang="ru-RU" sz="2800" smtClean="0">
                <a:solidFill>
                  <a:schemeClr val="hlink"/>
                </a:solidFill>
              </a:rPr>
              <a:t/>
            </a:r>
            <a:br>
              <a:rPr lang="ru-RU" sz="2800" smtClean="0">
                <a:solidFill>
                  <a:schemeClr val="hlink"/>
                </a:solidFill>
              </a:rPr>
            </a:br>
            <a:r>
              <a:rPr lang="ru-RU" sz="2800" smtClean="0">
                <a:solidFill>
                  <a:schemeClr val="hlink"/>
                </a:solidFill>
              </a:rPr>
              <a:t>1.</a:t>
            </a:r>
            <a:r>
              <a:rPr lang="ru-RU" sz="2800" smtClean="0"/>
              <a:t> а) Два чоловіки однакової маси лежать — один на підлозі, інший на дивані. Чи однакові сили тиску, здійснювані ними на опору? Чому диван здається більш м’яким, ніж підлога?</a:t>
            </a:r>
            <a:br>
              <a:rPr lang="ru-RU" sz="2800" smtClean="0"/>
            </a:br>
            <a:r>
              <a:rPr lang="ru-RU" sz="2800" smtClean="0"/>
              <a:t/>
            </a:r>
            <a:br>
              <a:rPr lang="ru-RU" sz="2800" smtClean="0"/>
            </a:br>
            <a:r>
              <a:rPr lang="ru-RU" sz="2800" smtClean="0"/>
              <a:t>б) На столі стоїть суцільний мідний куб. Яка маса куба, якщо він чинить на стіл тиск 8 кПа?</a:t>
            </a:r>
          </a:p>
        </p:txBody>
      </p:sp>
    </p:spTree>
    <p:extLst>
      <p:ext uri="{BB962C8B-B14F-4D97-AF65-F5344CB8AC3E}">
        <p14:creationId xmlns:p14="http://schemas.microsoft.com/office/powerpoint/2010/main" val="1954017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7"/>
          <p:cNvGrpSpPr>
            <a:grpSpLocks/>
          </p:cNvGrpSpPr>
          <p:nvPr/>
        </p:nvGrpSpPr>
        <p:grpSpPr bwMode="auto">
          <a:xfrm>
            <a:off x="323850" y="366713"/>
            <a:ext cx="8496300" cy="6015037"/>
            <a:chOff x="204" y="231"/>
            <a:chExt cx="5352" cy="3789"/>
          </a:xfrm>
        </p:grpSpPr>
        <p:sp>
          <p:nvSpPr>
            <p:cNvPr id="38915" name="Rectangle 5"/>
            <p:cNvSpPr>
              <a:spLocks noChangeArrowheads="1"/>
            </p:cNvSpPr>
            <p:nvPr>
              <p:custDataLst>
                <p:tags r:id="rId1"/>
              </p:custDataLst>
            </p:nvPr>
          </p:nvSpPr>
          <p:spPr bwMode="auto">
            <a:xfrm>
              <a:off x="204" y="231"/>
              <a:ext cx="5261"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b="1">
                  <a:solidFill>
                    <a:schemeClr val="hlink"/>
                  </a:solidFill>
                  <a:latin typeface="Times New Roman" pitchFamily="18" charset="0"/>
                  <a:ea typeface="Calibri" pitchFamily="34" charset="0"/>
                  <a:cs typeface="Times New Roman" pitchFamily="18" charset="0"/>
                </a:rPr>
                <a:t>2.</a:t>
              </a:r>
              <a:r>
                <a:rPr lang="ru-RU" sz="2400" b="1">
                  <a:latin typeface="Times New Roman" pitchFamily="18" charset="0"/>
                  <a:ea typeface="Calibri" pitchFamily="34" charset="0"/>
                  <a:cs typeface="Times New Roman" pitchFamily="18" charset="0"/>
                </a:rPr>
                <a:t> </a:t>
              </a:r>
              <a:r>
                <a:rPr lang="ru-RU" sz="2400">
                  <a:latin typeface="Times New Roman" pitchFamily="18" charset="0"/>
                  <a:ea typeface="Calibri" pitchFamily="34" charset="0"/>
                  <a:cs typeface="Times New Roman" pitchFamily="18" charset="0"/>
                </a:rPr>
                <a:t>а) Факір-початківець склав для себе такий план підготовки до лежання на цвяхах: спочатку звикнути лежати на 200 цвяхах, потім на 300 цвяхах і т. ін., поступово доводячи число цвяхів до 2000. Який недолік цього плану?</a:t>
              </a:r>
              <a:endParaRPr lang="ru-RU" sz="2400">
                <a:ea typeface="Calibri" pitchFamily="34" charset="0"/>
                <a:cs typeface="Times New Roman" pitchFamily="18" charset="0"/>
              </a:endParaRPr>
            </a:p>
          </p:txBody>
        </p:sp>
        <p:pic>
          <p:nvPicPr>
            <p:cNvPr id="38916" name="Picture 4"/>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746" y="1344"/>
              <a:ext cx="2268" cy="1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Rectangle 6"/>
            <p:cNvSpPr>
              <a:spLocks noChangeArrowheads="1"/>
            </p:cNvSpPr>
            <p:nvPr>
              <p:custDataLst>
                <p:tags r:id="rId3"/>
              </p:custDataLst>
            </p:nvPr>
          </p:nvSpPr>
          <p:spPr bwMode="auto">
            <a:xfrm>
              <a:off x="249" y="2812"/>
              <a:ext cx="5307" cy="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a:latin typeface="Times New Roman" pitchFamily="18" charset="0"/>
                  <a:ea typeface="Calibri" pitchFamily="34" charset="0"/>
                  <a:cs typeface="Times New Roman" pitchFamily="18" charset="0"/>
                </a:rPr>
                <a:t>б) Один літературний герой, загартовуючи свою волю, спав на дошці, утиканій цвяхами (вістрям догори). Оцініть, зі скількох цвяхів повинне було складатися ложе героя, уважаючи, що маса героя 70 кг, вістря кожного цвяха має площу 0,1 мм</a:t>
              </a:r>
              <a:r>
                <a:rPr lang="ru-RU" sz="2400" baseline="30000">
                  <a:latin typeface="Times New Roman" pitchFamily="18" charset="0"/>
                  <a:ea typeface="Calibri" pitchFamily="34" charset="0"/>
                  <a:cs typeface="Times New Roman" pitchFamily="18" charset="0"/>
                </a:rPr>
                <a:t>2</a:t>
              </a:r>
              <a:r>
                <a:rPr lang="ru-RU" sz="2400">
                  <a:latin typeface="Times New Roman" pitchFamily="18" charset="0"/>
                  <a:ea typeface="Calibri" pitchFamily="34" charset="0"/>
                  <a:cs typeface="Times New Roman" pitchFamily="18" charset="0"/>
                </a:rPr>
                <a:t>, а людська шкіра може витримувати тиск 3 МПа.</a:t>
              </a:r>
              <a:endParaRPr lang="ru-RU" sz="2400">
                <a:ea typeface="Calibri" pitchFamily="34" charset="0"/>
                <a:cs typeface="Times New Roman" pitchFamily="18" charset="0"/>
              </a:endParaRPr>
            </a:p>
          </p:txBody>
        </p:sp>
      </p:grpSp>
    </p:spTree>
    <p:extLst>
      <p:ext uri="{BB962C8B-B14F-4D97-AF65-F5344CB8AC3E}">
        <p14:creationId xmlns:p14="http://schemas.microsoft.com/office/powerpoint/2010/main" val="2998302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204251" y="227993"/>
            <a:ext cx="8672893" cy="6202096"/>
            <a:chOff x="204251" y="227993"/>
            <a:chExt cx="8672893" cy="6202096"/>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360" y="1090561"/>
              <a:ext cx="4192218" cy="3769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755576" y="227993"/>
              <a:ext cx="8121568" cy="1200329"/>
            </a:xfrm>
            <a:prstGeom prst="rect">
              <a:avLst/>
            </a:prstGeom>
          </p:spPr>
          <p:txBody>
            <a:bodyPr wrap="square">
              <a:spAutoFit/>
            </a:bodyPr>
            <a:lstStyle/>
            <a:p>
              <a:r>
                <a:rPr lang="uk-UA" sz="2400" b="1" dirty="0" smtClean="0">
                  <a:solidFill>
                    <a:srgbClr val="002060"/>
                  </a:solidFill>
                  <a:latin typeface="Arial" pitchFamily="34" charset="0"/>
                  <a:cs typeface="Arial" pitchFamily="34" charset="0"/>
                </a:rPr>
                <a:t>Сполучені посудини </a:t>
              </a:r>
              <a:r>
                <a:rPr lang="uk-UA" sz="2400" dirty="0" smtClean="0">
                  <a:solidFill>
                    <a:srgbClr val="002060"/>
                  </a:solidFill>
                  <a:latin typeface="Arial" pitchFamily="34" charset="0"/>
                  <a:cs typeface="Arial" pitchFamily="34" charset="0"/>
                </a:rPr>
                <a:t>— це посудини, з’єднані між собою в нижній частині так, що між ними може перетікати рідина.</a:t>
              </a:r>
              <a:endParaRPr lang="uk-UA" sz="2400" dirty="0">
                <a:solidFill>
                  <a:srgbClr val="002060"/>
                </a:solidFill>
                <a:latin typeface="Arial" pitchFamily="34" charset="0"/>
                <a:cs typeface="Arial" pitchFamily="34" charset="0"/>
              </a:endParaRPr>
            </a:p>
          </p:txBody>
        </p:sp>
        <p:sp>
          <p:nvSpPr>
            <p:cNvPr id="3" name="Прямоугольник 2"/>
            <p:cNvSpPr/>
            <p:nvPr/>
          </p:nvSpPr>
          <p:spPr>
            <a:xfrm>
              <a:off x="293151" y="4860429"/>
              <a:ext cx="8544635" cy="1569660"/>
            </a:xfrm>
            <a:prstGeom prst="rect">
              <a:avLst/>
            </a:prstGeom>
            <a:solidFill>
              <a:srgbClr val="FFFF66"/>
            </a:solidFill>
          </p:spPr>
          <p:txBody>
            <a:bodyPr wrap="square">
              <a:spAutoFit/>
            </a:bodyPr>
            <a:lstStyle/>
            <a:p>
              <a:pPr algn="ctr"/>
              <a:r>
                <a:rPr lang="uk-UA" sz="2400" b="1" dirty="0">
                  <a:solidFill>
                    <a:srgbClr val="002060"/>
                  </a:solidFill>
                  <a:latin typeface="Arial" pitchFamily="34" charset="0"/>
                  <a:cs typeface="Arial" pitchFamily="34" charset="0"/>
                </a:rPr>
                <a:t>О</a:t>
              </a:r>
              <a:r>
                <a:rPr lang="uk-UA" sz="2400" b="1" dirty="0" smtClean="0">
                  <a:solidFill>
                    <a:srgbClr val="002060"/>
                  </a:solidFill>
                  <a:latin typeface="Arial" pitchFamily="34" charset="0"/>
                  <a:cs typeface="Arial" pitchFamily="34" charset="0"/>
                </a:rPr>
                <a:t>сновна властивість сполучених посудин: </a:t>
              </a:r>
            </a:p>
            <a:p>
              <a:r>
                <a:rPr lang="uk-UA" sz="2400" dirty="0" smtClean="0">
                  <a:solidFill>
                    <a:srgbClr val="002060"/>
                  </a:solidFill>
                  <a:latin typeface="Arial" pitchFamily="34" charset="0"/>
                  <a:cs typeface="Arial" pitchFamily="34" charset="0"/>
                </a:rPr>
                <a:t>У відкритих сполучених посудинах вільні поверхні однорідної нерухомої рідини встановлюються на одному рівні.</a:t>
              </a:r>
              <a:endParaRPr lang="uk-UA" sz="2400" dirty="0">
                <a:solidFill>
                  <a:srgbClr val="002060"/>
                </a:solidFill>
                <a:latin typeface="Arial" pitchFamily="34" charset="0"/>
                <a:cs typeface="Arial" pitchFamily="34" charset="0"/>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251" y="321859"/>
              <a:ext cx="466478" cy="919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193813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234032" y="260648"/>
            <a:ext cx="8586439" cy="6496402"/>
            <a:chOff x="234032" y="260648"/>
            <a:chExt cx="8586439" cy="6496402"/>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60648"/>
              <a:ext cx="7757108" cy="4415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234032" y="4941168"/>
              <a:ext cx="8586439" cy="1815882"/>
            </a:xfrm>
            <a:prstGeom prst="rect">
              <a:avLst/>
            </a:prstGeom>
          </p:spPr>
          <p:txBody>
            <a:bodyPr wrap="square">
              <a:spAutoFit/>
            </a:bodyPr>
            <a:lstStyle/>
            <a:p>
              <a:r>
                <a:rPr lang="uk-UA" sz="2800" dirty="0" smtClean="0">
                  <a:latin typeface="Arial" pitchFamily="34" charset="0"/>
                  <a:cs typeface="Arial" pitchFamily="34" charset="0"/>
                </a:rPr>
                <a:t>Вільні поверхні рідини встановлюються на одному рівні не лише у двох, але й у будь-якій кількості сполучених посудин — незалежно від того, яку форму вони мають і як розташовані в просторі.</a:t>
              </a:r>
              <a:endParaRPr lang="uk-UA" sz="2800" dirty="0">
                <a:latin typeface="Arial" pitchFamily="34" charset="0"/>
                <a:cs typeface="Arial" pitchFamily="34" charset="0"/>
              </a:endParaRPr>
            </a:p>
          </p:txBody>
        </p:sp>
      </p:grpSp>
    </p:spTree>
    <p:extLst>
      <p:ext uri="{BB962C8B-B14F-4D97-AF65-F5344CB8AC3E}">
        <p14:creationId xmlns:p14="http://schemas.microsoft.com/office/powerpoint/2010/main" val="1537045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0" y="260648"/>
            <a:ext cx="8820472" cy="6384314"/>
            <a:chOff x="0" y="260648"/>
            <a:chExt cx="8820472" cy="6384314"/>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17440"/>
              <a:ext cx="4648724" cy="482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56854" y="260648"/>
              <a:ext cx="8563618" cy="1200329"/>
            </a:xfrm>
            <a:prstGeom prst="rect">
              <a:avLst/>
            </a:prstGeom>
            <a:noFill/>
          </p:spPr>
          <p:txBody>
            <a:bodyPr wrap="square" rtlCol="0">
              <a:spAutoFit/>
            </a:bodyPr>
            <a:lstStyle/>
            <a:p>
              <a:pPr algn="ctr"/>
              <a:r>
                <a:rPr lang="uk-UA" sz="3600" b="1" dirty="0" smtClean="0">
                  <a:latin typeface="Arial" pitchFamily="34" charset="0"/>
                  <a:cs typeface="Arial" pitchFamily="34" charset="0"/>
                </a:rPr>
                <a:t>Сполучені посудини з різними рідинами в колінах</a:t>
              </a:r>
              <a:endParaRPr lang="uk-UA" sz="3600" b="1" dirty="0">
                <a:latin typeface="Arial" pitchFamily="34" charset="0"/>
                <a:cs typeface="Arial" pitchFamily="34" charset="0"/>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8872" y="2754854"/>
              <a:ext cx="3522720" cy="71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5391" y="3522042"/>
              <a:ext cx="2304256" cy="65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7994" y="4189952"/>
              <a:ext cx="4284476"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3985" y="4969087"/>
              <a:ext cx="2997607" cy="1343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3" name="TextBox 2"/>
                <p:cNvSpPr txBox="1"/>
                <p:nvPr/>
              </p:nvSpPr>
              <p:spPr>
                <a:xfrm>
                  <a:off x="5220072" y="1556792"/>
                  <a:ext cx="2880320"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uk-UA" sz="4800" i="1" smtClean="0">
                                <a:latin typeface="Cambria Math"/>
                              </a:rPr>
                            </m:ctrlPr>
                          </m:sSubPr>
                          <m:e>
                            <m:r>
                              <a:rPr lang="uk-UA" sz="4800" b="0" i="1" smtClean="0">
                                <a:latin typeface="Cambria Math"/>
                              </a:rPr>
                              <m:t>р</m:t>
                            </m:r>
                          </m:e>
                          <m:sub>
                            <m:r>
                              <a:rPr lang="uk-UA" sz="4800" b="0" i="1" smtClean="0">
                                <a:latin typeface="Cambria Math"/>
                              </a:rPr>
                              <m:t>г</m:t>
                            </m:r>
                          </m:sub>
                        </m:sSub>
                        <m:r>
                          <a:rPr lang="uk-UA" sz="4800" b="0" i="1" smtClean="0">
                            <a:latin typeface="Cambria Math"/>
                          </a:rPr>
                          <m:t>=</m:t>
                        </m:r>
                        <m:sSub>
                          <m:sSubPr>
                            <m:ctrlPr>
                              <a:rPr lang="uk-UA" sz="4800" b="0" i="1" smtClean="0">
                                <a:latin typeface="Cambria Math"/>
                              </a:rPr>
                            </m:ctrlPr>
                          </m:sSubPr>
                          <m:e>
                            <m:r>
                              <a:rPr lang="uk-UA" sz="4800" b="0" i="1" smtClean="0">
                                <a:latin typeface="Cambria Math"/>
                              </a:rPr>
                              <m:t>р</m:t>
                            </m:r>
                          </m:e>
                          <m:sub>
                            <m:r>
                              <a:rPr lang="uk-UA" sz="4800" b="0" i="1" smtClean="0">
                                <a:latin typeface="Cambria Math"/>
                              </a:rPr>
                              <m:t>в</m:t>
                            </m:r>
                          </m:sub>
                        </m:sSub>
                      </m:oMath>
                    </m:oMathPara>
                  </a14:m>
                  <a:endParaRPr lang="uk-UA" sz="4800" dirty="0"/>
                </a:p>
              </p:txBody>
            </p:sp>
          </mc:Choice>
          <mc:Fallback xmlns="">
            <p:sp>
              <p:nvSpPr>
                <p:cNvPr id="3" name="TextBox 2"/>
                <p:cNvSpPr txBox="1">
                  <a:spLocks noRot="1" noChangeAspect="1" noMove="1" noResize="1" noEditPoints="1" noAdjustHandles="1" noChangeArrowheads="1" noChangeShapeType="1" noTextEdit="1"/>
                </p:cNvSpPr>
                <p:nvPr/>
              </p:nvSpPr>
              <p:spPr>
                <a:xfrm>
                  <a:off x="5220072" y="1556792"/>
                  <a:ext cx="2880320" cy="830997"/>
                </a:xfrm>
                <a:prstGeom prst="rect">
                  <a:avLst/>
                </a:prstGeom>
                <a:blipFill rotWithShape="1">
                  <a:blip r:embed="rId7"/>
                  <a:stretch>
                    <a:fillRect/>
                  </a:stretch>
                </a:blipFill>
              </p:spPr>
              <p:txBody>
                <a:bodyPr/>
                <a:lstStyle/>
                <a:p>
                  <a:r>
                    <a:rPr lang="uk-UA">
                      <a:noFill/>
                    </a:rPr>
                    <a:t> </a:t>
                  </a:r>
                </a:p>
              </p:txBody>
            </p:sp>
          </mc:Fallback>
        </mc:AlternateContent>
      </p:grpSp>
    </p:spTree>
    <p:extLst>
      <p:ext uri="{BB962C8B-B14F-4D97-AF65-F5344CB8AC3E}">
        <p14:creationId xmlns:p14="http://schemas.microsoft.com/office/powerpoint/2010/main" val="619737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Группа 5"/>
          <p:cNvGrpSpPr/>
          <p:nvPr/>
        </p:nvGrpSpPr>
        <p:grpSpPr>
          <a:xfrm>
            <a:off x="395536" y="260648"/>
            <a:ext cx="8496943" cy="6185525"/>
            <a:chOff x="395536" y="260648"/>
            <a:chExt cx="8496943" cy="6185525"/>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986949"/>
              <a:ext cx="2011348"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4437112"/>
              <a:ext cx="2997607" cy="1343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395536" y="260648"/>
              <a:ext cx="8208912" cy="523220"/>
            </a:xfrm>
            <a:prstGeom prst="rect">
              <a:avLst/>
            </a:prstGeom>
          </p:spPr>
          <p:txBody>
            <a:bodyPr wrap="square">
              <a:spAutoFit/>
            </a:bodyPr>
            <a:lstStyle/>
            <a:p>
              <a:pPr algn="ctr"/>
              <a:r>
                <a:rPr lang="uk-UA" sz="2800" b="1" dirty="0" smtClean="0">
                  <a:latin typeface="Arial" pitchFamily="34" charset="0"/>
                  <a:cs typeface="Arial" pitchFamily="34" charset="0"/>
                </a:rPr>
                <a:t>Друга властивість </a:t>
              </a:r>
              <a:r>
                <a:rPr lang="uk-UA" sz="2800" b="1" dirty="0">
                  <a:latin typeface="Arial" pitchFamily="34" charset="0"/>
                  <a:cs typeface="Arial" pitchFamily="34" charset="0"/>
                </a:rPr>
                <a:t>сполучених посудин:</a:t>
              </a:r>
              <a:endParaRPr lang="ru-RU" sz="2800" b="1" dirty="0">
                <a:latin typeface="Arial" pitchFamily="34" charset="0"/>
                <a:cs typeface="Arial" pitchFamily="34" charset="0"/>
              </a:endParaRPr>
            </a:p>
          </p:txBody>
        </p:sp>
        <p:sp>
          <p:nvSpPr>
            <p:cNvPr id="4" name="Скругленный прямоугольник 3"/>
            <p:cNvSpPr/>
            <p:nvPr/>
          </p:nvSpPr>
          <p:spPr>
            <a:xfrm>
              <a:off x="2438218" y="1628507"/>
              <a:ext cx="6454261" cy="2485787"/>
            </a:xfrm>
            <a:prstGeom prst="roundRect">
              <a:avLst/>
            </a:prstGeom>
            <a:solidFill>
              <a:srgbClr val="FFFF66"/>
            </a:solidFill>
          </p:spPr>
          <p:txBody>
            <a:bodyPr wrap="square">
              <a:spAutoFit/>
            </a:bodyPr>
            <a:lstStyle/>
            <a:p>
              <a:r>
                <a:rPr lang="uk-UA" sz="2800" dirty="0">
                  <a:latin typeface="Arial" pitchFamily="34" charset="0"/>
                  <a:cs typeface="Arial" pitchFamily="34" charset="0"/>
                </a:rPr>
                <a:t>У відкритих сполучених посудинах стовпчик нерухомої рідини з меншою густиною буде вищим, ніж стовпчик нерухомої рідини з більшою густиною.</a:t>
              </a:r>
              <a:endParaRPr lang="ru-RU" sz="2800" dirty="0">
                <a:latin typeface="Arial" pitchFamily="34" charset="0"/>
                <a:cs typeface="Arial" pitchFamily="34" charset="0"/>
              </a:endParaRPr>
            </a:p>
          </p:txBody>
        </p:sp>
        <p:sp>
          <p:nvSpPr>
            <p:cNvPr id="5" name="Скругленный прямоугольник 4"/>
            <p:cNvSpPr/>
            <p:nvPr/>
          </p:nvSpPr>
          <p:spPr>
            <a:xfrm>
              <a:off x="3995936" y="4437112"/>
              <a:ext cx="4353661" cy="2009061"/>
            </a:xfrm>
            <a:prstGeom prst="roundRect">
              <a:avLst/>
            </a:prstGeom>
            <a:solidFill>
              <a:srgbClr val="FFFF66"/>
            </a:solidFill>
          </p:spPr>
          <p:txBody>
            <a:bodyPr wrap="square">
              <a:spAutoFit/>
            </a:bodyPr>
            <a:lstStyle/>
            <a:p>
              <a:r>
                <a:rPr lang="uk-UA" sz="2800" dirty="0">
                  <a:latin typeface="Arial" pitchFamily="34" charset="0"/>
                  <a:cs typeface="Arial" pitchFamily="34" charset="0"/>
                </a:rPr>
                <a:t>Відношення висот стовпчиків рідин є оберненим відношенню їхніх густин.</a:t>
              </a:r>
              <a:endParaRPr lang="ru-RU" sz="2800" dirty="0">
                <a:latin typeface="Arial" pitchFamily="34" charset="0"/>
                <a:cs typeface="Arial" pitchFamily="34" charset="0"/>
              </a:endParaRPr>
            </a:p>
          </p:txBody>
        </p:sp>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986949"/>
              <a:ext cx="4284476"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278130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042" y="476672"/>
            <a:ext cx="8422498" cy="646331"/>
          </a:xfrm>
          <a:prstGeom prst="rect">
            <a:avLst/>
          </a:prstGeom>
        </p:spPr>
        <p:txBody>
          <a:bodyPr wrap="none">
            <a:spAutoFit/>
          </a:bodyPr>
          <a:lstStyle/>
          <a:p>
            <a:pPr algn="ctr"/>
            <a:r>
              <a:rPr lang="uk-UA" sz="3600" b="1" i="1" dirty="0">
                <a:latin typeface="Arial" pitchFamily="34" charset="0"/>
                <a:cs typeface="Arial" pitchFamily="34" charset="0"/>
              </a:rPr>
              <a:t>Застосування сполучених посудин</a:t>
            </a:r>
            <a:endParaRPr lang="uk-UA" sz="3600" b="1" dirty="0">
              <a:latin typeface="Arial" pitchFamily="34" charset="0"/>
              <a:cs typeface="Arial" pitchFamily="34" charset="0"/>
            </a:endParaRPr>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587" y="3465004"/>
            <a:ext cx="2752293" cy="2663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Группа 7"/>
          <p:cNvGrpSpPr/>
          <p:nvPr/>
        </p:nvGrpSpPr>
        <p:grpSpPr>
          <a:xfrm>
            <a:off x="539042" y="463740"/>
            <a:ext cx="8422498" cy="5652316"/>
            <a:chOff x="539042" y="463740"/>
            <a:chExt cx="8422498" cy="5652316"/>
          </a:xfrm>
        </p:grpSpPr>
        <p:pic>
          <p:nvPicPr>
            <p:cNvPr id="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2126" y="1664804"/>
              <a:ext cx="2347641" cy="2484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6" y="3644868"/>
              <a:ext cx="2675055"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539042" y="463740"/>
              <a:ext cx="8422498" cy="646331"/>
            </a:xfrm>
            <a:prstGeom prst="rect">
              <a:avLst/>
            </a:prstGeom>
          </p:spPr>
          <p:txBody>
            <a:bodyPr wrap="none">
              <a:spAutoFit/>
            </a:bodyPr>
            <a:lstStyle/>
            <a:p>
              <a:pPr algn="ctr"/>
              <a:r>
                <a:rPr lang="uk-UA" sz="3600" b="1" i="1" dirty="0">
                  <a:latin typeface="Arial" pitchFamily="34" charset="0"/>
                  <a:cs typeface="Arial" pitchFamily="34" charset="0"/>
                </a:rPr>
                <a:t>Застосування сполучених посудин</a:t>
              </a:r>
              <a:endParaRPr lang="uk-UA" sz="3600" b="1" dirty="0">
                <a:latin typeface="Arial" pitchFamily="34" charset="0"/>
                <a:cs typeface="Arial" pitchFamily="34" charset="0"/>
              </a:endParaRP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587" y="3452072"/>
              <a:ext cx="2752293" cy="2663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689123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539552" y="125402"/>
            <a:ext cx="8480781" cy="6480661"/>
            <a:chOff x="539552" y="125402"/>
            <a:chExt cx="8480781" cy="6480661"/>
          </a:xfrm>
        </p:grpSpPr>
        <p:sp>
          <p:nvSpPr>
            <p:cNvPr id="2" name="Прямоугольник 1"/>
            <p:cNvSpPr/>
            <p:nvPr/>
          </p:nvSpPr>
          <p:spPr>
            <a:xfrm>
              <a:off x="611560" y="125402"/>
              <a:ext cx="8273936" cy="584775"/>
            </a:xfrm>
            <a:prstGeom prst="rect">
              <a:avLst/>
            </a:prstGeom>
          </p:spPr>
          <p:txBody>
            <a:bodyPr wrap="square">
              <a:spAutoFit/>
            </a:bodyPr>
            <a:lstStyle/>
            <a:p>
              <a:pPr algn="ctr"/>
              <a:r>
                <a:rPr lang="uk-UA" sz="3200" i="1" dirty="0">
                  <a:latin typeface="Arial" pitchFamily="34" charset="0"/>
                  <a:cs typeface="Arial" pitchFamily="34" charset="0"/>
                </a:rPr>
                <a:t>Застосування сполучених посудин</a:t>
              </a:r>
              <a:endParaRPr lang="uk-UA" sz="3200" dirty="0">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920565"/>
              <a:ext cx="2190750"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0595" y="3493615"/>
              <a:ext cx="49149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242953" y="2450182"/>
              <a:ext cx="2334766" cy="1077218"/>
            </a:xfrm>
            <a:prstGeom prst="rect">
              <a:avLst/>
            </a:prstGeom>
            <a:noFill/>
          </p:spPr>
          <p:txBody>
            <a:bodyPr wrap="square" rtlCol="0">
              <a:spAutoFit/>
            </a:bodyPr>
            <a:lstStyle/>
            <a:p>
              <a:pPr algn="ctr"/>
              <a:r>
                <a:rPr lang="uk-UA" sz="3200" dirty="0" smtClean="0">
                  <a:latin typeface="Arial" pitchFamily="34" charset="0"/>
                  <a:cs typeface="Arial" pitchFamily="34" charset="0"/>
                </a:rPr>
                <a:t>Шлюзи каналу</a:t>
              </a:r>
              <a:endParaRPr lang="uk-UA" sz="3200" dirty="0">
                <a:latin typeface="Arial" pitchFamily="34" charset="0"/>
                <a:cs typeface="Arial" pitchFamily="34" charset="0"/>
              </a:endParaRPr>
            </a:p>
          </p:txBody>
        </p:sp>
        <p:sp>
          <p:nvSpPr>
            <p:cNvPr id="5" name="TextBox 4"/>
            <p:cNvSpPr txBox="1"/>
            <p:nvPr/>
          </p:nvSpPr>
          <p:spPr>
            <a:xfrm>
              <a:off x="3835757" y="6021288"/>
              <a:ext cx="5184576" cy="584775"/>
            </a:xfrm>
            <a:prstGeom prst="rect">
              <a:avLst/>
            </a:prstGeom>
            <a:noFill/>
          </p:spPr>
          <p:txBody>
            <a:bodyPr wrap="square" rtlCol="0">
              <a:spAutoFit/>
            </a:bodyPr>
            <a:lstStyle/>
            <a:p>
              <a:pPr algn="ctr"/>
              <a:r>
                <a:rPr lang="uk-UA" sz="3200" dirty="0" smtClean="0">
                  <a:latin typeface="Arial" pitchFamily="34" charset="0"/>
                  <a:cs typeface="Arial" pitchFamily="34" charset="0"/>
                </a:rPr>
                <a:t>Артезіанське  джерело</a:t>
              </a:r>
              <a:endParaRPr lang="uk-UA" sz="3200" dirty="0">
                <a:latin typeface="Arial" pitchFamily="34" charset="0"/>
                <a:cs typeface="Arial" pitchFamily="34" charset="0"/>
              </a:endParaRPr>
            </a:p>
          </p:txBody>
        </p:sp>
        <p:sp>
          <p:nvSpPr>
            <p:cNvPr id="6" name="Стрелка вверх 5"/>
            <p:cNvSpPr/>
            <p:nvPr/>
          </p:nvSpPr>
          <p:spPr>
            <a:xfrm>
              <a:off x="6616261" y="5589115"/>
              <a:ext cx="349651" cy="296193"/>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205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741" y="710176"/>
              <a:ext cx="4247659" cy="1740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Стрелка влево 6"/>
            <p:cNvSpPr/>
            <p:nvPr/>
          </p:nvSpPr>
          <p:spPr>
            <a:xfrm>
              <a:off x="3203848" y="2556294"/>
              <a:ext cx="857374" cy="432497"/>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grpSp>
    </p:spTree>
    <p:extLst>
      <p:ext uri="{BB962C8B-B14F-4D97-AF65-F5344CB8AC3E}">
        <p14:creationId xmlns:p14="http://schemas.microsoft.com/office/powerpoint/2010/main" val="3463157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395535" y="332656"/>
            <a:ext cx="8424937" cy="5330333"/>
            <a:chOff x="395535" y="332656"/>
            <a:chExt cx="8424937" cy="5330333"/>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2060848"/>
              <a:ext cx="5653177" cy="3105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9833" y="1268760"/>
              <a:ext cx="2440692" cy="4394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395536" y="332656"/>
              <a:ext cx="8424936" cy="646331"/>
            </a:xfrm>
            <a:prstGeom prst="rect">
              <a:avLst/>
            </a:prstGeom>
          </p:spPr>
          <p:txBody>
            <a:bodyPr wrap="square">
              <a:spAutoFit/>
            </a:bodyPr>
            <a:lstStyle/>
            <a:p>
              <a:pPr algn="ctr"/>
              <a:r>
                <a:rPr lang="uk-UA" sz="3600" dirty="0" smtClean="0">
                  <a:latin typeface="Arial" pitchFamily="34" charset="0"/>
                  <a:cs typeface="Arial" pitchFamily="34" charset="0"/>
                </a:rPr>
                <a:t>Водонапірна башта</a:t>
              </a:r>
              <a:endParaRPr lang="uk-UA" sz="3600" dirty="0">
                <a:latin typeface="Arial" pitchFamily="34" charset="0"/>
                <a:cs typeface="Arial" pitchFamily="34" charset="0"/>
              </a:endParaRPr>
            </a:p>
          </p:txBody>
        </p:sp>
      </p:grpSp>
    </p:spTree>
    <p:extLst>
      <p:ext uri="{BB962C8B-B14F-4D97-AF65-F5344CB8AC3E}">
        <p14:creationId xmlns:p14="http://schemas.microsoft.com/office/powerpoint/2010/main" val="4083417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10"/>
          <p:cNvGrpSpPr>
            <a:grpSpLocks/>
          </p:cNvGrpSpPr>
          <p:nvPr/>
        </p:nvGrpSpPr>
        <p:grpSpPr bwMode="auto">
          <a:xfrm>
            <a:off x="323850" y="188913"/>
            <a:ext cx="8569325" cy="5945187"/>
            <a:chOff x="204" y="119"/>
            <a:chExt cx="5398" cy="3745"/>
          </a:xfrm>
        </p:grpSpPr>
        <p:sp>
          <p:nvSpPr>
            <p:cNvPr id="32771" name="Rectangle 5"/>
            <p:cNvSpPr>
              <a:spLocks noChangeArrowheads="1"/>
            </p:cNvSpPr>
            <p:nvPr>
              <p:custDataLst>
                <p:tags r:id="rId1"/>
              </p:custDataLst>
            </p:nvPr>
          </p:nvSpPr>
          <p:spPr bwMode="auto">
            <a:xfrm>
              <a:off x="204" y="572"/>
              <a:ext cx="5398"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ru-RU" sz="2400" b="1" i="1">
                  <a:solidFill>
                    <a:schemeClr val="hlink"/>
                  </a:solidFill>
                  <a:latin typeface="Times New Roman" pitchFamily="18" charset="0"/>
                  <a:ea typeface="Calibri" pitchFamily="34" charset="0"/>
                  <a:cs typeface="Times New Roman" pitchFamily="18" charset="0"/>
                </a:rPr>
                <a:t>Початковий рівень</a:t>
              </a:r>
            </a:p>
            <a:p>
              <a:pPr algn="ctr" eaLnBrk="0" hangingPunct="0"/>
              <a:endParaRPr lang="ru-RU" sz="2400" b="1">
                <a:solidFill>
                  <a:schemeClr val="hlink"/>
                </a:solidFill>
                <a:ea typeface="Calibri" pitchFamily="34" charset="0"/>
                <a:cs typeface="Times New Roman" pitchFamily="18" charset="0"/>
              </a:endParaRPr>
            </a:p>
            <a:p>
              <a:pPr eaLnBrk="0" hangingPunct="0"/>
              <a:r>
                <a:rPr lang="ru-RU" sz="2400" b="1">
                  <a:solidFill>
                    <a:schemeClr val="hlink"/>
                  </a:solidFill>
                  <a:latin typeface="Times New Roman" pitchFamily="18" charset="0"/>
                  <a:ea typeface="Calibri" pitchFamily="34" charset="0"/>
                  <a:cs typeface="Times New Roman" pitchFamily="18" charset="0"/>
                </a:rPr>
                <a:t>1.</a:t>
              </a:r>
              <a:r>
                <a:rPr lang="ru-RU" sz="2400">
                  <a:latin typeface="Times New Roman" pitchFamily="18" charset="0"/>
                  <a:ea typeface="Calibri" pitchFamily="34" charset="0"/>
                  <a:cs typeface="Times New Roman" pitchFamily="18" charset="0"/>
                </a:rPr>
                <a:t> На руку людини сіл комар. Виберіть правильне твердження.</a:t>
              </a:r>
              <a:endParaRPr lang="ru-RU" sz="2400">
                <a:ea typeface="Calibri" pitchFamily="34" charset="0"/>
                <a:cs typeface="Times New Roman" pitchFamily="18" charset="0"/>
              </a:endParaRPr>
            </a:p>
          </p:txBody>
        </p:sp>
        <p:pic>
          <p:nvPicPr>
            <p:cNvPr id="32772" name="Picture 4"/>
            <p:cNvPicPr>
              <a:picLocks noChangeAspect="1" noChangeArrowheads="1"/>
            </p:cNvPicPr>
            <p:nvPr>
              <p:custDataLst>
                <p:tags r:id="rId2"/>
              </p:custDataLst>
            </p:nvPr>
          </p:nvPicPr>
          <p:blipFill>
            <a:blip r:embed="rId4">
              <a:extLst>
                <a:ext uri="{28A0092B-C50C-407E-A947-70E740481C1C}">
                  <a14:useLocalDpi xmlns:a14="http://schemas.microsoft.com/office/drawing/2010/main" val="0"/>
                </a:ext>
              </a:extLst>
            </a:blip>
            <a:srcRect/>
            <a:stretch>
              <a:fillRect/>
            </a:stretch>
          </p:blipFill>
          <p:spPr bwMode="auto">
            <a:xfrm>
              <a:off x="2018" y="1434"/>
              <a:ext cx="1679" cy="1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Rectangle 7"/>
            <p:cNvSpPr>
              <a:spLocks noChangeArrowheads="1"/>
            </p:cNvSpPr>
            <p:nvPr/>
          </p:nvSpPr>
          <p:spPr bwMode="auto">
            <a:xfrm>
              <a:off x="1111" y="119"/>
              <a:ext cx="3639"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ru-RU" sz="3200" b="1">
                  <a:latin typeface="Times New Roman" pitchFamily="18" charset="0"/>
                  <a:ea typeface="Calibri" pitchFamily="34" charset="0"/>
                  <a:cs typeface="Times New Roman" pitchFamily="18" charset="0"/>
                </a:rPr>
                <a:t>Завдання із самостійної роботи</a:t>
              </a:r>
            </a:p>
          </p:txBody>
        </p:sp>
        <p:sp>
          <p:nvSpPr>
            <p:cNvPr id="32774" name="Rectangle 9"/>
            <p:cNvSpPr>
              <a:spLocks noChangeArrowheads="1"/>
            </p:cNvSpPr>
            <p:nvPr/>
          </p:nvSpPr>
          <p:spPr bwMode="auto">
            <a:xfrm>
              <a:off x="249" y="2886"/>
              <a:ext cx="5353"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ru-RU" sz="2400" b="1">
                  <a:solidFill>
                    <a:schemeClr val="hlink"/>
                  </a:solidFill>
                  <a:latin typeface="Times New Roman" pitchFamily="18" charset="0"/>
                  <a:ea typeface="Calibri" pitchFamily="34" charset="0"/>
                  <a:cs typeface="Times New Roman" pitchFamily="18" charset="0"/>
                </a:rPr>
                <a:t>А  </a:t>
              </a:r>
              <a:r>
                <a:rPr lang="ru-RU" sz="2400">
                  <a:latin typeface="Times New Roman" pitchFamily="18" charset="0"/>
                  <a:ea typeface="Calibri" pitchFamily="34" charset="0"/>
                  <a:cs typeface="Times New Roman" pitchFamily="18" charset="0"/>
                </a:rPr>
                <a:t>Комар чинить на шкіру при укусі більший тиск, ніж танк на дорогу.</a:t>
              </a:r>
              <a:endParaRPr lang="ru-RU" sz="2400">
                <a:ea typeface="Calibri" pitchFamily="34" charset="0"/>
                <a:cs typeface="Times New Roman" pitchFamily="18" charset="0"/>
              </a:endParaRPr>
            </a:p>
            <a:p>
              <a:pPr eaLnBrk="0" hangingPunct="0"/>
              <a:r>
                <a:rPr lang="ru-RU" sz="2400" b="1">
                  <a:solidFill>
                    <a:schemeClr val="hlink"/>
                  </a:solidFill>
                  <a:latin typeface="Times New Roman" pitchFamily="18" charset="0"/>
                  <a:ea typeface="Calibri" pitchFamily="34" charset="0"/>
                  <a:cs typeface="Times New Roman" pitchFamily="18" charset="0"/>
                </a:rPr>
                <a:t>Б  </a:t>
              </a:r>
              <a:r>
                <a:rPr lang="ru-RU" sz="2400">
                  <a:latin typeface="Times New Roman" pitchFamily="18" charset="0"/>
                  <a:ea typeface="Calibri" pitchFamily="34" charset="0"/>
                  <a:cs typeface="Times New Roman" pitchFamily="18" charset="0"/>
                </a:rPr>
                <a:t>Чим більше сила, що діє на поверхню, тим менше тиск.</a:t>
              </a:r>
              <a:endParaRPr lang="ru-RU" sz="2400">
                <a:ea typeface="Calibri" pitchFamily="34" charset="0"/>
                <a:cs typeface="Times New Roman" pitchFamily="18" charset="0"/>
              </a:endParaRPr>
            </a:p>
            <a:p>
              <a:pPr eaLnBrk="0" hangingPunct="0"/>
              <a:r>
                <a:rPr lang="ru-RU" sz="2400" b="1">
                  <a:solidFill>
                    <a:schemeClr val="hlink"/>
                  </a:solidFill>
                  <a:latin typeface="Times New Roman" pitchFamily="18" charset="0"/>
                  <a:ea typeface="Calibri" pitchFamily="34" charset="0"/>
                  <a:cs typeface="Times New Roman" pitchFamily="18" charset="0"/>
                </a:rPr>
                <a:t>В  </a:t>
              </a:r>
              <a:r>
                <a:rPr lang="ru-RU" sz="2400">
                  <a:latin typeface="Times New Roman" pitchFamily="18" charset="0"/>
                  <a:ea typeface="Calibri" pitchFamily="34" charset="0"/>
                  <a:cs typeface="Times New Roman" pitchFamily="18" charset="0"/>
                </a:rPr>
                <a:t>Чим більше площа опори, тим більший тиск.</a:t>
              </a:r>
            </a:p>
          </p:txBody>
        </p:sp>
      </p:grpSp>
    </p:spTree>
    <p:extLst>
      <p:ext uri="{BB962C8B-B14F-4D97-AF65-F5344CB8AC3E}">
        <p14:creationId xmlns:p14="http://schemas.microsoft.com/office/powerpoint/2010/main" val="27229166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VER_BOOKMARK" val="п201132415234SlideId270"/>
</p:tagLst>
</file>

<file path=ppt/tags/tag10.xml><?xml version="1.0" encoding="utf-8"?>
<p:tagLst xmlns:a="http://schemas.openxmlformats.org/drawingml/2006/main" xmlns:r="http://schemas.openxmlformats.org/officeDocument/2006/relationships" xmlns:p="http://schemas.openxmlformats.org/presentationml/2006/main">
  <p:tag name="FULLVER_BOOKMARK" val="п201132415753SlideId274"/>
</p:tagLst>
</file>

<file path=ppt/tags/tag11.xml><?xml version="1.0" encoding="utf-8"?>
<p:tagLst xmlns:a="http://schemas.openxmlformats.org/drawingml/2006/main" xmlns:r="http://schemas.openxmlformats.org/officeDocument/2006/relationships" xmlns:p="http://schemas.openxmlformats.org/presentationml/2006/main">
  <p:tag name="FULLVER_BOOKMARK" val="п201132415753SlideId274"/>
</p:tagLst>
</file>

<file path=ppt/tags/tag12.xml><?xml version="1.0" encoding="utf-8"?>
<p:tagLst xmlns:a="http://schemas.openxmlformats.org/drawingml/2006/main" xmlns:r="http://schemas.openxmlformats.org/officeDocument/2006/relationships" xmlns:p="http://schemas.openxmlformats.org/presentationml/2006/main">
  <p:tag name="FULLVER_BOOKMARK" val="п201132415753SlideId274"/>
</p:tagLst>
</file>

<file path=ppt/tags/tag13.xml><?xml version="1.0" encoding="utf-8"?>
<p:tagLst xmlns:a="http://schemas.openxmlformats.org/drawingml/2006/main" xmlns:r="http://schemas.openxmlformats.org/officeDocument/2006/relationships" xmlns:p="http://schemas.openxmlformats.org/presentationml/2006/main">
  <p:tag name="FULLVER_BOOKMARK" val="п201132415753SlideId274"/>
</p:tagLst>
</file>

<file path=ppt/tags/tag14.xml><?xml version="1.0" encoding="utf-8"?>
<p:tagLst xmlns:a="http://schemas.openxmlformats.org/drawingml/2006/main" xmlns:r="http://schemas.openxmlformats.org/officeDocument/2006/relationships" xmlns:p="http://schemas.openxmlformats.org/presentationml/2006/main">
  <p:tag name="FULLVER_BOOKMARK" val="п20113242353SlideId275"/>
</p:tagLst>
</file>

<file path=ppt/tags/tag15.xml><?xml version="1.0" encoding="utf-8"?>
<p:tagLst xmlns:a="http://schemas.openxmlformats.org/drawingml/2006/main" xmlns:r="http://schemas.openxmlformats.org/officeDocument/2006/relationships" xmlns:p="http://schemas.openxmlformats.org/presentationml/2006/main">
  <p:tag name="FULLVER_BOOKMARK" val="п20113242358SlideId276"/>
</p:tagLst>
</file>

<file path=ppt/tags/tag16.xml><?xml version="1.0" encoding="utf-8"?>
<p:tagLst xmlns:a="http://schemas.openxmlformats.org/drawingml/2006/main" xmlns:r="http://schemas.openxmlformats.org/officeDocument/2006/relationships" xmlns:p="http://schemas.openxmlformats.org/presentationml/2006/main">
  <p:tag name="FULLVER_BOOKMARK" val="п20113242358SlideId276"/>
</p:tagLst>
</file>

<file path=ppt/tags/tag17.xml><?xml version="1.0" encoding="utf-8"?>
<p:tagLst xmlns:a="http://schemas.openxmlformats.org/drawingml/2006/main" xmlns:r="http://schemas.openxmlformats.org/officeDocument/2006/relationships" xmlns:p="http://schemas.openxmlformats.org/presentationml/2006/main">
  <p:tag name="FULLVER_BOOKMARK" val="п20113242358SlideId276"/>
</p:tagLst>
</file>

<file path=ppt/tags/tag2.xml><?xml version="1.0" encoding="utf-8"?>
<p:tagLst xmlns:a="http://schemas.openxmlformats.org/drawingml/2006/main" xmlns:r="http://schemas.openxmlformats.org/officeDocument/2006/relationships" xmlns:p="http://schemas.openxmlformats.org/presentationml/2006/main">
  <p:tag name="FULLVER_BOOKMARK" val="п201132415234SlideId270"/>
</p:tagLst>
</file>

<file path=ppt/tags/tag3.xml><?xml version="1.0" encoding="utf-8"?>
<p:tagLst xmlns:a="http://schemas.openxmlformats.org/drawingml/2006/main" xmlns:r="http://schemas.openxmlformats.org/officeDocument/2006/relationships" xmlns:p="http://schemas.openxmlformats.org/presentationml/2006/main">
  <p:tag name="FULLVER_BOOKMARK" val="п201132415456SlideId271"/>
</p:tagLst>
</file>

<file path=ppt/tags/tag4.xml><?xml version="1.0" encoding="utf-8"?>
<p:tagLst xmlns:a="http://schemas.openxmlformats.org/drawingml/2006/main" xmlns:r="http://schemas.openxmlformats.org/officeDocument/2006/relationships" xmlns:p="http://schemas.openxmlformats.org/presentationml/2006/main">
  <p:tag name="FULLVER_BOOKMARK" val="п20113241571SlideId272"/>
</p:tagLst>
</file>

<file path=ppt/tags/tag5.xml><?xml version="1.0" encoding="utf-8"?>
<p:tagLst xmlns:a="http://schemas.openxmlformats.org/drawingml/2006/main" xmlns:r="http://schemas.openxmlformats.org/officeDocument/2006/relationships" xmlns:p="http://schemas.openxmlformats.org/presentationml/2006/main">
  <p:tag name="FULLVER_BOOKMARK" val="п20113241571SlideId272"/>
</p:tagLst>
</file>

<file path=ppt/tags/tag6.xml><?xml version="1.0" encoding="utf-8"?>
<p:tagLst xmlns:a="http://schemas.openxmlformats.org/drawingml/2006/main" xmlns:r="http://schemas.openxmlformats.org/officeDocument/2006/relationships" xmlns:p="http://schemas.openxmlformats.org/presentationml/2006/main">
  <p:tag name="FULLVER_BOOKMARK" val="п20113241571SlideId272"/>
</p:tagLst>
</file>

<file path=ppt/tags/tag7.xml><?xml version="1.0" encoding="utf-8"?>
<p:tagLst xmlns:a="http://schemas.openxmlformats.org/drawingml/2006/main" xmlns:r="http://schemas.openxmlformats.org/officeDocument/2006/relationships" xmlns:p="http://schemas.openxmlformats.org/presentationml/2006/main">
  <p:tag name="FULLVER_BOOKMARK" val="п201132415742SlideId273"/>
</p:tagLst>
</file>

<file path=ppt/tags/tag8.xml><?xml version="1.0" encoding="utf-8"?>
<p:tagLst xmlns:a="http://schemas.openxmlformats.org/drawingml/2006/main" xmlns:r="http://schemas.openxmlformats.org/officeDocument/2006/relationships" xmlns:p="http://schemas.openxmlformats.org/presentationml/2006/main">
  <p:tag name="FULLVER_BOOKMARK" val="п201132415742SlideId273"/>
</p:tagLst>
</file>

<file path=ppt/tags/tag9.xml><?xml version="1.0" encoding="utf-8"?>
<p:tagLst xmlns:a="http://schemas.openxmlformats.org/drawingml/2006/main" xmlns:r="http://schemas.openxmlformats.org/officeDocument/2006/relationships" xmlns:p="http://schemas.openxmlformats.org/presentationml/2006/main">
  <p:tag name="FULLVER_BOOKMARK" val="п201132415742SlideId27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322</TotalTime>
  <Words>514</Words>
  <Application>Microsoft Office PowerPoint</Application>
  <PresentationFormat>Экран (4:3)</PresentationFormat>
  <Paragraphs>40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Эркер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Виберіть правильне твердження. По тонкому льоду безпечніше повзти, ніж іти.</vt:lpstr>
      <vt:lpstr>Презентация PowerPoint</vt:lpstr>
      <vt:lpstr>Презентация PowerPoint</vt:lpstr>
      <vt:lpstr>Презентация PowerPoint</vt:lpstr>
      <vt:lpstr>Високий рівень  1. а) Два чоловіки однакової маси лежать — один на підлозі, інший на дивані. Чи однакові сили тиску, здійснювані ними на опору? Чому диван здається більш м’яким, ніж підлога?  б) На столі стоїть суцільний мідний куб. Яка маса куба, якщо він чинить на стіл тиск 8 кПа?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Natalya</cp:lastModifiedBy>
  <cp:revision>20</cp:revision>
  <dcterms:created xsi:type="dcterms:W3CDTF">2019-02-19T07:09:09Z</dcterms:created>
  <dcterms:modified xsi:type="dcterms:W3CDTF">2022-03-27T17:42:53Z</dcterms:modified>
</cp:coreProperties>
</file>