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2" r:id="rId7"/>
    <p:sldId id="263" r:id="rId8"/>
    <p:sldId id="264" r:id="rId9"/>
    <p:sldId id="265" r:id="rId10"/>
    <p:sldId id="266" r:id="rId11"/>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3" d="100"/>
          <a:sy n="93" d="100"/>
        </p:scale>
        <p:origin x="84" y="7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61CDB1C8-2A1A-48AD-9293-19C97B8DC430}" type="datetimeFigureOut">
              <a:rPr lang="uk-UA" smtClean="0"/>
              <a:t>24.01.2023</a:t>
            </a:fld>
            <a:endParaRPr lang="uk-UA"/>
          </a:p>
        </p:txBody>
      </p:sp>
      <p:sp>
        <p:nvSpPr>
          <p:cNvPr id="5" name="Footer Placeholder 4"/>
          <p:cNvSpPr>
            <a:spLocks noGrp="1"/>
          </p:cNvSpPr>
          <p:nvPr>
            <p:ph type="ftr" sz="quarter" idx="11"/>
          </p:nvPr>
        </p:nvSpPr>
        <p:spPr/>
        <p:txBody>
          <a:bodyPr/>
          <a:lstStyle/>
          <a:p>
            <a:endParaRPr lang="uk-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1FA058A-A2DE-4E5B-B528-C22B46BBB54C}" type="slidenum">
              <a:rPr lang="uk-UA" smtClean="0"/>
              <a:t>‹№›</a:t>
            </a:fld>
            <a:endParaRPr lang="uk-UA"/>
          </a:p>
        </p:txBody>
      </p:sp>
    </p:spTree>
    <p:extLst>
      <p:ext uri="{BB962C8B-B14F-4D97-AF65-F5344CB8AC3E}">
        <p14:creationId xmlns:p14="http://schemas.microsoft.com/office/powerpoint/2010/main" val="1124783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1CDB1C8-2A1A-48AD-9293-19C97B8DC430}" type="datetimeFigureOut">
              <a:rPr lang="uk-UA" smtClean="0"/>
              <a:t>24.01.2023</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FA058A-A2DE-4E5B-B528-C22B46BBB54C}" type="slidenum">
              <a:rPr lang="uk-UA" smtClean="0"/>
              <a:t>‹№›</a:t>
            </a:fld>
            <a:endParaRPr lang="uk-UA"/>
          </a:p>
        </p:txBody>
      </p:sp>
    </p:spTree>
    <p:extLst>
      <p:ext uri="{BB962C8B-B14F-4D97-AF65-F5344CB8AC3E}">
        <p14:creationId xmlns:p14="http://schemas.microsoft.com/office/powerpoint/2010/main" val="496720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1CDB1C8-2A1A-48AD-9293-19C97B8DC430}" type="datetimeFigureOut">
              <a:rPr lang="uk-UA" smtClean="0"/>
              <a:t>24.01.2023</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FA058A-A2DE-4E5B-B528-C22B46BBB54C}" type="slidenum">
              <a:rPr lang="uk-UA" smtClean="0"/>
              <a:t>‹№›</a:t>
            </a:fld>
            <a:endParaRPr lang="uk-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50112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61CDB1C8-2A1A-48AD-9293-19C97B8DC430}" type="datetimeFigureOut">
              <a:rPr lang="uk-UA" smtClean="0"/>
              <a:t>24.01.2023</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FA058A-A2DE-4E5B-B528-C22B46BBB54C}" type="slidenum">
              <a:rPr lang="uk-UA" smtClean="0"/>
              <a:t>‹№›</a:t>
            </a:fld>
            <a:endParaRPr lang="uk-UA"/>
          </a:p>
        </p:txBody>
      </p:sp>
    </p:spTree>
    <p:extLst>
      <p:ext uri="{BB962C8B-B14F-4D97-AF65-F5344CB8AC3E}">
        <p14:creationId xmlns:p14="http://schemas.microsoft.com/office/powerpoint/2010/main" val="3968032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61CDB1C8-2A1A-48AD-9293-19C97B8DC430}" type="datetimeFigureOut">
              <a:rPr lang="uk-UA" smtClean="0"/>
              <a:t>24.01.2023</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FA058A-A2DE-4E5B-B528-C22B46BBB54C}" type="slidenum">
              <a:rPr lang="uk-UA" smtClean="0"/>
              <a:t>‹№›</a:t>
            </a:fld>
            <a:endParaRPr lang="uk-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533731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61CDB1C8-2A1A-48AD-9293-19C97B8DC430}" type="datetimeFigureOut">
              <a:rPr lang="uk-UA" smtClean="0"/>
              <a:t>24.01.2023</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FA058A-A2DE-4E5B-B528-C22B46BBB54C}" type="slidenum">
              <a:rPr lang="uk-UA" smtClean="0"/>
              <a:t>‹№›</a:t>
            </a:fld>
            <a:endParaRPr lang="uk-UA"/>
          </a:p>
        </p:txBody>
      </p:sp>
    </p:spTree>
    <p:extLst>
      <p:ext uri="{BB962C8B-B14F-4D97-AF65-F5344CB8AC3E}">
        <p14:creationId xmlns:p14="http://schemas.microsoft.com/office/powerpoint/2010/main" val="41819734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1CDB1C8-2A1A-48AD-9293-19C97B8DC430}" type="datetimeFigureOut">
              <a:rPr lang="uk-UA" smtClean="0"/>
              <a:t>24.01.2023</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FA058A-A2DE-4E5B-B528-C22B46BBB54C}" type="slidenum">
              <a:rPr lang="uk-UA" smtClean="0"/>
              <a:t>‹№›</a:t>
            </a:fld>
            <a:endParaRPr lang="uk-UA"/>
          </a:p>
        </p:txBody>
      </p:sp>
    </p:spTree>
    <p:extLst>
      <p:ext uri="{BB962C8B-B14F-4D97-AF65-F5344CB8AC3E}">
        <p14:creationId xmlns:p14="http://schemas.microsoft.com/office/powerpoint/2010/main" val="38985118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1CDB1C8-2A1A-48AD-9293-19C97B8DC430}" type="datetimeFigureOut">
              <a:rPr lang="uk-UA" smtClean="0"/>
              <a:t>24.01.2023</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FA058A-A2DE-4E5B-B528-C22B46BBB54C}" type="slidenum">
              <a:rPr lang="uk-UA" smtClean="0"/>
              <a:t>‹№›</a:t>
            </a:fld>
            <a:endParaRPr lang="uk-UA"/>
          </a:p>
        </p:txBody>
      </p:sp>
    </p:spTree>
    <p:extLst>
      <p:ext uri="{BB962C8B-B14F-4D97-AF65-F5344CB8AC3E}">
        <p14:creationId xmlns:p14="http://schemas.microsoft.com/office/powerpoint/2010/main" val="410113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1CDB1C8-2A1A-48AD-9293-19C97B8DC430}" type="datetimeFigureOut">
              <a:rPr lang="uk-UA" smtClean="0"/>
              <a:t>24.01.2023</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FA058A-A2DE-4E5B-B528-C22B46BBB54C}" type="slidenum">
              <a:rPr lang="uk-UA" smtClean="0"/>
              <a:t>‹№›</a:t>
            </a:fld>
            <a:endParaRPr lang="uk-UA"/>
          </a:p>
        </p:txBody>
      </p:sp>
    </p:spTree>
    <p:extLst>
      <p:ext uri="{BB962C8B-B14F-4D97-AF65-F5344CB8AC3E}">
        <p14:creationId xmlns:p14="http://schemas.microsoft.com/office/powerpoint/2010/main" val="1037590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1CDB1C8-2A1A-48AD-9293-19C97B8DC430}" type="datetimeFigureOut">
              <a:rPr lang="uk-UA" smtClean="0"/>
              <a:t>24.01.2023</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FA058A-A2DE-4E5B-B528-C22B46BBB54C}" type="slidenum">
              <a:rPr lang="uk-UA" smtClean="0"/>
              <a:t>‹№›</a:t>
            </a:fld>
            <a:endParaRPr lang="uk-UA"/>
          </a:p>
        </p:txBody>
      </p:sp>
    </p:spTree>
    <p:extLst>
      <p:ext uri="{BB962C8B-B14F-4D97-AF65-F5344CB8AC3E}">
        <p14:creationId xmlns:p14="http://schemas.microsoft.com/office/powerpoint/2010/main" val="3182436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61CDB1C8-2A1A-48AD-9293-19C97B8DC430}" type="datetimeFigureOut">
              <a:rPr lang="uk-UA" smtClean="0"/>
              <a:t>24.01.2023</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1FA058A-A2DE-4E5B-B528-C22B46BBB54C}" type="slidenum">
              <a:rPr lang="uk-UA" smtClean="0"/>
              <a:t>‹№›</a:t>
            </a:fld>
            <a:endParaRPr lang="uk-UA"/>
          </a:p>
        </p:txBody>
      </p:sp>
    </p:spTree>
    <p:extLst>
      <p:ext uri="{BB962C8B-B14F-4D97-AF65-F5344CB8AC3E}">
        <p14:creationId xmlns:p14="http://schemas.microsoft.com/office/powerpoint/2010/main" val="4174848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1CDB1C8-2A1A-48AD-9293-19C97B8DC430}" type="datetimeFigureOut">
              <a:rPr lang="uk-UA" smtClean="0"/>
              <a:t>24.01.2023</a:t>
            </a:fld>
            <a:endParaRPr lang="uk-UA"/>
          </a:p>
        </p:txBody>
      </p:sp>
      <p:sp>
        <p:nvSpPr>
          <p:cNvPr id="8" name="Footer Placeholder 7"/>
          <p:cNvSpPr>
            <a:spLocks noGrp="1"/>
          </p:cNvSpPr>
          <p:nvPr>
            <p:ph type="ftr" sz="quarter" idx="11"/>
          </p:nvPr>
        </p:nvSpPr>
        <p:spPr/>
        <p:txBody>
          <a:bodyPr/>
          <a:lstStyle/>
          <a:p>
            <a:endParaRPr lang="uk-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1FA058A-A2DE-4E5B-B528-C22B46BBB54C}" type="slidenum">
              <a:rPr lang="uk-UA" smtClean="0"/>
              <a:t>‹№›</a:t>
            </a:fld>
            <a:endParaRPr lang="uk-UA"/>
          </a:p>
        </p:txBody>
      </p:sp>
    </p:spTree>
    <p:extLst>
      <p:ext uri="{BB962C8B-B14F-4D97-AF65-F5344CB8AC3E}">
        <p14:creationId xmlns:p14="http://schemas.microsoft.com/office/powerpoint/2010/main" val="3278428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1CDB1C8-2A1A-48AD-9293-19C97B8DC430}" type="datetimeFigureOut">
              <a:rPr lang="uk-UA" smtClean="0"/>
              <a:t>24.01.2023</a:t>
            </a:fld>
            <a:endParaRPr lang="uk-UA"/>
          </a:p>
        </p:txBody>
      </p:sp>
      <p:sp>
        <p:nvSpPr>
          <p:cNvPr id="4" name="Footer Placeholder 3"/>
          <p:cNvSpPr>
            <a:spLocks noGrp="1"/>
          </p:cNvSpPr>
          <p:nvPr>
            <p:ph type="ftr" sz="quarter" idx="11"/>
          </p:nvPr>
        </p:nvSpPr>
        <p:spPr/>
        <p:txBody>
          <a:bodyPr/>
          <a:lstStyle/>
          <a:p>
            <a:endParaRPr lang="uk-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1FA058A-A2DE-4E5B-B528-C22B46BBB54C}" type="slidenum">
              <a:rPr lang="uk-UA" smtClean="0"/>
              <a:t>‹№›</a:t>
            </a:fld>
            <a:endParaRPr lang="uk-UA"/>
          </a:p>
        </p:txBody>
      </p:sp>
    </p:spTree>
    <p:extLst>
      <p:ext uri="{BB962C8B-B14F-4D97-AF65-F5344CB8AC3E}">
        <p14:creationId xmlns:p14="http://schemas.microsoft.com/office/powerpoint/2010/main" val="1591996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CDB1C8-2A1A-48AD-9293-19C97B8DC430}" type="datetimeFigureOut">
              <a:rPr lang="uk-UA" smtClean="0"/>
              <a:t>24.01.2023</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1FA058A-A2DE-4E5B-B528-C22B46BBB54C}" type="slidenum">
              <a:rPr lang="uk-UA" smtClean="0"/>
              <a:t>‹№›</a:t>
            </a:fld>
            <a:endParaRPr lang="uk-UA"/>
          </a:p>
        </p:txBody>
      </p:sp>
    </p:spTree>
    <p:extLst>
      <p:ext uri="{BB962C8B-B14F-4D97-AF65-F5344CB8AC3E}">
        <p14:creationId xmlns:p14="http://schemas.microsoft.com/office/powerpoint/2010/main" val="163941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61CDB1C8-2A1A-48AD-9293-19C97B8DC430}" type="datetimeFigureOut">
              <a:rPr lang="uk-UA" smtClean="0"/>
              <a:t>24.01.2023</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1FA058A-A2DE-4E5B-B528-C22B46BBB54C}" type="slidenum">
              <a:rPr lang="uk-UA" smtClean="0"/>
              <a:t>‹№›</a:t>
            </a:fld>
            <a:endParaRPr lang="uk-UA"/>
          </a:p>
        </p:txBody>
      </p:sp>
    </p:spTree>
    <p:extLst>
      <p:ext uri="{BB962C8B-B14F-4D97-AF65-F5344CB8AC3E}">
        <p14:creationId xmlns:p14="http://schemas.microsoft.com/office/powerpoint/2010/main" val="3250756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61CDB1C8-2A1A-48AD-9293-19C97B8DC430}" type="datetimeFigureOut">
              <a:rPr lang="uk-UA" smtClean="0"/>
              <a:t>24.01.2023</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FA058A-A2DE-4E5B-B528-C22B46BBB54C}" type="slidenum">
              <a:rPr lang="uk-UA" smtClean="0"/>
              <a:t>‹№›</a:t>
            </a:fld>
            <a:endParaRPr lang="uk-UA"/>
          </a:p>
        </p:txBody>
      </p:sp>
    </p:spTree>
    <p:extLst>
      <p:ext uri="{BB962C8B-B14F-4D97-AF65-F5344CB8AC3E}">
        <p14:creationId xmlns:p14="http://schemas.microsoft.com/office/powerpoint/2010/main" val="129570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CDB1C8-2A1A-48AD-9293-19C97B8DC430}" type="datetimeFigureOut">
              <a:rPr lang="uk-UA" smtClean="0"/>
              <a:t>24.01.2023</a:t>
            </a:fld>
            <a:endParaRPr lang="uk-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1FA058A-A2DE-4E5B-B528-C22B46BBB54C}" type="slidenum">
              <a:rPr lang="uk-UA" smtClean="0"/>
              <a:t>‹№›</a:t>
            </a:fld>
            <a:endParaRPr lang="uk-UA"/>
          </a:p>
        </p:txBody>
      </p:sp>
    </p:spTree>
    <p:extLst>
      <p:ext uri="{BB962C8B-B14F-4D97-AF65-F5344CB8AC3E}">
        <p14:creationId xmlns:p14="http://schemas.microsoft.com/office/powerpoint/2010/main" val="8471942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pPr algn="ctr"/>
            <a:r>
              <a:rPr lang="uk-UA" sz="6600">
                <a:latin typeface="Times New Roman" panose="02020603050405020304" pitchFamily="18" charset="0"/>
                <a:cs typeface="Times New Roman" panose="02020603050405020304" pitchFamily="18" charset="0"/>
              </a:rPr>
              <a:t>Етикет Чехії</a:t>
            </a:r>
            <a:endParaRPr lang="uk-UA"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9722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369713" y="566670"/>
            <a:ext cx="9134899" cy="5344552"/>
          </a:xfrm>
          <a:solidFill>
            <a:schemeClr val="bg1">
              <a:lumMod val="95000"/>
            </a:schemeClr>
          </a:solidFill>
          <a:ln>
            <a:solidFill>
              <a:schemeClr val="accent1">
                <a:lumMod val="50000"/>
              </a:schemeClr>
            </a:solidFill>
          </a:ln>
        </p:spPr>
        <p:txBody>
          <a:bodyPr>
            <a:normAutofit fontScale="85000" lnSpcReduction="10000"/>
          </a:bodyPr>
          <a:lstStyle/>
          <a:p>
            <a:pPr marL="0" indent="0" algn="ctr">
              <a:buNone/>
            </a:pPr>
            <a:r>
              <a:rPr lang="uk-UA" sz="2100" b="1" dirty="0"/>
              <a:t>Спілкування </a:t>
            </a:r>
            <a:endParaRPr lang="uk-UA" sz="2100" dirty="0"/>
          </a:p>
          <a:p>
            <a:pPr>
              <a:buFont typeface="Wingdings" panose="05000000000000000000" pitchFamily="2" charset="2"/>
              <a:buChar char="§"/>
            </a:pPr>
            <a:r>
              <a:rPr lang="uk-UA" dirty="0"/>
              <a:t>Чехи є формальними і дещо непрямими у спілкуванні.</a:t>
            </a:r>
          </a:p>
          <a:p>
            <a:pPr>
              <a:buFont typeface="Wingdings" panose="05000000000000000000" pitchFamily="2" charset="2"/>
              <a:buChar char="§"/>
            </a:pPr>
            <a:r>
              <a:rPr lang="uk-UA" dirty="0"/>
              <a:t>Вони намагаються не навмисно образитися і часто будуть намагатися захищати чиїсь почуття.</a:t>
            </a:r>
          </a:p>
          <a:p>
            <a:pPr>
              <a:buFont typeface="Wingdings" panose="05000000000000000000" pitchFamily="2" charset="2"/>
              <a:buChar char="§"/>
            </a:pPr>
            <a:r>
              <a:rPr lang="uk-UA" dirty="0"/>
              <a:t>Чехи не конфліктують і часто вживають непрямий підхід до ділових відносин.</a:t>
            </a:r>
          </a:p>
          <a:p>
            <a:pPr>
              <a:buFont typeface="Wingdings" panose="05000000000000000000" pitchFamily="2" charset="2"/>
              <a:buChar char="§"/>
            </a:pPr>
            <a:r>
              <a:rPr lang="uk-UA" dirty="0"/>
              <a:t>Якщо вони опускають очі і замовкають, то їм незручно від того, що ви сказали. </a:t>
            </a:r>
          </a:p>
          <a:p>
            <a:pPr marL="0" indent="0" algn="ctr">
              <a:buNone/>
            </a:pPr>
            <a:r>
              <a:rPr lang="uk-UA" sz="2100" b="1" dirty="0"/>
              <a:t>Ведення переговорів</a:t>
            </a:r>
            <a:endParaRPr lang="uk-UA" sz="2100" dirty="0"/>
          </a:p>
          <a:p>
            <a:pPr>
              <a:buFont typeface="Wingdings" panose="05000000000000000000" pitchFamily="2" charset="2"/>
              <a:buChar char="q"/>
            </a:pPr>
            <a:r>
              <a:rPr lang="uk-UA" dirty="0"/>
              <a:t>Для того, щоб ваші чеські бізнес-партнери познайомились з вами і здавалися близькими, потрібно кілька зустрічей. Ввічливість заважає багатьом чехам сказати категоричне "ні". Однак такі заяви, як "Це важко" або "Побачимо", часто мають негативне забарвлення.</a:t>
            </a:r>
          </a:p>
          <a:p>
            <a:pPr>
              <a:buFont typeface="Wingdings" panose="05000000000000000000" pitchFamily="2" charset="2"/>
              <a:buChar char="q"/>
            </a:pPr>
            <a:r>
              <a:rPr lang="uk-UA" dirty="0"/>
              <a:t>Бізнес ведеться повільно. Вам доведеться бути терплячими і не здаватися зневажливим через суворе дотримання протоколу.</a:t>
            </a:r>
          </a:p>
          <a:p>
            <a:pPr>
              <a:buFont typeface="Wingdings" panose="05000000000000000000" pitchFamily="2" charset="2"/>
              <a:buChar char="q"/>
            </a:pPr>
            <a:r>
              <a:rPr lang="uk-UA" dirty="0"/>
              <a:t>Бізнес є ієрархічним. Прийняття рішень здійснюється «на вершині» компанії. Рішення приймаються повільно.</a:t>
            </a:r>
          </a:p>
          <a:p>
            <a:pPr>
              <a:buFont typeface="Wingdings" panose="05000000000000000000" pitchFamily="2" charset="2"/>
              <a:buChar char="q"/>
            </a:pPr>
            <a:r>
              <a:rPr lang="uk-UA" dirty="0"/>
              <a:t>На те, аби прийняти рішення, може піти кілька візитів.</a:t>
            </a:r>
          </a:p>
          <a:p>
            <a:pPr>
              <a:buFont typeface="Wingdings" panose="05000000000000000000" pitchFamily="2" charset="2"/>
              <a:buChar char="q"/>
            </a:pPr>
            <a:r>
              <a:rPr lang="uk-UA" dirty="0"/>
              <a:t>Не наполягайте.</a:t>
            </a:r>
          </a:p>
          <a:p>
            <a:pPr>
              <a:buFont typeface="Wingdings" panose="05000000000000000000" pitchFamily="2" charset="2"/>
              <a:buChar char="q"/>
            </a:pPr>
            <a:r>
              <a:rPr lang="uk-UA" dirty="0"/>
              <a:t>Чехи зазвичай пропонують те, що вони очікують отримати і не часто висувають зустрічні пропозиції. </a:t>
            </a:r>
          </a:p>
          <a:p>
            <a:endParaRPr lang="uk-UA" dirty="0"/>
          </a:p>
        </p:txBody>
      </p:sp>
    </p:spTree>
    <p:extLst>
      <p:ext uri="{BB962C8B-B14F-4D97-AF65-F5344CB8AC3E}">
        <p14:creationId xmlns:p14="http://schemas.microsoft.com/office/powerpoint/2010/main" val="4024634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7176" y="170763"/>
            <a:ext cx="9364012" cy="473181"/>
          </a:xfrm>
          <a:ln>
            <a:solidFill>
              <a:schemeClr val="accent2">
                <a:lumMod val="60000"/>
                <a:lumOff val="40000"/>
              </a:schemeClr>
            </a:solidFill>
          </a:ln>
        </p:spPr>
        <p:txBody>
          <a:bodyPr>
            <a:normAutofit fontScale="90000"/>
          </a:bodyPr>
          <a:lstStyle/>
          <a:p>
            <a:pPr algn="ctr"/>
            <a:r>
              <a:rPr lang="uk-UA" sz="2800" dirty="0">
                <a:latin typeface="Times New Roman" panose="02020603050405020304" pitchFamily="18" charset="0"/>
                <a:cs typeface="Times New Roman" panose="02020603050405020304" pitchFamily="18" charset="0"/>
              </a:rPr>
              <a:t>Національні особливості </a:t>
            </a:r>
          </a:p>
        </p:txBody>
      </p:sp>
      <p:sp>
        <p:nvSpPr>
          <p:cNvPr id="5" name="TextBox 4"/>
          <p:cNvSpPr txBox="1"/>
          <p:nvPr/>
        </p:nvSpPr>
        <p:spPr>
          <a:xfrm>
            <a:off x="1018534" y="762157"/>
            <a:ext cx="2352413" cy="1077218"/>
          </a:xfrm>
          <a:prstGeom prst="rect">
            <a:avLst/>
          </a:prstGeom>
          <a:noFill/>
          <a:ln>
            <a:solidFill>
              <a:schemeClr val="accent5">
                <a:lumMod val="50000"/>
              </a:schemeClr>
            </a:solidFill>
          </a:ln>
        </p:spPr>
        <p:txBody>
          <a:bodyPr wrap="square" rtlCol="0">
            <a:spAutoFit/>
          </a:bodyPr>
          <a:lstStyle/>
          <a:p>
            <a:pPr algn="ctr"/>
            <a:br>
              <a:rPr lang="ru-RU" dirty="0"/>
            </a:br>
            <a:r>
              <a:rPr lang="ru-RU" sz="1400" b="1" dirty="0">
                <a:latin typeface="Times New Roman" panose="02020603050405020304" pitchFamily="18" charset="0"/>
                <a:cs typeface="Times New Roman" panose="02020603050405020304" pitchFamily="18" charset="0"/>
              </a:rPr>
              <a:t>Вони </a:t>
            </a:r>
            <a:r>
              <a:rPr lang="ru-RU" sz="1400" b="1" dirty="0" err="1">
                <a:latin typeface="Times New Roman" panose="02020603050405020304" pitchFamily="18" charset="0"/>
                <a:cs typeface="Times New Roman" panose="02020603050405020304" pitchFamily="18" charset="0"/>
              </a:rPr>
              <a:t>живуть</a:t>
            </a:r>
            <a:r>
              <a:rPr lang="ru-RU" sz="1400" b="1" dirty="0">
                <a:latin typeface="Times New Roman" panose="02020603050405020304" pitchFamily="18" charset="0"/>
                <a:cs typeface="Times New Roman" panose="02020603050405020304" pitchFamily="18" charset="0"/>
              </a:rPr>
              <a:t> </a:t>
            </a:r>
            <a:r>
              <a:rPr lang="ru-RU" sz="1400" b="1" dirty="0" err="1">
                <a:latin typeface="Times New Roman" panose="02020603050405020304" pitchFamily="18" charset="0"/>
                <a:cs typeface="Times New Roman" panose="02020603050405020304" pitchFamily="18" charset="0"/>
              </a:rPr>
              <a:t>між</a:t>
            </a:r>
            <a:r>
              <a:rPr lang="ru-RU" sz="1400" b="1" dirty="0">
                <a:latin typeface="Times New Roman" panose="02020603050405020304" pitchFamily="18" charset="0"/>
                <a:cs typeface="Times New Roman" panose="02020603050405020304" pitchFamily="18" charset="0"/>
              </a:rPr>
              <a:t> Сходом і Заходом</a:t>
            </a:r>
          </a:p>
          <a:p>
            <a:endParaRPr lang="uk-UA" dirty="0">
              <a:latin typeface="Times New Roman" panose="02020603050405020304" pitchFamily="18" charset="0"/>
              <a:cs typeface="Times New Roman" panose="02020603050405020304" pitchFamily="18" charset="0"/>
            </a:endParaRPr>
          </a:p>
        </p:txBody>
      </p:sp>
      <p:sp>
        <p:nvSpPr>
          <p:cNvPr id="7" name="Скругленный прямоугольник 6"/>
          <p:cNvSpPr/>
          <p:nvPr/>
        </p:nvSpPr>
        <p:spPr>
          <a:xfrm>
            <a:off x="654610" y="1957588"/>
            <a:ext cx="3080263" cy="4900411"/>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TextBox 7"/>
          <p:cNvSpPr txBox="1"/>
          <p:nvPr/>
        </p:nvSpPr>
        <p:spPr>
          <a:xfrm>
            <a:off x="772732" y="2202287"/>
            <a:ext cx="2792503" cy="4247317"/>
          </a:xfrm>
          <a:prstGeom prst="rect">
            <a:avLst/>
          </a:prstGeom>
          <a:solidFill>
            <a:schemeClr val="bg1">
              <a:lumMod val="85000"/>
            </a:schemeClr>
          </a:solidFill>
        </p:spPr>
        <p:txBody>
          <a:bodyPr wrap="square" rtlCol="0">
            <a:spAutoFit/>
          </a:bodyPr>
          <a:lstStyle/>
          <a:p>
            <a:br>
              <a:rPr lang="uk-UA" dirty="0"/>
            </a:br>
            <a:r>
              <a:rPr lang="uk-UA" sz="1400" dirty="0">
                <a:latin typeface="Times New Roman" panose="02020603050405020304" pitchFamily="18" charset="0"/>
                <a:cs typeface="Times New Roman" panose="02020603050405020304" pitchFamily="18" charset="0"/>
              </a:rPr>
              <a:t>Відмінну рису чеської ментальності ідеально характеризує фраза знаменитого солдата </a:t>
            </a:r>
            <a:r>
              <a:rPr lang="uk-UA" sz="1400" dirty="0" err="1">
                <a:latin typeface="Times New Roman" panose="02020603050405020304" pitchFamily="18" charset="0"/>
                <a:cs typeface="Times New Roman" panose="02020603050405020304" pitchFamily="18" charset="0"/>
              </a:rPr>
              <a:t>Швейка</a:t>
            </a:r>
            <a:r>
              <a:rPr lang="uk-UA" sz="1400" dirty="0">
                <a:latin typeface="Times New Roman" panose="02020603050405020304" pitchFamily="18" charset="0"/>
                <a:cs typeface="Times New Roman" panose="02020603050405020304" pitchFamily="18" charset="0"/>
              </a:rPr>
              <a:t> з роману Ярослава Гашека: «Нехай буде, як буде - адже як-небудь та буде! Ніколи так не було, щоб ніяк не було ». У цьому все чехи. </a:t>
            </a:r>
            <a:r>
              <a:rPr lang="uk-UA" sz="1400" dirty="0" err="1">
                <a:latin typeface="Times New Roman" panose="02020603050405020304" pitchFamily="18" charset="0"/>
                <a:cs typeface="Times New Roman" panose="02020603050405020304" pitchFamily="18" charset="0"/>
              </a:rPr>
              <a:t>Живучи</a:t>
            </a:r>
            <a:r>
              <a:rPr lang="uk-UA" sz="1400" dirty="0">
                <a:latin typeface="Times New Roman" panose="02020603050405020304" pitchFamily="18" charset="0"/>
                <a:cs typeface="Times New Roman" panose="02020603050405020304" pitchFamily="18" charset="0"/>
              </a:rPr>
              <a:t> однією ногою на передовому Заході, а інший - в консервативній Східній Європі, вони кидаються між двох вогнів і пишаються своєю </a:t>
            </a:r>
            <a:r>
              <a:rPr lang="uk-UA" sz="1400" dirty="0" err="1">
                <a:latin typeface="Times New Roman" panose="02020603050405020304" pitchFamily="18" charset="0"/>
                <a:cs typeface="Times New Roman" panose="02020603050405020304" pitchFamily="18" charset="0"/>
              </a:rPr>
              <a:t>пронімецькою</a:t>
            </a:r>
            <a:r>
              <a:rPr lang="uk-UA" sz="1400" dirty="0">
                <a:latin typeface="Times New Roman" panose="02020603050405020304" pitchFamily="18" charset="0"/>
                <a:cs typeface="Times New Roman" panose="02020603050405020304" pitchFamily="18" charset="0"/>
              </a:rPr>
              <a:t> педантичністю, то, втомившись від умовностей і правил, згадують про свої слов'янські корені і вдаються до крайніх заходів.</a:t>
            </a:r>
          </a:p>
        </p:txBody>
      </p:sp>
      <p:sp>
        <p:nvSpPr>
          <p:cNvPr id="11" name="TextBox 10"/>
          <p:cNvSpPr txBox="1"/>
          <p:nvPr/>
        </p:nvSpPr>
        <p:spPr>
          <a:xfrm>
            <a:off x="4417453" y="761799"/>
            <a:ext cx="2550017" cy="746975"/>
          </a:xfrm>
          <a:prstGeom prst="rect">
            <a:avLst/>
          </a:prstGeom>
          <a:noFill/>
          <a:ln>
            <a:solidFill>
              <a:schemeClr val="accent4">
                <a:lumMod val="50000"/>
              </a:schemeClr>
            </a:solidFill>
          </a:ln>
        </p:spPr>
        <p:txBody>
          <a:bodyPr wrap="square" rtlCol="0">
            <a:spAutoFit/>
          </a:bodyPr>
          <a:lstStyle/>
          <a:p>
            <a:endParaRPr lang="uk-UA" dirty="0"/>
          </a:p>
        </p:txBody>
      </p:sp>
      <p:sp>
        <p:nvSpPr>
          <p:cNvPr id="12" name="TextBox 11"/>
          <p:cNvSpPr txBox="1"/>
          <p:nvPr/>
        </p:nvSpPr>
        <p:spPr>
          <a:xfrm>
            <a:off x="6332668" y="2202287"/>
            <a:ext cx="435723" cy="616433"/>
          </a:xfrm>
          <a:prstGeom prst="rect">
            <a:avLst/>
          </a:prstGeom>
          <a:noFill/>
        </p:spPr>
        <p:txBody>
          <a:bodyPr wrap="square" rtlCol="0">
            <a:spAutoFit/>
          </a:bodyPr>
          <a:lstStyle/>
          <a:p>
            <a:endParaRPr lang="uk-UA" dirty="0"/>
          </a:p>
        </p:txBody>
      </p:sp>
      <p:sp>
        <p:nvSpPr>
          <p:cNvPr id="13" name="Rectangle 1"/>
          <p:cNvSpPr>
            <a:spLocks noChangeArrowheads="1"/>
          </p:cNvSpPr>
          <p:nvPr/>
        </p:nvSpPr>
        <p:spPr bwMode="auto">
          <a:xfrm>
            <a:off x="4501167" y="905799"/>
            <a:ext cx="2421228" cy="39563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1400" b="1"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Вони п'ють пиво на сніданок, обід і вечерю</a:t>
            </a:r>
            <a:r>
              <a:rPr kumimoji="0" lang="uk-UA" altLang="uk-UA" sz="1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grpSp>
        <p:nvGrpSpPr>
          <p:cNvPr id="23" name="Группа 22"/>
          <p:cNvGrpSpPr/>
          <p:nvPr/>
        </p:nvGrpSpPr>
        <p:grpSpPr>
          <a:xfrm>
            <a:off x="4229050" y="1598567"/>
            <a:ext cx="2949262" cy="4030351"/>
            <a:chOff x="4237150" y="1957588"/>
            <a:chExt cx="2949262" cy="4030351"/>
          </a:xfrm>
        </p:grpSpPr>
        <p:sp>
          <p:nvSpPr>
            <p:cNvPr id="14" name="Скругленный прямоугольник 13"/>
            <p:cNvSpPr/>
            <p:nvPr/>
          </p:nvSpPr>
          <p:spPr>
            <a:xfrm>
              <a:off x="4237150" y="1957588"/>
              <a:ext cx="2949262" cy="4030351"/>
            </a:xfrm>
            <a:prstGeom prst="roundRect">
              <a:avLst/>
            </a:prstGeom>
            <a:solidFill>
              <a:schemeClr val="bg1">
                <a:lumMod val="9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2" name="TextBox 21"/>
            <p:cNvSpPr txBox="1"/>
            <p:nvPr/>
          </p:nvSpPr>
          <p:spPr>
            <a:xfrm>
              <a:off x="4481848" y="2202287"/>
              <a:ext cx="2421228" cy="3785652"/>
            </a:xfrm>
            <a:prstGeom prst="rect">
              <a:avLst/>
            </a:prstGeom>
            <a:solidFill>
              <a:schemeClr val="bg1">
                <a:lumMod val="95000"/>
              </a:schemeClr>
            </a:solidFill>
          </p:spPr>
          <p:txBody>
            <a:bodyPr wrap="square" rtlCol="0">
              <a:spAutoFit/>
            </a:bodyPr>
            <a:lstStyle/>
            <a:p>
              <a:r>
                <a:rPr lang="uk-UA" sz="1600" dirty="0">
                  <a:latin typeface="Times New Roman" panose="02020603050405020304" pitchFamily="18" charset="0"/>
                  <a:cs typeface="Times New Roman" panose="02020603050405020304" pitchFamily="18" charset="0"/>
                </a:rPr>
                <a:t>Національний напій-</a:t>
              </a:r>
              <a:r>
                <a:rPr lang="uk-UA" sz="1600" dirty="0" err="1">
                  <a:latin typeface="Times New Roman" panose="02020603050405020304" pitchFamily="18" charset="0"/>
                  <a:cs typeface="Times New Roman" panose="02020603050405020304" pitchFamily="18" charset="0"/>
                </a:rPr>
                <a:t>пиво,яким</a:t>
              </a:r>
              <a:r>
                <a:rPr lang="uk-UA" sz="1600" dirty="0">
                  <a:latin typeface="Times New Roman" panose="02020603050405020304" pitchFamily="18" charset="0"/>
                  <a:cs typeface="Times New Roman" panose="02020603050405020304" pitchFamily="18" charset="0"/>
                </a:rPr>
                <a:t> чехи неймовірно пишаються , займає почесне місце в раціоні місцевих жителів. Багато громадян обох статей п</a:t>
              </a:r>
              <a:r>
                <a:rPr lang="en-US" sz="1600" dirty="0">
                  <a:latin typeface="Times New Roman" panose="02020603050405020304" pitchFamily="18" charset="0"/>
                  <a:cs typeface="Times New Roman" panose="02020603050405020304" pitchFamily="18" charset="0"/>
                </a:rPr>
                <a:t>’</a:t>
              </a:r>
              <a:r>
                <a:rPr lang="uk-UA" sz="1600" dirty="0" err="1">
                  <a:latin typeface="Times New Roman" panose="02020603050405020304" pitchFamily="18" charset="0"/>
                  <a:cs typeface="Times New Roman" panose="02020603050405020304" pitchFamily="18" charset="0"/>
                </a:rPr>
                <a:t>ють</a:t>
              </a:r>
              <a:r>
                <a:rPr lang="uk-UA" sz="1600" dirty="0">
                  <a:latin typeface="Times New Roman" panose="02020603050405020304" pitchFamily="18" charset="0"/>
                  <a:cs typeface="Times New Roman" panose="02020603050405020304" pitchFamily="18" charset="0"/>
                </a:rPr>
                <a:t> його в </a:t>
              </a:r>
              <a:r>
                <a:rPr lang="uk-UA" sz="1600" dirty="0" err="1">
                  <a:latin typeface="Times New Roman" panose="02020603050405020304" pitchFamily="18" charset="0"/>
                  <a:cs typeface="Times New Roman" panose="02020603050405020304" pitchFamily="18" charset="0"/>
                </a:rPr>
                <a:t>обов</a:t>
              </a:r>
              <a:r>
                <a:rPr lang="en-US" sz="1600" dirty="0">
                  <a:latin typeface="Times New Roman" panose="02020603050405020304" pitchFamily="18" charset="0"/>
                  <a:cs typeface="Times New Roman" panose="02020603050405020304" pitchFamily="18" charset="0"/>
                </a:rPr>
                <a:t>’</a:t>
              </a:r>
              <a:r>
                <a:rPr lang="uk-UA" sz="1600" dirty="0" err="1">
                  <a:latin typeface="Times New Roman" panose="02020603050405020304" pitchFamily="18" charset="0"/>
                  <a:cs typeface="Times New Roman" panose="02020603050405020304" pitchFamily="18" charset="0"/>
                </a:rPr>
                <a:t>язковому</a:t>
              </a:r>
              <a:r>
                <a:rPr lang="uk-UA" sz="1600" dirty="0">
                  <a:latin typeface="Times New Roman" panose="02020603050405020304" pitchFamily="18" charset="0"/>
                  <a:cs typeface="Times New Roman" panose="02020603050405020304" pitchFamily="18" charset="0"/>
                </a:rPr>
                <a:t> порядку щоденно, в тому числі і під час обіду, а в жарку погоду-кілька разів за день. За деякими підрахунками відомо, що один чех випиває приблизно 143 л за рік.</a:t>
              </a:r>
            </a:p>
          </p:txBody>
        </p:sp>
      </p:grpSp>
      <p:sp>
        <p:nvSpPr>
          <p:cNvPr id="24" name="TextBox 23"/>
          <p:cNvSpPr txBox="1"/>
          <p:nvPr/>
        </p:nvSpPr>
        <p:spPr>
          <a:xfrm>
            <a:off x="8268237" y="875791"/>
            <a:ext cx="2896134" cy="923330"/>
          </a:xfrm>
          <a:prstGeom prst="rect">
            <a:avLst/>
          </a:prstGeom>
          <a:noFill/>
          <a:ln>
            <a:solidFill>
              <a:schemeClr val="accent4">
                <a:lumMod val="50000"/>
              </a:schemeClr>
            </a:solidFill>
          </a:ln>
        </p:spPr>
        <p:txBody>
          <a:bodyPr wrap="square" rtlCol="0">
            <a:spAutoFit/>
          </a:bodyPr>
          <a:lstStyle/>
          <a:p>
            <a:pPr algn="ctr"/>
            <a:br>
              <a:rPr lang="uk-UA" dirty="0"/>
            </a:br>
            <a:r>
              <a:rPr lang="uk-UA" b="1" dirty="0">
                <a:latin typeface="Times New Roman" panose="02020603050405020304" pitchFamily="18" charset="0"/>
                <a:cs typeface="Times New Roman" panose="02020603050405020304" pitchFamily="18" charset="0"/>
              </a:rPr>
              <a:t>Вони поклоняються рогалики</a:t>
            </a:r>
          </a:p>
        </p:txBody>
      </p:sp>
      <p:grpSp>
        <p:nvGrpSpPr>
          <p:cNvPr id="27" name="Группа 26"/>
          <p:cNvGrpSpPr/>
          <p:nvPr/>
        </p:nvGrpSpPr>
        <p:grpSpPr>
          <a:xfrm>
            <a:off x="8152326" y="1957588"/>
            <a:ext cx="2818861" cy="4900413"/>
            <a:chOff x="8152326" y="1957588"/>
            <a:chExt cx="2818861" cy="4900413"/>
          </a:xfrm>
        </p:grpSpPr>
        <p:sp>
          <p:nvSpPr>
            <p:cNvPr id="25" name="Скругленный прямоугольник 24"/>
            <p:cNvSpPr/>
            <p:nvPr/>
          </p:nvSpPr>
          <p:spPr>
            <a:xfrm>
              <a:off x="8152326" y="1957589"/>
              <a:ext cx="2818861" cy="4900412"/>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6" name="TextBox 25"/>
            <p:cNvSpPr txBox="1"/>
            <p:nvPr/>
          </p:nvSpPr>
          <p:spPr>
            <a:xfrm>
              <a:off x="8383339" y="1957588"/>
              <a:ext cx="2356834" cy="4893647"/>
            </a:xfrm>
            <a:prstGeom prst="rect">
              <a:avLst/>
            </a:prstGeom>
            <a:solidFill>
              <a:schemeClr val="bg1">
                <a:lumMod val="95000"/>
              </a:schemeClr>
            </a:solidFill>
          </p:spPr>
          <p:txBody>
            <a:bodyPr wrap="square" rtlCol="0">
              <a:spAutoFit/>
            </a:bodyPr>
            <a:lstStyle/>
            <a:p>
              <a:br>
                <a:rPr lang="uk-UA" dirty="0"/>
              </a:br>
              <a:r>
                <a:rPr lang="uk-UA" sz="1400" dirty="0">
                  <a:latin typeface="Times New Roman" panose="02020603050405020304" pitchFamily="18" charset="0"/>
                  <a:cs typeface="Times New Roman" panose="02020603050405020304" pitchFamily="18" charset="0"/>
                </a:rPr>
                <a:t>Рогалики - гастрономічний бич чехів: як то кажуть, секунди в роті, годинник в шлунку і все життя на стегнах. Рогалики - це найпоширеніше в країні хлібобулочний виріб, яке, чесно кажучи, має сумнівні смакові якості. Незважаючи на те що в наш час прилавки супермаркетів буквально ломляться від різних видів дійсно смачного хліба, консервативні чехи залишаються вірні своїм рогалики. Набирають ці довгасті булки з білого хліба баулами по 10-15 штук і з'їдають максимум за тиждень.</a:t>
              </a:r>
            </a:p>
          </p:txBody>
        </p:sp>
      </p:grpSp>
      <p:pic>
        <p:nvPicPr>
          <p:cNvPr id="28" name="Рисунок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85784" y="5728878"/>
            <a:ext cx="3011433" cy="976595"/>
          </a:xfrm>
          <a:prstGeom prst="rect">
            <a:avLst/>
          </a:prstGeom>
        </p:spPr>
      </p:pic>
      <p:cxnSp>
        <p:nvCxnSpPr>
          <p:cNvPr id="30" name="Прямая со стрелкой 29"/>
          <p:cNvCxnSpPr/>
          <p:nvPr/>
        </p:nvCxnSpPr>
        <p:spPr>
          <a:xfrm flipH="1">
            <a:off x="7456868" y="4404411"/>
            <a:ext cx="525820" cy="11206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9614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40159" y="128787"/>
            <a:ext cx="2240923" cy="923330"/>
          </a:xfrm>
          <a:prstGeom prst="rect">
            <a:avLst/>
          </a:prstGeom>
          <a:noFill/>
          <a:ln>
            <a:solidFill>
              <a:schemeClr val="accent1">
                <a:lumMod val="75000"/>
              </a:schemeClr>
            </a:solidFill>
          </a:ln>
        </p:spPr>
        <p:txBody>
          <a:bodyPr wrap="square" rtlCol="0">
            <a:spAutoFit/>
          </a:bodyPr>
          <a:lstStyle/>
          <a:p>
            <a:pPr algn="ctr"/>
            <a:br>
              <a:rPr lang="uk-UA" dirty="0"/>
            </a:br>
            <a:r>
              <a:rPr lang="uk-UA" b="1" dirty="0">
                <a:latin typeface="Times New Roman" panose="02020603050405020304" pitchFamily="18" charset="0"/>
                <a:cs typeface="Times New Roman" panose="02020603050405020304" pitchFamily="18" charset="0"/>
              </a:rPr>
              <a:t>Вони бережуть особистий час</a:t>
            </a:r>
          </a:p>
        </p:txBody>
      </p:sp>
      <p:sp>
        <p:nvSpPr>
          <p:cNvPr id="12" name="TextBox 11"/>
          <p:cNvSpPr txBox="1"/>
          <p:nvPr/>
        </p:nvSpPr>
        <p:spPr>
          <a:xfrm>
            <a:off x="914400" y="1596980"/>
            <a:ext cx="2266682" cy="4708981"/>
          </a:xfrm>
          <a:prstGeom prst="rect">
            <a:avLst/>
          </a:prstGeom>
          <a:solidFill>
            <a:schemeClr val="bg1">
              <a:lumMod val="95000"/>
            </a:schemeClr>
          </a:solidFill>
          <a:ln>
            <a:solidFill>
              <a:schemeClr val="accent3">
                <a:lumMod val="50000"/>
              </a:schemeClr>
            </a:solidFill>
          </a:ln>
        </p:spPr>
        <p:txBody>
          <a:bodyPr wrap="square" rtlCol="0">
            <a:spAutoFit/>
          </a:bodyPr>
          <a:lstStyle/>
          <a:p>
            <a:r>
              <a:rPr lang="uk-UA" sz="2000" dirty="0">
                <a:latin typeface="Times New Roman" panose="02020603050405020304" pitchFamily="18" charset="0"/>
                <a:cs typeface="Times New Roman" panose="02020603050405020304" pitchFamily="18" charset="0"/>
              </a:rPr>
              <a:t>Особистий час для чеха-це закон. Правило це стосується не лише офісів, але навіть магазинів і сувенірних крамниць. Якщо в хвилини закриття в </a:t>
            </a:r>
            <a:r>
              <a:rPr lang="uk-UA" sz="2000" dirty="0" err="1">
                <a:latin typeface="Times New Roman" panose="02020603050405020304" pitchFamily="18" charset="0"/>
                <a:cs typeface="Times New Roman" panose="02020603050405020304" pitchFamily="18" charset="0"/>
              </a:rPr>
              <a:t>бутик</a:t>
            </a:r>
            <a:r>
              <a:rPr lang="uk-UA" sz="2000" dirty="0">
                <a:latin typeface="Times New Roman" panose="02020603050405020304" pitchFamily="18" charset="0"/>
                <a:cs typeface="Times New Roman" panose="02020603050405020304" pitchFamily="18" charset="0"/>
              </a:rPr>
              <a:t> влітає турист продавець ввічливо, але непохитно проводить його до дверей.  </a:t>
            </a:r>
          </a:p>
        </p:txBody>
      </p:sp>
      <p:sp>
        <p:nvSpPr>
          <p:cNvPr id="13" name="TextBox 12"/>
          <p:cNvSpPr txBox="1"/>
          <p:nvPr/>
        </p:nvSpPr>
        <p:spPr>
          <a:xfrm>
            <a:off x="4237149" y="128787"/>
            <a:ext cx="2279561" cy="923330"/>
          </a:xfrm>
          <a:prstGeom prst="rect">
            <a:avLst/>
          </a:prstGeom>
          <a:noFill/>
          <a:ln>
            <a:solidFill>
              <a:schemeClr val="accent3">
                <a:lumMod val="50000"/>
              </a:schemeClr>
            </a:solidFill>
          </a:ln>
        </p:spPr>
        <p:txBody>
          <a:bodyPr wrap="square" rtlCol="0">
            <a:spAutoFit/>
          </a:bodyPr>
          <a:lstStyle/>
          <a:p>
            <a:pPr algn="ctr"/>
            <a:br>
              <a:rPr lang="uk-UA" dirty="0"/>
            </a:br>
            <a:r>
              <a:rPr lang="uk-UA" b="1" dirty="0">
                <a:latin typeface="Times New Roman" panose="02020603050405020304" pitchFamily="18" charset="0"/>
                <a:cs typeface="Times New Roman" panose="02020603050405020304" pitchFamily="18" charset="0"/>
              </a:rPr>
              <a:t>Вони постійно економлять</a:t>
            </a:r>
          </a:p>
        </p:txBody>
      </p:sp>
      <p:sp>
        <p:nvSpPr>
          <p:cNvPr id="15" name="Rectangle 2"/>
          <p:cNvSpPr>
            <a:spLocks noChangeArrowheads="1"/>
          </p:cNvSpPr>
          <p:nvPr/>
        </p:nvSpPr>
        <p:spPr bwMode="auto">
          <a:xfrm>
            <a:off x="3709114" y="1660772"/>
            <a:ext cx="3335629" cy="4581393"/>
          </a:xfrm>
          <a:prstGeom prst="rect">
            <a:avLst/>
          </a:prstGeom>
          <a:solidFill>
            <a:schemeClr val="bg1">
              <a:lumMod val="95000"/>
            </a:schemeClr>
          </a:solidFill>
          <a:ln w="9525">
            <a:solidFill>
              <a:schemeClr val="tx1"/>
            </a:solid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Чехи - неймовірно економний і навіть скупа народ. Витрачати великі суми тут не прийнято, а типове російське «гуляти так гуляти» вважається нераціональним і показовим. Тут люблять розпродажі, а слово «задарма», тобто безкоштовно, має особливу магію. Майже кожен чех їздить відпочивати як мінімум два рази на рік: взимку - на лижний курорт, а влітку - до моря.</a:t>
            </a:r>
            <a:r>
              <a:rPr kumimoji="0" lang="uk-UA" altLang="uk-UA"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
        <p:nvSpPr>
          <p:cNvPr id="16" name="TextBox 15"/>
          <p:cNvSpPr txBox="1"/>
          <p:nvPr/>
        </p:nvSpPr>
        <p:spPr>
          <a:xfrm>
            <a:off x="8615966" y="190343"/>
            <a:ext cx="2086377" cy="861774"/>
          </a:xfrm>
          <a:prstGeom prst="rect">
            <a:avLst/>
          </a:prstGeom>
          <a:noFill/>
          <a:ln>
            <a:solidFill>
              <a:schemeClr val="accent3">
                <a:lumMod val="75000"/>
              </a:schemeClr>
            </a:solidFill>
          </a:ln>
        </p:spPr>
        <p:txBody>
          <a:bodyPr wrap="square" rtlCol="0">
            <a:spAutoFit/>
          </a:bodyPr>
          <a:lstStyle/>
          <a:p>
            <a:pPr algn="ctr"/>
            <a:br>
              <a:rPr lang="ru-RU" dirty="0"/>
            </a:br>
            <a:r>
              <a:rPr lang="ru-RU" sz="1600" b="1" dirty="0">
                <a:latin typeface="Times New Roman" panose="02020603050405020304" pitchFamily="18" charset="0"/>
                <a:cs typeface="Times New Roman" panose="02020603050405020304" pitchFamily="18" charset="0"/>
              </a:rPr>
              <a:t>Вони </a:t>
            </a:r>
            <a:r>
              <a:rPr lang="ru-RU" sz="1600" b="1" dirty="0" err="1">
                <a:latin typeface="Times New Roman" panose="02020603050405020304" pitchFamily="18" charset="0"/>
                <a:cs typeface="Times New Roman" panose="02020603050405020304" pitchFamily="18" charset="0"/>
              </a:rPr>
              <a:t>носять</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сандалі</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зі</a:t>
            </a:r>
            <a:r>
              <a:rPr lang="ru-RU" sz="1600" b="1" dirty="0">
                <a:latin typeface="Times New Roman" panose="02020603050405020304" pitchFamily="18" charset="0"/>
                <a:cs typeface="Times New Roman" panose="02020603050405020304" pitchFamily="18" charset="0"/>
              </a:rPr>
              <a:t> </a:t>
            </a:r>
            <a:r>
              <a:rPr lang="ru-RU" sz="1600" b="1" dirty="0" err="1">
                <a:latin typeface="Times New Roman" panose="02020603050405020304" pitchFamily="18" charset="0"/>
                <a:cs typeface="Times New Roman" panose="02020603050405020304" pitchFamily="18" charset="0"/>
              </a:rPr>
              <a:t>шкарпетками</a:t>
            </a:r>
            <a:endParaRPr lang="uk-UA" sz="1600" b="1" dirty="0">
              <a:latin typeface="Times New Roman" panose="02020603050405020304" pitchFamily="18" charset="0"/>
              <a:cs typeface="Times New Roman" panose="02020603050405020304" pitchFamily="18" charset="0"/>
            </a:endParaRPr>
          </a:p>
        </p:txBody>
      </p:sp>
      <p:sp>
        <p:nvSpPr>
          <p:cNvPr id="18" name="Rectangle 3"/>
          <p:cNvSpPr>
            <a:spLocks noChangeArrowheads="1"/>
          </p:cNvSpPr>
          <p:nvPr/>
        </p:nvSpPr>
        <p:spPr bwMode="auto">
          <a:xfrm>
            <a:off x="7572775" y="1437865"/>
            <a:ext cx="2871989" cy="3565731"/>
          </a:xfrm>
          <a:prstGeom prst="rect">
            <a:avLst/>
          </a:prstGeom>
          <a:solidFill>
            <a:schemeClr val="bg1">
              <a:lumMod val="95000"/>
            </a:schemeClr>
          </a:solidFill>
          <a:ln w="9525">
            <a:solidFill>
              <a:schemeClr val="tx1"/>
            </a:solid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Мода не стоїть на місці, але від деяких звичок так складно відмовитися! Так, наприклад, деякі чоловіки, на превеликий подив приїжджих, в жарку пору року спокійнісінько носять сандалі зі шкарпетками. Жінки в сукнях тягають величезні туристичні рюкзаки, а взимку люблять комбінувати дамські сумочки зі спортивною курткою.</a:t>
            </a:r>
            <a:r>
              <a:rPr kumimoji="0" lang="uk-UA" altLang="uk-UA"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pic>
        <p:nvPicPr>
          <p:cNvPr id="19" name="Рисунок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44755" y="5106626"/>
            <a:ext cx="3206840" cy="1573975"/>
          </a:xfrm>
          <a:prstGeom prst="rect">
            <a:avLst/>
          </a:prstGeom>
        </p:spPr>
      </p:pic>
    </p:spTree>
    <p:extLst>
      <p:ext uri="{BB962C8B-B14F-4D97-AF65-F5344CB8AC3E}">
        <p14:creationId xmlns:p14="http://schemas.microsoft.com/office/powerpoint/2010/main" val="2457399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34874" y="353653"/>
            <a:ext cx="5769734" cy="663777"/>
          </a:xfrm>
          <a:ln>
            <a:solidFill>
              <a:schemeClr val="accent1">
                <a:lumMod val="75000"/>
              </a:schemeClr>
            </a:solidFill>
          </a:ln>
        </p:spPr>
        <p:txBody>
          <a:bodyPr>
            <a:normAutofit fontScale="90000"/>
          </a:bodyPr>
          <a:lstStyle/>
          <a:p>
            <a:pPr algn="ctr"/>
            <a:r>
              <a:rPr lang="uk-UA" sz="4000" b="1" dirty="0">
                <a:latin typeface="Times New Roman" panose="02020603050405020304" pitchFamily="18" charset="0"/>
                <a:cs typeface="Times New Roman" panose="02020603050405020304" pitchFamily="18" charset="0"/>
              </a:rPr>
              <a:t>Особливості менталітету</a:t>
            </a:r>
            <a:br>
              <a:rPr lang="uk-UA" b="1" dirty="0"/>
            </a:br>
            <a:endParaRPr lang="uk-UA" dirty="0"/>
          </a:p>
        </p:txBody>
      </p:sp>
      <p:sp>
        <p:nvSpPr>
          <p:cNvPr id="3" name="Объект 2"/>
          <p:cNvSpPr>
            <a:spLocks noGrp="1"/>
          </p:cNvSpPr>
          <p:nvPr>
            <p:ph idx="1"/>
          </p:nvPr>
        </p:nvSpPr>
        <p:spPr>
          <a:xfrm>
            <a:off x="374045" y="1347989"/>
            <a:ext cx="7301763" cy="1639910"/>
          </a:xfrm>
          <a:solidFill>
            <a:schemeClr val="bg1">
              <a:lumMod val="95000"/>
            </a:schemeClr>
          </a:solidFill>
          <a:ln>
            <a:solidFill>
              <a:schemeClr val="accent3">
                <a:lumMod val="50000"/>
              </a:schemeClr>
            </a:solidFill>
          </a:ln>
        </p:spPr>
        <p:txBody>
          <a:bodyPr>
            <a:normAutofit lnSpcReduction="10000"/>
          </a:bodyPr>
          <a:lstStyle/>
          <a:p>
            <a:r>
              <a:rPr lang="uk-UA" dirty="0">
                <a:solidFill>
                  <a:schemeClr val="tx1"/>
                </a:solidFill>
                <a:latin typeface="Times New Roman" panose="02020603050405020304" pitchFamily="18" charset="0"/>
                <a:cs typeface="Times New Roman" panose="02020603050405020304" pitchFamily="18" charset="0"/>
              </a:rPr>
              <a:t>Я не можу відразу виділити якісь такі національні риси чехів, які б відразу кидалися в очі. Чуйність — так, їх потреба у смачній їжі — знову ж таки, так. Але ніщо з цього не виділяє націю як таку, що не дає уявлення про особливості менталітету цілої країни, а, скоріше, характеризує конкретну особистість. Тобто виділити риси характеру, властиві саме чехам, для мене дуже важко.</a:t>
            </a:r>
          </a:p>
        </p:txBody>
      </p:sp>
      <p:sp>
        <p:nvSpPr>
          <p:cNvPr id="5" name="TextBox 4"/>
          <p:cNvSpPr txBox="1"/>
          <p:nvPr/>
        </p:nvSpPr>
        <p:spPr>
          <a:xfrm>
            <a:off x="4481848" y="3121829"/>
            <a:ext cx="7710152" cy="1477328"/>
          </a:xfrm>
          <a:prstGeom prst="rect">
            <a:avLst/>
          </a:prstGeom>
          <a:solidFill>
            <a:schemeClr val="bg1">
              <a:lumMod val="95000"/>
            </a:schemeClr>
          </a:solidFill>
          <a:ln>
            <a:solidFill>
              <a:schemeClr val="bg2">
                <a:lumMod val="10000"/>
              </a:schemeClr>
            </a:solidFill>
          </a:ln>
        </p:spPr>
        <p:txBody>
          <a:bodyPr wrap="square" rtlCol="0">
            <a:spAutoFit/>
          </a:bodyPr>
          <a:lstStyle/>
          <a:p>
            <a:r>
              <a:rPr lang="uk-UA" dirty="0">
                <a:latin typeface="Times New Roman" panose="02020603050405020304" pitchFamily="18" charset="0"/>
                <a:cs typeface="Times New Roman" panose="02020603050405020304" pitchFamily="18" charset="0"/>
              </a:rPr>
              <a:t>Якщо ви в туристичному місці скажете, що ви забули студентський, вам, на відміну від Німеччини, можуть повірити на слово і попросити показати в наступний раз, зі мною таке було в касі перед оглядовою на </a:t>
            </a:r>
            <a:r>
              <a:rPr lang="uk-UA" dirty="0" err="1">
                <a:latin typeface="Times New Roman" panose="02020603050405020304" pitchFamily="18" charset="0"/>
                <a:cs typeface="Times New Roman" panose="02020603050405020304" pitchFamily="18" charset="0"/>
              </a:rPr>
              <a:t>Старомістській</a:t>
            </a:r>
            <a:r>
              <a:rPr lang="uk-UA" dirty="0">
                <a:latin typeface="Times New Roman" panose="02020603050405020304" pitchFamily="18" charset="0"/>
                <a:cs typeface="Times New Roman" panose="02020603050405020304" pitchFamily="18" charset="0"/>
              </a:rPr>
              <a:t> Ратуші . Але я б не сказала, що це відрізняє чехів від росіян. Це і не зближує нації.</a:t>
            </a:r>
          </a:p>
        </p:txBody>
      </p:sp>
      <p:sp>
        <p:nvSpPr>
          <p:cNvPr id="6" name="TextBox 5"/>
          <p:cNvSpPr txBox="1"/>
          <p:nvPr/>
        </p:nvSpPr>
        <p:spPr>
          <a:xfrm>
            <a:off x="654159" y="4971245"/>
            <a:ext cx="6741533" cy="1477328"/>
          </a:xfrm>
          <a:prstGeom prst="rect">
            <a:avLst/>
          </a:prstGeom>
          <a:solidFill>
            <a:schemeClr val="bg1">
              <a:lumMod val="95000"/>
            </a:schemeClr>
          </a:solidFill>
          <a:ln>
            <a:solidFill>
              <a:srgbClr val="002060"/>
            </a:solidFill>
          </a:ln>
        </p:spPr>
        <p:txBody>
          <a:bodyPr wrap="square" rtlCol="0">
            <a:spAutoFit/>
          </a:bodyPr>
          <a:lstStyle/>
          <a:p>
            <a:r>
              <a:rPr lang="uk-UA" dirty="0">
                <a:latin typeface="Times New Roman" panose="02020603050405020304" pitchFamily="18" charset="0"/>
                <a:cs typeface="Times New Roman" panose="02020603050405020304" pitchFamily="18" charset="0"/>
              </a:rPr>
              <a:t>Певно, помірний клімат, хороші в середньому умови життя та інші блага зробили чехів трохи добрішим і привітнішим. І лише рідкісні люди можуть несхвально на вас скоса з-за національною приналежністю, згадуючи введення військ СРСР до Чехословаччини в 1968 році.</a:t>
            </a:r>
          </a:p>
        </p:txBody>
      </p:sp>
    </p:spTree>
    <p:extLst>
      <p:ext uri="{BB962C8B-B14F-4D97-AF65-F5344CB8AC3E}">
        <p14:creationId xmlns:p14="http://schemas.microsoft.com/office/powerpoint/2010/main" val="2477048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3915178" y="249618"/>
            <a:ext cx="4327301" cy="334077"/>
          </a:xfrm>
          <a:prstGeom prst="rect">
            <a:avLst/>
          </a:prstGeom>
          <a:solidFill>
            <a:srgbClr val="F8F9F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ДІЛОВА КУЛЬТУРА ЧЕХІЇ</a:t>
            </a:r>
            <a:r>
              <a:rPr kumimoji="0" lang="uk-UA" altLang="uk-UA"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
        <p:nvSpPr>
          <p:cNvPr id="7" name="Объект 6"/>
          <p:cNvSpPr>
            <a:spLocks noGrp="1"/>
          </p:cNvSpPr>
          <p:nvPr>
            <p:ph idx="1"/>
          </p:nvPr>
        </p:nvSpPr>
        <p:spPr>
          <a:xfrm>
            <a:off x="1622737" y="772732"/>
            <a:ext cx="9710671" cy="850005"/>
          </a:xfrm>
          <a:ln>
            <a:solidFill>
              <a:schemeClr val="tx2">
                <a:lumMod val="50000"/>
              </a:schemeClr>
            </a:solidFill>
          </a:ln>
        </p:spPr>
        <p:txBody>
          <a:bodyPr>
            <a:normAutofit fontScale="92500" lnSpcReduction="10000"/>
          </a:bodyPr>
          <a:lstStyle/>
          <a:p>
            <a:pPr algn="ctr"/>
            <a:br>
              <a:rPr lang="uk-UA" dirty="0"/>
            </a:br>
            <a:r>
              <a:rPr lang="uk-UA" sz="1900" dirty="0">
                <a:solidFill>
                  <a:schemeClr val="tx1"/>
                </a:solidFill>
                <a:latin typeface="Times New Roman" panose="02020603050405020304" pitchFamily="18" charset="0"/>
                <a:cs typeface="Times New Roman" panose="02020603050405020304" pitchFamily="18" charset="0"/>
              </a:rPr>
              <a:t>Прийнято вважати, що чехи відмінні ділові партнери і вести з ними бізнес дуже </a:t>
            </a:r>
            <a:r>
              <a:rPr lang="uk-UA" sz="1900" dirty="0" err="1">
                <a:solidFill>
                  <a:schemeClr val="tx1"/>
                </a:solidFill>
                <a:latin typeface="Times New Roman" panose="02020603050405020304" pitchFamily="18" charset="0"/>
                <a:cs typeface="Times New Roman" panose="02020603050405020304" pitchFamily="18" charset="0"/>
              </a:rPr>
              <a:t>комфортно</a:t>
            </a:r>
            <a:r>
              <a:rPr lang="uk-UA" sz="1900" dirty="0">
                <a:solidFill>
                  <a:schemeClr val="tx1"/>
                </a:solidFill>
                <a:latin typeface="Times New Roman" panose="02020603050405020304" pitchFamily="18" charset="0"/>
                <a:cs typeface="Times New Roman" panose="02020603050405020304" pitchFamily="18" charset="0"/>
              </a:rPr>
              <a:t>. Проте, буде не зайвим дізнатися особливості бізнес етикету, прийнятого в цій країні.</a:t>
            </a:r>
          </a:p>
        </p:txBody>
      </p:sp>
      <p:sp>
        <p:nvSpPr>
          <p:cNvPr id="8" name="TextBox 7"/>
          <p:cNvSpPr txBox="1"/>
          <p:nvPr/>
        </p:nvSpPr>
        <p:spPr>
          <a:xfrm>
            <a:off x="354168" y="2099256"/>
            <a:ext cx="2537138" cy="4247317"/>
          </a:xfrm>
          <a:prstGeom prst="rect">
            <a:avLst/>
          </a:prstGeom>
          <a:solidFill>
            <a:schemeClr val="bg1">
              <a:lumMod val="95000"/>
            </a:schemeClr>
          </a:solidFill>
          <a:ln>
            <a:solidFill>
              <a:schemeClr val="tx2">
                <a:lumMod val="75000"/>
              </a:schemeClr>
            </a:solidFill>
          </a:ln>
        </p:spPr>
        <p:txBody>
          <a:bodyPr wrap="square" rtlCol="0">
            <a:spAutoFit/>
          </a:bodyPr>
          <a:lstStyle/>
          <a:p>
            <a:br>
              <a:rPr lang="uk-UA" dirty="0"/>
            </a:br>
            <a:r>
              <a:rPr lang="uk-UA" dirty="0">
                <a:latin typeface="Times New Roman" panose="02020603050405020304" pitchFamily="18" charset="0"/>
                <a:cs typeface="Times New Roman" panose="02020603050405020304" pitchFamily="18" charset="0"/>
              </a:rPr>
              <a:t>Спочатку жителі Чехії можуть здатися вам нетовариськими і неприступними. Це враження створюється за рахунок традиції проводити перші бізнес зустрічі в підкреслено офіційній обстановці. Але ситуація може докорінно змінитися, якщо ви зможете розташувати чехів до себе.</a:t>
            </a:r>
          </a:p>
        </p:txBody>
      </p:sp>
      <p:sp>
        <p:nvSpPr>
          <p:cNvPr id="10" name="Rectangle 4"/>
          <p:cNvSpPr>
            <a:spLocks noChangeArrowheads="1"/>
          </p:cNvSpPr>
          <p:nvPr/>
        </p:nvSpPr>
        <p:spPr bwMode="auto">
          <a:xfrm>
            <a:off x="3348506" y="1980853"/>
            <a:ext cx="3129566" cy="1395906"/>
          </a:xfrm>
          <a:prstGeom prst="rect">
            <a:avLst/>
          </a:prstGeom>
          <a:solidFill>
            <a:schemeClr val="bg1">
              <a:lumMod val="95000"/>
            </a:schemeClr>
          </a:solidFill>
          <a:ln w="9525">
            <a:solidFill>
              <a:schemeClr val="tx1"/>
            </a:solid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Будь-які зустрічі потрібно погоджувати заздалегідь, тижні за два. Пунктуальність - важлива складова чеської ділової культури</a:t>
            </a:r>
            <a:r>
              <a:rPr kumimoji="0" lang="uk-UA" altLang="uk-UA" sz="2100" b="0" i="0" u="none" strike="noStrike" cap="none" normalizeH="0" baseline="0" dirty="0">
                <a:ln>
                  <a:noFill/>
                </a:ln>
                <a:solidFill>
                  <a:srgbClr val="222222"/>
                </a:solidFill>
                <a:effectLst/>
                <a:latin typeface="inherit"/>
              </a:rPr>
              <a:t>.</a:t>
            </a:r>
            <a:r>
              <a:rPr kumimoji="0" lang="uk-UA" altLang="uk-UA" sz="1100" b="0" i="0" u="none" strike="noStrike" cap="none" normalizeH="0" baseline="0" dirty="0">
                <a:ln>
                  <a:noFill/>
                </a:ln>
                <a:solidFill>
                  <a:schemeClr val="tx1"/>
                </a:solidFill>
                <a:effectLst/>
              </a:rPr>
              <a:t> </a:t>
            </a: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11" name="TextBox 10"/>
          <p:cNvSpPr txBox="1"/>
          <p:nvPr/>
        </p:nvSpPr>
        <p:spPr>
          <a:xfrm>
            <a:off x="3090929" y="3567450"/>
            <a:ext cx="4082603" cy="3077766"/>
          </a:xfrm>
          <a:prstGeom prst="rect">
            <a:avLst/>
          </a:prstGeom>
          <a:solidFill>
            <a:schemeClr val="bg1">
              <a:lumMod val="95000"/>
            </a:schemeClr>
          </a:solidFill>
          <a:ln>
            <a:solidFill>
              <a:schemeClr val="accent1">
                <a:lumMod val="75000"/>
              </a:schemeClr>
            </a:solidFill>
          </a:ln>
        </p:spPr>
        <p:txBody>
          <a:bodyPr wrap="square" rtlCol="0">
            <a:spAutoFit/>
          </a:bodyPr>
          <a:lstStyle/>
          <a:p>
            <a:br>
              <a:rPr lang="uk-UA" dirty="0"/>
            </a:br>
            <a:r>
              <a:rPr lang="uk-UA" sz="1600" dirty="0">
                <a:latin typeface="Times New Roman" panose="02020603050405020304" pitchFamily="18" charset="0"/>
                <a:cs typeface="Times New Roman" panose="02020603050405020304" pitchFamily="18" charset="0"/>
              </a:rPr>
              <a:t>При зустрічі використовують короткі рукостискання, візуальний контакт і візитні картки. Якість паперу або друку навряд чи зацікавить чеха у вашій візитній картці, зате вашим звань і ступеня буде приділено пильну увагу. Великим плюсом може стати факт наявності на візитній картці крім ваших реквізитів російською мовою тієї ж інформації та чеською мовою. Це буде говорити про ваше бажання довготривалої співпраці.</a:t>
            </a:r>
          </a:p>
        </p:txBody>
      </p:sp>
      <p:sp>
        <p:nvSpPr>
          <p:cNvPr id="13" name="Rectangle 5"/>
          <p:cNvSpPr>
            <a:spLocks noChangeArrowheads="1"/>
          </p:cNvSpPr>
          <p:nvPr/>
        </p:nvSpPr>
        <p:spPr bwMode="auto">
          <a:xfrm>
            <a:off x="7276562" y="1811774"/>
            <a:ext cx="4765183" cy="2750123"/>
          </a:xfrm>
          <a:prstGeom prst="rect">
            <a:avLst/>
          </a:prstGeom>
          <a:solidFill>
            <a:schemeClr val="bg1">
              <a:lumMod val="95000"/>
            </a:schemeClr>
          </a:solidFill>
          <a:ln w="9525">
            <a:solidFill>
              <a:schemeClr val="tx1"/>
            </a:solid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6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Відстань при спілкуванні має бути тим більше, чим воно формальні. Велике значення чехи надають мові жестів. Контакт поглядів, хороша постава дуже важливі для них. Часто щоб уникнути прямого висловлювання свого негативного думки чехи можуть відводити погляд або робити словесні паузи. Чехам взагалі не властиві різкі висловлювання. Їх кредо - систематичне продавлювання своїх інтересів, повільність і послідовність; емоційні дискусії їм не до душі. Все повинно бути чітко і конкретно, в світі бізнесу немає місця почуттям</a:t>
            </a:r>
            <a:r>
              <a:rPr kumimoji="0" lang="uk-UA" altLang="uk-UA" sz="2100" b="0" i="0" u="none" strike="noStrike" cap="none" normalizeH="0" baseline="0" dirty="0">
                <a:ln>
                  <a:noFill/>
                </a:ln>
                <a:solidFill>
                  <a:srgbClr val="222222"/>
                </a:solidFill>
                <a:effectLst/>
                <a:latin typeface="inherit"/>
              </a:rPr>
              <a:t>.</a:t>
            </a:r>
            <a:r>
              <a:rPr kumimoji="0" lang="uk-UA" altLang="uk-UA" sz="1100" b="0" i="0" u="none" strike="noStrike" cap="none" normalizeH="0" baseline="0" dirty="0">
                <a:ln>
                  <a:noFill/>
                </a:ln>
                <a:solidFill>
                  <a:schemeClr val="tx1"/>
                </a:solidFill>
                <a:effectLst/>
              </a:rPr>
              <a:t> </a:t>
            </a: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sp>
        <p:nvSpPr>
          <p:cNvPr id="15" name="Rectangle 6"/>
          <p:cNvSpPr>
            <a:spLocks noChangeArrowheads="1"/>
          </p:cNvSpPr>
          <p:nvPr/>
        </p:nvSpPr>
        <p:spPr bwMode="auto">
          <a:xfrm>
            <a:off x="7459292" y="5106333"/>
            <a:ext cx="4399722" cy="949630"/>
          </a:xfrm>
          <a:prstGeom prst="rect">
            <a:avLst/>
          </a:prstGeom>
          <a:solidFill>
            <a:schemeClr val="bg1">
              <a:lumMod val="95000"/>
            </a:schemeClr>
          </a:solidFill>
          <a:ln w="9525">
            <a:solidFill>
              <a:schemeClr val="tx1"/>
            </a:solid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6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З метою налагодження довгострокових ділових </a:t>
            </a:r>
            <a:r>
              <a:rPr kumimoji="0" lang="uk-UA" altLang="uk-UA" sz="16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зв'язків</a:t>
            </a:r>
            <a:r>
              <a:rPr kumimoji="0" lang="uk-UA" altLang="uk-UA" sz="16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з чехами при першій зустрічі краще обмежитися легкою, ні до чого не зобов'язує бесідою.</a:t>
            </a:r>
            <a:r>
              <a:rPr kumimoji="0" lang="uk-UA" altLang="uk-UA"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932604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24063" y="2841938"/>
            <a:ext cx="8915400" cy="3777622"/>
          </a:xfrm>
          <a:solidFill>
            <a:schemeClr val="bg1">
              <a:lumMod val="95000"/>
            </a:schemeClr>
          </a:solidFill>
          <a:ln>
            <a:solidFill>
              <a:schemeClr val="tx2">
                <a:lumMod val="60000"/>
                <a:lumOff val="40000"/>
              </a:schemeClr>
            </a:solidFill>
          </a:ln>
        </p:spPr>
        <p:txBody>
          <a:bodyPr>
            <a:normAutofit fontScale="92500" lnSpcReduction="20000"/>
          </a:bodyPr>
          <a:lstStyle/>
          <a:p>
            <a:pPr marL="0" indent="0" algn="ctr">
              <a:buNone/>
            </a:pPr>
            <a:r>
              <a:rPr lang="uk-UA" sz="3000" b="1" dirty="0">
                <a:solidFill>
                  <a:schemeClr val="tx1"/>
                </a:solidFill>
                <a:latin typeface="Times New Roman" panose="02020603050405020304" pitchFamily="18" charset="0"/>
                <a:cs typeface="Times New Roman" panose="02020603050405020304" pitchFamily="18" charset="0"/>
              </a:rPr>
              <a:t>Зустріч та привітання</a:t>
            </a:r>
          </a:p>
          <a:p>
            <a:pPr>
              <a:buFont typeface="Wingdings" panose="05000000000000000000" pitchFamily="2" charset="2"/>
              <a:buChar char="q"/>
            </a:pPr>
            <a:r>
              <a:rPr lang="uk-UA" sz="2400" dirty="0">
                <a:solidFill>
                  <a:schemeClr val="tx1"/>
                </a:solidFill>
                <a:latin typeface="Times New Roman" panose="02020603050405020304" pitchFamily="18" charset="0"/>
                <a:cs typeface="Times New Roman" panose="02020603050405020304" pitchFamily="18" charset="0"/>
              </a:rPr>
              <a:t>Початкові привітання формальні та стримані.</a:t>
            </a:r>
          </a:p>
          <a:p>
            <a:pPr>
              <a:buFont typeface="Wingdings" panose="05000000000000000000" pitchFamily="2" charset="2"/>
              <a:buChar char="q"/>
            </a:pPr>
            <a:r>
              <a:rPr lang="uk-UA" sz="2400" dirty="0">
                <a:solidFill>
                  <a:schemeClr val="tx1"/>
                </a:solidFill>
                <a:latin typeface="Times New Roman" panose="02020603050405020304" pitchFamily="18" charset="0"/>
                <a:cs typeface="Times New Roman" panose="02020603050405020304" pitchFamily="18" charset="0"/>
              </a:rPr>
              <a:t>Більшість привітань включають в себе рукостискання, прямий зоровий контакт, і відповідне </a:t>
            </a:r>
            <a:r>
              <a:rPr lang="uk-UA" sz="2400" dirty="0" err="1">
                <a:solidFill>
                  <a:schemeClr val="tx1"/>
                </a:solidFill>
                <a:latin typeface="Times New Roman" panose="02020603050405020304" pitchFamily="18" charset="0"/>
                <a:cs typeface="Times New Roman" panose="02020603050405020304" pitchFamily="18" charset="0"/>
              </a:rPr>
              <a:t>мовне</a:t>
            </a:r>
            <a:r>
              <a:rPr lang="uk-UA" sz="2400" dirty="0">
                <a:solidFill>
                  <a:schemeClr val="tx1"/>
                </a:solidFill>
                <a:latin typeface="Times New Roman" panose="02020603050405020304" pitchFamily="18" charset="0"/>
                <a:cs typeface="Times New Roman" panose="02020603050405020304" pitchFamily="18" charset="0"/>
              </a:rPr>
              <a:t> вітання відповідно до часу доби.</a:t>
            </a:r>
          </a:p>
          <a:p>
            <a:pPr>
              <a:buFont typeface="Wingdings" panose="05000000000000000000" pitchFamily="2" charset="2"/>
              <a:buChar char="q"/>
            </a:pPr>
            <a:r>
              <a:rPr lang="uk-UA" sz="2400" dirty="0">
                <a:solidFill>
                  <a:schemeClr val="tx1"/>
                </a:solidFill>
                <a:latin typeface="Times New Roman" panose="02020603050405020304" pitchFamily="18" charset="0"/>
                <a:cs typeface="Times New Roman" panose="02020603050405020304" pitchFamily="18" charset="0"/>
              </a:rPr>
              <a:t>Не поспішайте використовувати чиєсь прізвище чи неформальне привітання, оскільки це все ознаки дружби.</a:t>
            </a:r>
          </a:p>
          <a:p>
            <a:pPr>
              <a:buFont typeface="Wingdings" panose="05000000000000000000" pitchFamily="2" charset="2"/>
              <a:buChar char="q"/>
            </a:pPr>
            <a:r>
              <a:rPr lang="uk-UA" sz="2400" dirty="0">
                <a:solidFill>
                  <a:schemeClr val="tx1"/>
                </a:solidFill>
                <a:latin typeface="Times New Roman" panose="02020603050405020304" pitchFamily="18" charset="0"/>
                <a:cs typeface="Times New Roman" panose="02020603050405020304" pitchFamily="18" charset="0"/>
              </a:rPr>
              <a:t>Пропозиція перейти на неформальне спілкування, як правило, висувається жінкою, старшою людиною або особою з вищим статусом.</a:t>
            </a:r>
          </a:p>
          <a:p>
            <a:pPr>
              <a:buFont typeface="Wingdings" panose="05000000000000000000" pitchFamily="2" charset="2"/>
              <a:buChar char="q"/>
            </a:pPr>
            <a:r>
              <a:rPr lang="uk-UA" sz="2400" dirty="0">
                <a:solidFill>
                  <a:schemeClr val="tx1"/>
                </a:solidFill>
                <a:latin typeface="Times New Roman" panose="02020603050405020304" pitchFamily="18" charset="0"/>
                <a:cs typeface="Times New Roman" panose="02020603050405020304" pitchFamily="18" charset="0"/>
              </a:rPr>
              <a:t>Перехід до неформального спілкування без запрошення ображає і може розглядатися як спроба принизити.</a:t>
            </a:r>
          </a:p>
          <a:p>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1678" y="226454"/>
            <a:ext cx="4876800" cy="2438400"/>
          </a:xfrm>
          <a:prstGeom prst="rect">
            <a:avLst/>
          </a:prstGeom>
        </p:spPr>
      </p:pic>
    </p:spTree>
    <p:extLst>
      <p:ext uri="{BB962C8B-B14F-4D97-AF65-F5344CB8AC3E}">
        <p14:creationId xmlns:p14="http://schemas.microsoft.com/office/powerpoint/2010/main" val="583515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434665" y="2547937"/>
            <a:ext cx="8915400" cy="3777622"/>
          </a:xfrm>
          <a:solidFill>
            <a:schemeClr val="bg1">
              <a:lumMod val="95000"/>
            </a:schemeClr>
          </a:solidFill>
          <a:ln>
            <a:solidFill>
              <a:schemeClr val="accent1">
                <a:lumMod val="75000"/>
              </a:schemeClr>
            </a:solidFill>
          </a:ln>
        </p:spPr>
        <p:txBody>
          <a:bodyPr>
            <a:normAutofit lnSpcReduction="10000"/>
          </a:bodyPr>
          <a:lstStyle/>
          <a:p>
            <a:pPr marL="0" indent="0" algn="ctr">
              <a:buNone/>
            </a:pPr>
            <a:r>
              <a:rPr lang="uk-UA" sz="2400" b="1" dirty="0">
                <a:solidFill>
                  <a:schemeClr val="tx1"/>
                </a:solidFill>
                <a:latin typeface="Times New Roman" panose="02020603050405020304" pitchFamily="18" charset="0"/>
                <a:cs typeface="Times New Roman" panose="02020603050405020304" pitchFamily="18" charset="0"/>
              </a:rPr>
              <a:t>Як дарувати та приймати подарунки</a:t>
            </a:r>
          </a:p>
          <a:p>
            <a:pPr>
              <a:buFont typeface="Courier New" panose="02070309020205020404" pitchFamily="49" charset="0"/>
              <a:buChar char="o"/>
            </a:pPr>
            <a:r>
              <a:rPr lang="uk-UA" sz="2000" dirty="0">
                <a:solidFill>
                  <a:schemeClr val="tx1"/>
                </a:solidFill>
                <a:latin typeface="Times New Roman" panose="02020603050405020304" pitchFamily="18" charset="0"/>
                <a:cs typeface="Times New Roman" panose="02020603050405020304" pitchFamily="18" charset="0"/>
              </a:rPr>
              <a:t>Якщо вас запрошують на вечерю, принесіть коробку з якісними шоколадними цукерками або квіти для господині, або пляшку вина чи гарного коньяку для господаря.</a:t>
            </a:r>
          </a:p>
          <a:p>
            <a:pPr>
              <a:buFont typeface="Courier New" panose="02070309020205020404" pitchFamily="49" charset="0"/>
              <a:buChar char="o"/>
            </a:pPr>
            <a:r>
              <a:rPr lang="uk-UA" sz="2000" dirty="0">
                <a:solidFill>
                  <a:schemeClr val="tx1"/>
                </a:solidFill>
                <a:latin typeface="Times New Roman" panose="02020603050405020304" pitchFamily="18" charset="0"/>
                <a:cs typeface="Times New Roman" panose="02020603050405020304" pitchFamily="18" charset="0"/>
              </a:rPr>
              <a:t>Загалом, ви повинні бути обережні, даруючи квіти, так як люди у віці старше 35 років часто розглядають квіти, як щось з романтичним підтекстом.</a:t>
            </a:r>
          </a:p>
          <a:p>
            <a:pPr>
              <a:buFont typeface="Courier New" panose="02070309020205020404" pitchFamily="49" charset="0"/>
              <a:buChar char="o"/>
            </a:pPr>
            <a:r>
              <a:rPr lang="uk-UA" sz="2000" dirty="0">
                <a:solidFill>
                  <a:schemeClr val="tx1"/>
                </a:solidFill>
                <a:latin typeface="Times New Roman" panose="02020603050405020304" pitchFamily="18" charset="0"/>
                <a:cs typeface="Times New Roman" panose="02020603050405020304" pitchFamily="18" charset="0"/>
              </a:rPr>
              <a:t>Якщо ви даруєте квіти, даруйте непарну кількість, але не 13, бо це число вважається нещасливим.</a:t>
            </a:r>
          </a:p>
          <a:p>
            <a:pPr>
              <a:buFont typeface="Courier New" panose="02070309020205020404" pitchFamily="49" charset="0"/>
              <a:buChar char="o"/>
            </a:pPr>
            <a:r>
              <a:rPr lang="uk-UA" sz="2000" dirty="0">
                <a:solidFill>
                  <a:schemeClr val="tx1"/>
                </a:solidFill>
                <a:latin typeface="Times New Roman" panose="02020603050405020304" pitchFamily="18" charset="0"/>
                <a:cs typeface="Times New Roman" panose="02020603050405020304" pitchFamily="18" charset="0"/>
              </a:rPr>
              <a:t>Не даруйте лілії, ці квіти використовують на похоронах.</a:t>
            </a:r>
          </a:p>
          <a:p>
            <a:pPr>
              <a:buFont typeface="Courier New" panose="02070309020205020404" pitchFamily="49" charset="0"/>
              <a:buChar char="o"/>
            </a:pPr>
            <a:r>
              <a:rPr lang="uk-UA" sz="2000" dirty="0">
                <a:solidFill>
                  <a:schemeClr val="tx1"/>
                </a:solidFill>
                <a:latin typeface="Times New Roman" panose="02020603050405020304" pitchFamily="18" charset="0"/>
                <a:cs typeface="Times New Roman" panose="02020603050405020304" pitchFamily="18" charset="0"/>
              </a:rPr>
              <a:t>Подарунки, як правило, відкривають одразу після отримання.</a:t>
            </a:r>
          </a:p>
          <a:p>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218940"/>
            <a:ext cx="3682285" cy="2187329"/>
          </a:xfrm>
          <a:prstGeom prst="rect">
            <a:avLst/>
          </a:prstGeom>
        </p:spPr>
      </p:pic>
    </p:spTree>
    <p:extLst>
      <p:ext uri="{BB962C8B-B14F-4D97-AF65-F5344CB8AC3E}">
        <p14:creationId xmlns:p14="http://schemas.microsoft.com/office/powerpoint/2010/main" val="3865064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77285" y="695459"/>
            <a:ext cx="9727327" cy="5215763"/>
          </a:xfrm>
          <a:solidFill>
            <a:schemeClr val="bg1">
              <a:lumMod val="95000"/>
            </a:schemeClr>
          </a:solidFill>
          <a:ln>
            <a:solidFill>
              <a:schemeClr val="accent6">
                <a:lumMod val="50000"/>
              </a:schemeClr>
            </a:solidFill>
          </a:ln>
        </p:spPr>
        <p:txBody>
          <a:bodyPr>
            <a:normAutofit fontScale="77500" lnSpcReduction="20000"/>
          </a:bodyPr>
          <a:lstStyle/>
          <a:p>
            <a:pPr marL="0" indent="0" algn="ctr">
              <a:buNone/>
            </a:pPr>
            <a:r>
              <a:rPr lang="ru-RU" sz="2300" b="1" dirty="0" err="1"/>
              <a:t>Етикет</a:t>
            </a:r>
            <a:r>
              <a:rPr lang="ru-RU" sz="2300" b="1" dirty="0"/>
              <a:t> </a:t>
            </a:r>
            <a:r>
              <a:rPr lang="ru-RU" sz="2300" b="1" dirty="0" err="1"/>
              <a:t>прийому</a:t>
            </a:r>
            <a:r>
              <a:rPr lang="ru-RU" sz="2300" b="1" dirty="0"/>
              <a:t> </a:t>
            </a:r>
            <a:r>
              <a:rPr lang="ru-RU" sz="2300" b="1" dirty="0" err="1"/>
              <a:t>їжі</a:t>
            </a:r>
            <a:endParaRPr lang="ru-RU" sz="2300" b="1" dirty="0"/>
          </a:p>
          <a:p>
            <a:pPr marL="0" indent="0" algn="ctr">
              <a:buNone/>
            </a:pPr>
            <a:r>
              <a:rPr lang="ru-RU" sz="2300" b="1" i="1" dirty="0" err="1"/>
              <a:t>Якщо</a:t>
            </a:r>
            <a:r>
              <a:rPr lang="ru-RU" sz="2300" b="1" i="1" dirty="0"/>
              <a:t> </a:t>
            </a:r>
            <a:r>
              <a:rPr lang="ru-RU" sz="2300" b="1" i="1" dirty="0" err="1"/>
              <a:t>ви</a:t>
            </a:r>
            <a:r>
              <a:rPr lang="ru-RU" sz="2300" b="1" i="1" dirty="0"/>
              <a:t> </a:t>
            </a:r>
            <a:r>
              <a:rPr lang="ru-RU" sz="2300" b="1" i="1" dirty="0" err="1"/>
              <a:t>відвідуєте</a:t>
            </a:r>
            <a:r>
              <a:rPr lang="ru-RU" sz="2300" b="1" i="1" dirty="0"/>
              <a:t> </a:t>
            </a:r>
            <a:r>
              <a:rPr lang="ru-RU" sz="2300" b="1" i="1" dirty="0" err="1"/>
              <a:t>чеський</a:t>
            </a:r>
            <a:r>
              <a:rPr lang="ru-RU" sz="2300" b="1" i="1" dirty="0"/>
              <a:t> </a:t>
            </a:r>
            <a:r>
              <a:rPr lang="ru-RU" sz="2300" b="1" i="1" dirty="0" err="1"/>
              <a:t>будинок</a:t>
            </a:r>
            <a:r>
              <a:rPr lang="ru-RU" sz="2300" b="1" i="1" dirty="0"/>
              <a:t>:</a:t>
            </a:r>
            <a:endParaRPr lang="ru-RU" sz="2300" b="1" dirty="0"/>
          </a:p>
          <a:p>
            <a:pPr>
              <a:buFont typeface="Wingdings" panose="05000000000000000000" pitchFamily="2" charset="2"/>
              <a:buChar char="v"/>
            </a:pPr>
            <a:r>
              <a:rPr lang="ru-RU" dirty="0" err="1">
                <a:solidFill>
                  <a:schemeClr val="tx1"/>
                </a:solidFill>
              </a:rPr>
              <a:t>Прийдіть</a:t>
            </a:r>
            <a:r>
              <a:rPr lang="ru-RU" dirty="0">
                <a:solidFill>
                  <a:schemeClr val="tx1"/>
                </a:solidFill>
              </a:rPr>
              <a:t> </a:t>
            </a:r>
            <a:r>
              <a:rPr lang="ru-RU" dirty="0" err="1">
                <a:solidFill>
                  <a:schemeClr val="tx1"/>
                </a:solidFill>
              </a:rPr>
              <a:t>вчасно</a:t>
            </a:r>
            <a:endParaRPr lang="ru-RU" dirty="0">
              <a:solidFill>
                <a:schemeClr val="tx1"/>
              </a:solidFill>
            </a:endParaRPr>
          </a:p>
          <a:p>
            <a:pPr>
              <a:buFont typeface="Wingdings" panose="05000000000000000000" pitchFamily="2" charset="2"/>
              <a:buChar char="v"/>
            </a:pPr>
            <a:r>
              <a:rPr lang="ru-RU" dirty="0" err="1">
                <a:solidFill>
                  <a:schemeClr val="tx1"/>
                </a:solidFill>
              </a:rPr>
              <a:t>Зніміть</a:t>
            </a:r>
            <a:r>
              <a:rPr lang="ru-RU" dirty="0">
                <a:solidFill>
                  <a:schemeClr val="tx1"/>
                </a:solidFill>
              </a:rPr>
              <a:t> </a:t>
            </a:r>
            <a:r>
              <a:rPr lang="ru-RU" dirty="0" err="1">
                <a:solidFill>
                  <a:schemeClr val="tx1"/>
                </a:solidFill>
              </a:rPr>
              <a:t>взуття</a:t>
            </a:r>
            <a:r>
              <a:rPr lang="ru-RU" dirty="0">
                <a:solidFill>
                  <a:schemeClr val="tx1"/>
                </a:solidFill>
              </a:rPr>
              <a:t> ..</a:t>
            </a:r>
          </a:p>
          <a:p>
            <a:pPr>
              <a:buFont typeface="Wingdings" panose="05000000000000000000" pitchFamily="2" charset="2"/>
              <a:buChar char="v"/>
            </a:pPr>
            <a:r>
              <a:rPr lang="ru-RU" dirty="0" err="1">
                <a:solidFill>
                  <a:schemeClr val="tx1"/>
                </a:solidFill>
              </a:rPr>
              <a:t>Очікуйте</a:t>
            </a:r>
            <a:r>
              <a:rPr lang="ru-RU" dirty="0">
                <a:solidFill>
                  <a:schemeClr val="tx1"/>
                </a:solidFill>
              </a:rPr>
              <a:t> на </a:t>
            </a:r>
            <a:r>
              <a:rPr lang="ru-RU" dirty="0" err="1">
                <a:solidFill>
                  <a:schemeClr val="tx1"/>
                </a:solidFill>
              </a:rPr>
              <a:t>велику</a:t>
            </a:r>
            <a:r>
              <a:rPr lang="ru-RU" dirty="0">
                <a:solidFill>
                  <a:schemeClr val="tx1"/>
                </a:solidFill>
              </a:rPr>
              <a:t> честь і </a:t>
            </a:r>
            <a:r>
              <a:rPr lang="ru-RU" dirty="0" err="1">
                <a:solidFill>
                  <a:schemeClr val="tx1"/>
                </a:solidFill>
              </a:rPr>
              <a:t>повагу</a:t>
            </a:r>
            <a:r>
              <a:rPr lang="ru-RU" dirty="0">
                <a:solidFill>
                  <a:schemeClr val="tx1"/>
                </a:solidFill>
              </a:rPr>
              <a:t>.</a:t>
            </a:r>
          </a:p>
          <a:p>
            <a:pPr>
              <a:buFont typeface="Wingdings" panose="05000000000000000000" pitchFamily="2" charset="2"/>
              <a:buChar char="v"/>
            </a:pPr>
            <a:r>
              <a:rPr lang="ru-RU" dirty="0" err="1">
                <a:solidFill>
                  <a:schemeClr val="tx1"/>
                </a:solidFill>
              </a:rPr>
              <a:t>Вдягніться</a:t>
            </a:r>
            <a:r>
              <a:rPr lang="ru-RU" dirty="0">
                <a:solidFill>
                  <a:schemeClr val="tx1"/>
                </a:solidFill>
              </a:rPr>
              <a:t> скромно та </a:t>
            </a:r>
            <a:r>
              <a:rPr lang="ru-RU" dirty="0" err="1">
                <a:solidFill>
                  <a:schemeClr val="tx1"/>
                </a:solidFill>
              </a:rPr>
              <a:t>гарно</a:t>
            </a:r>
            <a:endParaRPr lang="ru-RU" dirty="0">
              <a:solidFill>
                <a:schemeClr val="tx1"/>
              </a:solidFill>
            </a:endParaRPr>
          </a:p>
          <a:p>
            <a:pPr>
              <a:buFont typeface="Wingdings" panose="05000000000000000000" pitchFamily="2" charset="2"/>
              <a:buChar char="v"/>
            </a:pPr>
            <a:r>
              <a:rPr lang="ru-RU" dirty="0">
                <a:solidFill>
                  <a:schemeClr val="tx1"/>
                </a:solidFill>
              </a:rPr>
              <a:t>Не </a:t>
            </a:r>
            <a:r>
              <a:rPr lang="ru-RU" dirty="0" err="1">
                <a:solidFill>
                  <a:schemeClr val="tx1"/>
                </a:solidFill>
              </a:rPr>
              <a:t>обговорюйте</a:t>
            </a:r>
            <a:r>
              <a:rPr lang="ru-RU" dirty="0">
                <a:solidFill>
                  <a:schemeClr val="tx1"/>
                </a:solidFill>
              </a:rPr>
              <a:t> роботу. Чехи </a:t>
            </a:r>
            <a:r>
              <a:rPr lang="ru-RU" dirty="0" err="1">
                <a:solidFill>
                  <a:schemeClr val="tx1"/>
                </a:solidFill>
              </a:rPr>
              <a:t>відокремлюють</a:t>
            </a:r>
            <a:r>
              <a:rPr lang="ru-RU" dirty="0">
                <a:solidFill>
                  <a:schemeClr val="tx1"/>
                </a:solidFill>
              </a:rPr>
              <a:t> свою роботу та </a:t>
            </a:r>
            <a:r>
              <a:rPr lang="ru-RU" dirty="0" err="1">
                <a:solidFill>
                  <a:schemeClr val="tx1"/>
                </a:solidFill>
              </a:rPr>
              <a:t>особисте</a:t>
            </a:r>
            <a:r>
              <a:rPr lang="ru-RU" dirty="0">
                <a:solidFill>
                  <a:schemeClr val="tx1"/>
                </a:solidFill>
              </a:rPr>
              <a:t> </a:t>
            </a:r>
            <a:r>
              <a:rPr lang="ru-RU" dirty="0" err="1">
                <a:solidFill>
                  <a:schemeClr val="tx1"/>
                </a:solidFill>
              </a:rPr>
              <a:t>життя</a:t>
            </a:r>
            <a:r>
              <a:rPr lang="ru-RU" dirty="0">
                <a:solidFill>
                  <a:schemeClr val="tx1"/>
                </a:solidFill>
              </a:rPr>
              <a:t>.</a:t>
            </a:r>
          </a:p>
          <a:p>
            <a:pPr>
              <a:buFont typeface="Wingdings" panose="05000000000000000000" pitchFamily="2" charset="2"/>
              <a:buChar char="v"/>
            </a:pPr>
            <a:r>
              <a:rPr lang="ru-RU" dirty="0">
                <a:solidFill>
                  <a:schemeClr val="tx1"/>
                </a:solidFill>
              </a:rPr>
              <a:t>Правила </a:t>
            </a:r>
            <a:r>
              <a:rPr lang="ru-RU" dirty="0" err="1">
                <a:solidFill>
                  <a:schemeClr val="tx1"/>
                </a:solidFill>
              </a:rPr>
              <a:t>поведінки</a:t>
            </a:r>
            <a:r>
              <a:rPr lang="ru-RU" dirty="0">
                <a:solidFill>
                  <a:schemeClr val="tx1"/>
                </a:solidFill>
              </a:rPr>
              <a:t> за столом </a:t>
            </a:r>
            <a:r>
              <a:rPr lang="ru-RU" dirty="0" err="1">
                <a:solidFill>
                  <a:schemeClr val="tx1"/>
                </a:solidFill>
              </a:rPr>
              <a:t>дуже</a:t>
            </a:r>
            <a:r>
              <a:rPr lang="ru-RU" dirty="0">
                <a:solidFill>
                  <a:schemeClr val="tx1"/>
                </a:solidFill>
              </a:rPr>
              <a:t> </a:t>
            </a:r>
            <a:r>
              <a:rPr lang="ru-RU" dirty="0" err="1">
                <a:solidFill>
                  <a:schemeClr val="tx1"/>
                </a:solidFill>
              </a:rPr>
              <a:t>формальні</a:t>
            </a:r>
            <a:r>
              <a:rPr lang="ru-RU" dirty="0">
                <a:solidFill>
                  <a:schemeClr val="tx1"/>
                </a:solidFill>
              </a:rPr>
              <a:t> у </a:t>
            </a:r>
            <a:r>
              <a:rPr lang="ru-RU" dirty="0" err="1">
                <a:solidFill>
                  <a:schemeClr val="tx1"/>
                </a:solidFill>
              </a:rPr>
              <a:t>Чехії</a:t>
            </a:r>
            <a:endParaRPr lang="ru-RU" dirty="0">
              <a:solidFill>
                <a:schemeClr val="tx1"/>
              </a:solidFill>
            </a:endParaRPr>
          </a:p>
          <a:p>
            <a:pPr>
              <a:buFont typeface="Wingdings" panose="05000000000000000000" pitchFamily="2" charset="2"/>
              <a:buChar char="v"/>
            </a:pPr>
            <a:r>
              <a:rPr lang="ru-RU" dirty="0">
                <a:solidFill>
                  <a:schemeClr val="tx1"/>
                </a:solidFill>
              </a:rPr>
              <a:t>Не </a:t>
            </a:r>
            <a:r>
              <a:rPr lang="ru-RU" dirty="0" err="1">
                <a:solidFill>
                  <a:schemeClr val="tx1"/>
                </a:solidFill>
              </a:rPr>
              <a:t>сідайте</a:t>
            </a:r>
            <a:r>
              <a:rPr lang="ru-RU" dirty="0">
                <a:solidFill>
                  <a:schemeClr val="tx1"/>
                </a:solidFill>
              </a:rPr>
              <a:t> до </a:t>
            </a:r>
            <a:r>
              <a:rPr lang="ru-RU" dirty="0" err="1">
                <a:solidFill>
                  <a:schemeClr val="tx1"/>
                </a:solidFill>
              </a:rPr>
              <a:t>столу,поки</a:t>
            </a:r>
            <a:r>
              <a:rPr lang="ru-RU" dirty="0">
                <a:solidFill>
                  <a:schemeClr val="tx1"/>
                </a:solidFill>
              </a:rPr>
              <a:t> вас не запросили. Вам </a:t>
            </a:r>
            <a:r>
              <a:rPr lang="ru-RU" dirty="0" err="1">
                <a:solidFill>
                  <a:schemeClr val="tx1"/>
                </a:solidFill>
              </a:rPr>
              <a:t>можуть</a:t>
            </a:r>
            <a:r>
              <a:rPr lang="ru-RU" dirty="0">
                <a:solidFill>
                  <a:schemeClr val="tx1"/>
                </a:solidFill>
              </a:rPr>
              <a:t> </a:t>
            </a:r>
            <a:r>
              <a:rPr lang="ru-RU" dirty="0" err="1">
                <a:solidFill>
                  <a:schemeClr val="tx1"/>
                </a:solidFill>
              </a:rPr>
              <a:t>показати</a:t>
            </a:r>
            <a:r>
              <a:rPr lang="ru-RU" dirty="0">
                <a:solidFill>
                  <a:schemeClr val="tx1"/>
                </a:solidFill>
              </a:rPr>
              <a:t> </a:t>
            </a:r>
            <a:r>
              <a:rPr lang="ru-RU" dirty="0" err="1">
                <a:solidFill>
                  <a:schemeClr val="tx1"/>
                </a:solidFill>
              </a:rPr>
              <a:t>певне</a:t>
            </a:r>
            <a:r>
              <a:rPr lang="ru-RU" dirty="0">
                <a:solidFill>
                  <a:schemeClr val="tx1"/>
                </a:solidFill>
              </a:rPr>
              <a:t> </a:t>
            </a:r>
            <a:r>
              <a:rPr lang="ru-RU" dirty="0" err="1">
                <a:solidFill>
                  <a:schemeClr val="tx1"/>
                </a:solidFill>
              </a:rPr>
              <a:t>місце</a:t>
            </a:r>
            <a:r>
              <a:rPr lang="ru-RU" dirty="0">
                <a:solidFill>
                  <a:schemeClr val="tx1"/>
                </a:solidFill>
              </a:rPr>
              <a:t>.</a:t>
            </a:r>
          </a:p>
          <a:p>
            <a:pPr>
              <a:buFont typeface="Wingdings" panose="05000000000000000000" pitchFamily="2" charset="2"/>
              <a:buChar char="v"/>
            </a:pPr>
            <a:r>
              <a:rPr lang="ru-RU" dirty="0" err="1">
                <a:solidFill>
                  <a:schemeClr val="tx1"/>
                </a:solidFill>
              </a:rPr>
              <a:t>Манери</a:t>
            </a:r>
            <a:r>
              <a:rPr lang="ru-RU" dirty="0">
                <a:solidFill>
                  <a:schemeClr val="tx1"/>
                </a:solidFill>
              </a:rPr>
              <a:t> за столом </a:t>
            </a:r>
            <a:r>
              <a:rPr lang="ru-RU" dirty="0" err="1">
                <a:solidFill>
                  <a:schemeClr val="tx1"/>
                </a:solidFill>
              </a:rPr>
              <a:t>такі</a:t>
            </a:r>
            <a:r>
              <a:rPr lang="ru-RU" dirty="0">
                <a:solidFill>
                  <a:schemeClr val="tx1"/>
                </a:solidFill>
              </a:rPr>
              <a:t> як </a:t>
            </a:r>
            <a:r>
              <a:rPr lang="ru-RU" dirty="0" err="1">
                <a:solidFill>
                  <a:schemeClr val="tx1"/>
                </a:solidFill>
              </a:rPr>
              <a:t>всюди</a:t>
            </a:r>
            <a:r>
              <a:rPr lang="ru-RU" dirty="0">
                <a:solidFill>
                  <a:schemeClr val="tx1"/>
                </a:solidFill>
              </a:rPr>
              <a:t>, </a:t>
            </a:r>
            <a:r>
              <a:rPr lang="ru-RU" dirty="0" err="1">
                <a:solidFill>
                  <a:schemeClr val="tx1"/>
                </a:solidFill>
              </a:rPr>
              <a:t>під</a:t>
            </a:r>
            <a:r>
              <a:rPr lang="ru-RU" dirty="0">
                <a:solidFill>
                  <a:schemeClr val="tx1"/>
                </a:solidFill>
              </a:rPr>
              <a:t> час </a:t>
            </a:r>
            <a:r>
              <a:rPr lang="ru-RU" dirty="0" err="1">
                <a:solidFill>
                  <a:schemeClr val="tx1"/>
                </a:solidFill>
              </a:rPr>
              <a:t>їжі</a:t>
            </a:r>
            <a:r>
              <a:rPr lang="ru-RU" dirty="0">
                <a:solidFill>
                  <a:schemeClr val="tx1"/>
                </a:solidFill>
              </a:rPr>
              <a:t> </a:t>
            </a:r>
            <a:r>
              <a:rPr lang="ru-RU" dirty="0" err="1">
                <a:solidFill>
                  <a:schemeClr val="tx1"/>
                </a:solidFill>
              </a:rPr>
              <a:t>виделку</a:t>
            </a:r>
            <a:r>
              <a:rPr lang="ru-RU" dirty="0">
                <a:solidFill>
                  <a:schemeClr val="tx1"/>
                </a:solidFill>
              </a:rPr>
              <a:t> </a:t>
            </a:r>
            <a:r>
              <a:rPr lang="ru-RU" dirty="0" err="1">
                <a:solidFill>
                  <a:schemeClr val="tx1"/>
                </a:solidFill>
              </a:rPr>
              <a:t>тримайте</a:t>
            </a:r>
            <a:r>
              <a:rPr lang="ru-RU" dirty="0">
                <a:solidFill>
                  <a:schemeClr val="tx1"/>
                </a:solidFill>
              </a:rPr>
              <a:t> у </a:t>
            </a:r>
            <a:r>
              <a:rPr lang="ru-RU" dirty="0" err="1">
                <a:solidFill>
                  <a:schemeClr val="tx1"/>
                </a:solidFill>
              </a:rPr>
              <a:t>лівій</a:t>
            </a:r>
            <a:r>
              <a:rPr lang="ru-RU" dirty="0">
                <a:solidFill>
                  <a:schemeClr val="tx1"/>
                </a:solidFill>
              </a:rPr>
              <a:t> </a:t>
            </a:r>
            <a:r>
              <a:rPr lang="ru-RU" dirty="0" err="1">
                <a:solidFill>
                  <a:schemeClr val="tx1"/>
                </a:solidFill>
              </a:rPr>
              <a:t>руці</a:t>
            </a:r>
            <a:r>
              <a:rPr lang="ru-RU" dirty="0">
                <a:solidFill>
                  <a:schemeClr val="tx1"/>
                </a:solidFill>
              </a:rPr>
              <a:t>, </a:t>
            </a:r>
            <a:r>
              <a:rPr lang="ru-RU" dirty="0" err="1">
                <a:solidFill>
                  <a:schemeClr val="tx1"/>
                </a:solidFill>
              </a:rPr>
              <a:t>ніж</a:t>
            </a:r>
            <a:r>
              <a:rPr lang="ru-RU" dirty="0">
                <a:solidFill>
                  <a:schemeClr val="tx1"/>
                </a:solidFill>
              </a:rPr>
              <a:t> – у </a:t>
            </a:r>
            <a:r>
              <a:rPr lang="ru-RU" dirty="0" err="1">
                <a:solidFill>
                  <a:schemeClr val="tx1"/>
                </a:solidFill>
              </a:rPr>
              <a:t>правій</a:t>
            </a:r>
            <a:r>
              <a:rPr lang="ru-RU" dirty="0">
                <a:solidFill>
                  <a:schemeClr val="tx1"/>
                </a:solidFill>
              </a:rPr>
              <a:t>.</a:t>
            </a:r>
          </a:p>
          <a:p>
            <a:pPr>
              <a:buFont typeface="Wingdings" panose="05000000000000000000" pitchFamily="2" charset="2"/>
              <a:buChar char="v"/>
            </a:pPr>
            <a:r>
              <a:rPr lang="ru-RU" dirty="0">
                <a:solidFill>
                  <a:schemeClr val="tx1"/>
                </a:solidFill>
              </a:rPr>
              <a:t>Не почитайте </a:t>
            </a:r>
            <a:r>
              <a:rPr lang="ru-RU" dirty="0" err="1">
                <a:solidFill>
                  <a:schemeClr val="tx1"/>
                </a:solidFill>
              </a:rPr>
              <a:t>їсти</a:t>
            </a:r>
            <a:r>
              <a:rPr lang="ru-RU" dirty="0">
                <a:solidFill>
                  <a:schemeClr val="tx1"/>
                </a:solidFill>
              </a:rPr>
              <a:t>, </a:t>
            </a:r>
            <a:r>
              <a:rPr lang="ru-RU" dirty="0" err="1">
                <a:solidFill>
                  <a:schemeClr val="tx1"/>
                </a:solidFill>
              </a:rPr>
              <a:t>поки</a:t>
            </a:r>
            <a:r>
              <a:rPr lang="ru-RU" dirty="0">
                <a:solidFill>
                  <a:schemeClr val="tx1"/>
                </a:solidFill>
              </a:rPr>
              <a:t> не </a:t>
            </a:r>
            <a:r>
              <a:rPr lang="ru-RU" dirty="0" err="1">
                <a:solidFill>
                  <a:schemeClr val="tx1"/>
                </a:solidFill>
              </a:rPr>
              <a:t>почне</a:t>
            </a:r>
            <a:r>
              <a:rPr lang="ru-RU" dirty="0">
                <a:solidFill>
                  <a:schemeClr val="tx1"/>
                </a:solidFill>
              </a:rPr>
              <a:t> </a:t>
            </a:r>
            <a:r>
              <a:rPr lang="ru-RU" dirty="0" err="1">
                <a:solidFill>
                  <a:schemeClr val="tx1"/>
                </a:solidFill>
              </a:rPr>
              <a:t>господиня</a:t>
            </a:r>
            <a:r>
              <a:rPr lang="ru-RU" dirty="0">
                <a:solidFill>
                  <a:schemeClr val="tx1"/>
                </a:solidFill>
              </a:rPr>
              <a:t>.</a:t>
            </a:r>
          </a:p>
          <a:p>
            <a:pPr>
              <a:buFont typeface="Wingdings" panose="05000000000000000000" pitchFamily="2" charset="2"/>
              <a:buChar char="v"/>
            </a:pPr>
            <a:r>
              <a:rPr lang="ru-RU" dirty="0" err="1">
                <a:solidFill>
                  <a:schemeClr val="tx1"/>
                </a:solidFill>
              </a:rPr>
              <a:t>Якщо</a:t>
            </a:r>
            <a:r>
              <a:rPr lang="ru-RU" dirty="0">
                <a:solidFill>
                  <a:schemeClr val="tx1"/>
                </a:solidFill>
              </a:rPr>
              <a:t> </a:t>
            </a:r>
            <a:r>
              <a:rPr lang="ru-RU" dirty="0" err="1">
                <a:solidFill>
                  <a:schemeClr val="tx1"/>
                </a:solidFill>
              </a:rPr>
              <a:t>застілля</a:t>
            </a:r>
            <a:r>
              <a:rPr lang="ru-RU" dirty="0">
                <a:solidFill>
                  <a:schemeClr val="tx1"/>
                </a:solidFill>
              </a:rPr>
              <a:t> є </a:t>
            </a:r>
            <a:r>
              <a:rPr lang="ru-RU" dirty="0" err="1">
                <a:solidFill>
                  <a:schemeClr val="tx1"/>
                </a:solidFill>
              </a:rPr>
              <a:t>неофіційним</a:t>
            </a:r>
            <a:r>
              <a:rPr lang="ru-RU" dirty="0">
                <a:solidFill>
                  <a:schemeClr val="tx1"/>
                </a:solidFill>
              </a:rPr>
              <a:t>, </a:t>
            </a:r>
            <a:r>
              <a:rPr lang="ru-RU" dirty="0" err="1">
                <a:solidFill>
                  <a:schemeClr val="tx1"/>
                </a:solidFill>
              </a:rPr>
              <a:t>серветка</a:t>
            </a:r>
            <a:r>
              <a:rPr lang="ru-RU" dirty="0">
                <a:solidFill>
                  <a:schemeClr val="tx1"/>
                </a:solidFill>
              </a:rPr>
              <a:t> </a:t>
            </a:r>
            <a:r>
              <a:rPr lang="ru-RU" dirty="0" err="1">
                <a:solidFill>
                  <a:schemeClr val="tx1"/>
                </a:solidFill>
              </a:rPr>
              <a:t>залишається</a:t>
            </a:r>
            <a:r>
              <a:rPr lang="ru-RU" dirty="0">
                <a:solidFill>
                  <a:schemeClr val="tx1"/>
                </a:solidFill>
              </a:rPr>
              <a:t> </a:t>
            </a:r>
            <a:r>
              <a:rPr lang="ru-RU" dirty="0" err="1">
                <a:solidFill>
                  <a:schemeClr val="tx1"/>
                </a:solidFill>
              </a:rPr>
              <a:t>складеною</a:t>
            </a:r>
            <a:r>
              <a:rPr lang="ru-RU" dirty="0">
                <a:solidFill>
                  <a:schemeClr val="tx1"/>
                </a:solidFill>
              </a:rPr>
              <a:t> </a:t>
            </a:r>
            <a:r>
              <a:rPr lang="ru-RU" dirty="0" err="1">
                <a:solidFill>
                  <a:schemeClr val="tx1"/>
                </a:solidFill>
              </a:rPr>
              <a:t>поруч</a:t>
            </a:r>
            <a:r>
              <a:rPr lang="ru-RU" dirty="0">
                <a:solidFill>
                  <a:schemeClr val="tx1"/>
                </a:solidFill>
              </a:rPr>
              <a:t> </a:t>
            </a:r>
            <a:r>
              <a:rPr lang="ru-RU" dirty="0" err="1">
                <a:solidFill>
                  <a:schemeClr val="tx1"/>
                </a:solidFill>
              </a:rPr>
              <a:t>із</a:t>
            </a:r>
            <a:r>
              <a:rPr lang="ru-RU" dirty="0">
                <a:solidFill>
                  <a:schemeClr val="tx1"/>
                </a:solidFill>
              </a:rPr>
              <a:t> </a:t>
            </a:r>
            <a:r>
              <a:rPr lang="ru-RU" dirty="0" err="1">
                <a:solidFill>
                  <a:schemeClr val="tx1"/>
                </a:solidFill>
              </a:rPr>
              <a:t>тарілкою</a:t>
            </a:r>
            <a:r>
              <a:rPr lang="ru-RU" dirty="0">
                <a:solidFill>
                  <a:schemeClr val="tx1"/>
                </a:solidFill>
              </a:rPr>
              <a:t>. На </a:t>
            </a:r>
            <a:r>
              <a:rPr lang="ru-RU" dirty="0" err="1">
                <a:solidFill>
                  <a:schemeClr val="tx1"/>
                </a:solidFill>
              </a:rPr>
              <a:t>формальних</a:t>
            </a:r>
            <a:r>
              <a:rPr lang="ru-RU" dirty="0">
                <a:solidFill>
                  <a:schemeClr val="tx1"/>
                </a:solidFill>
              </a:rPr>
              <a:t> </a:t>
            </a:r>
            <a:r>
              <a:rPr lang="ru-RU" dirty="0" err="1">
                <a:solidFill>
                  <a:schemeClr val="tx1"/>
                </a:solidFill>
              </a:rPr>
              <a:t>прийомах</a:t>
            </a:r>
            <a:r>
              <a:rPr lang="ru-RU" dirty="0">
                <a:solidFill>
                  <a:schemeClr val="tx1"/>
                </a:solidFill>
              </a:rPr>
              <a:t> </a:t>
            </a:r>
            <a:r>
              <a:rPr lang="ru-RU" dirty="0" err="1">
                <a:solidFill>
                  <a:schemeClr val="tx1"/>
                </a:solidFill>
              </a:rPr>
              <a:t>їжі</a:t>
            </a:r>
            <a:r>
              <a:rPr lang="ru-RU" dirty="0">
                <a:solidFill>
                  <a:schemeClr val="tx1"/>
                </a:solidFill>
              </a:rPr>
              <a:t> </a:t>
            </a:r>
            <a:r>
              <a:rPr lang="ru-RU" dirty="0" err="1">
                <a:solidFill>
                  <a:schemeClr val="tx1"/>
                </a:solidFill>
              </a:rPr>
              <a:t>серветку</a:t>
            </a:r>
            <a:r>
              <a:rPr lang="ru-RU" dirty="0">
                <a:solidFill>
                  <a:schemeClr val="tx1"/>
                </a:solidFill>
              </a:rPr>
              <a:t> треба </a:t>
            </a:r>
            <a:r>
              <a:rPr lang="ru-RU" dirty="0" err="1">
                <a:solidFill>
                  <a:schemeClr val="tx1"/>
                </a:solidFill>
              </a:rPr>
              <a:t>розгорнути</a:t>
            </a:r>
            <a:r>
              <a:rPr lang="ru-RU" dirty="0">
                <a:solidFill>
                  <a:schemeClr val="tx1"/>
                </a:solidFill>
              </a:rPr>
              <a:t> і </a:t>
            </a:r>
            <a:r>
              <a:rPr lang="ru-RU" dirty="0" err="1">
                <a:solidFill>
                  <a:schemeClr val="tx1"/>
                </a:solidFill>
              </a:rPr>
              <a:t>покласти</a:t>
            </a:r>
            <a:r>
              <a:rPr lang="ru-RU" dirty="0">
                <a:solidFill>
                  <a:schemeClr val="tx1"/>
                </a:solidFill>
              </a:rPr>
              <a:t> на </a:t>
            </a:r>
            <a:r>
              <a:rPr lang="ru-RU" dirty="0" err="1">
                <a:solidFill>
                  <a:schemeClr val="tx1"/>
                </a:solidFill>
              </a:rPr>
              <a:t>коліна</a:t>
            </a:r>
            <a:r>
              <a:rPr lang="ru-RU" dirty="0">
                <a:solidFill>
                  <a:schemeClr val="tx1"/>
                </a:solidFill>
              </a:rPr>
              <a:t>.</a:t>
            </a:r>
          </a:p>
          <a:p>
            <a:pPr>
              <a:buFont typeface="Wingdings" panose="05000000000000000000" pitchFamily="2" charset="2"/>
              <a:buChar char="v"/>
            </a:pPr>
            <a:r>
              <a:rPr lang="ru-RU" dirty="0" err="1">
                <a:solidFill>
                  <a:schemeClr val="tx1"/>
                </a:solidFill>
              </a:rPr>
              <a:t>Найстарша</a:t>
            </a:r>
            <a:r>
              <a:rPr lang="ru-RU" dirty="0">
                <a:solidFill>
                  <a:schemeClr val="tx1"/>
                </a:solidFill>
              </a:rPr>
              <a:t> </a:t>
            </a:r>
            <a:r>
              <a:rPr lang="ru-RU" dirty="0" err="1">
                <a:solidFill>
                  <a:schemeClr val="tx1"/>
                </a:solidFill>
              </a:rPr>
              <a:t>жінка</a:t>
            </a:r>
            <a:r>
              <a:rPr lang="ru-RU" dirty="0">
                <a:solidFill>
                  <a:schemeClr val="tx1"/>
                </a:solidFill>
              </a:rPr>
              <a:t> </a:t>
            </a:r>
            <a:r>
              <a:rPr lang="ru-RU" dirty="0" err="1">
                <a:solidFill>
                  <a:schemeClr val="tx1"/>
                </a:solidFill>
              </a:rPr>
              <a:t>або</a:t>
            </a:r>
            <a:r>
              <a:rPr lang="ru-RU" dirty="0">
                <a:solidFill>
                  <a:schemeClr val="tx1"/>
                </a:solidFill>
              </a:rPr>
              <a:t> </a:t>
            </a:r>
            <a:r>
              <a:rPr lang="ru-RU" dirty="0" err="1">
                <a:solidFill>
                  <a:schemeClr val="tx1"/>
                </a:solidFill>
              </a:rPr>
              <a:t>почесний</a:t>
            </a:r>
            <a:r>
              <a:rPr lang="ru-RU" dirty="0">
                <a:solidFill>
                  <a:schemeClr val="tx1"/>
                </a:solidFill>
              </a:rPr>
              <a:t> </a:t>
            </a:r>
            <a:r>
              <a:rPr lang="ru-RU" dirty="0" err="1">
                <a:solidFill>
                  <a:schemeClr val="tx1"/>
                </a:solidFill>
              </a:rPr>
              <a:t>гість</a:t>
            </a:r>
            <a:r>
              <a:rPr lang="ru-RU" dirty="0">
                <a:solidFill>
                  <a:schemeClr val="tx1"/>
                </a:solidFill>
              </a:rPr>
              <a:t>, як правило, </a:t>
            </a:r>
            <a:r>
              <a:rPr lang="ru-RU" dirty="0" err="1">
                <a:solidFill>
                  <a:schemeClr val="tx1"/>
                </a:solidFill>
              </a:rPr>
              <a:t>обслуговується</a:t>
            </a:r>
            <a:r>
              <a:rPr lang="ru-RU" dirty="0">
                <a:solidFill>
                  <a:schemeClr val="tx1"/>
                </a:solidFill>
              </a:rPr>
              <a:t> першим.</a:t>
            </a:r>
          </a:p>
          <a:p>
            <a:pPr>
              <a:buFont typeface="Wingdings" panose="05000000000000000000" pitchFamily="2" charset="2"/>
              <a:buChar char="v"/>
            </a:pPr>
            <a:r>
              <a:rPr lang="ru-RU" dirty="0" err="1">
                <a:solidFill>
                  <a:schemeClr val="tx1"/>
                </a:solidFill>
              </a:rPr>
              <a:t>Завжди</a:t>
            </a:r>
            <a:r>
              <a:rPr lang="ru-RU" dirty="0">
                <a:solidFill>
                  <a:schemeClr val="tx1"/>
                </a:solidFill>
              </a:rPr>
              <a:t> </a:t>
            </a:r>
            <a:r>
              <a:rPr lang="ru-RU" dirty="0" err="1">
                <a:solidFill>
                  <a:schemeClr val="tx1"/>
                </a:solidFill>
              </a:rPr>
              <a:t>відмовляйтесь</a:t>
            </a:r>
            <a:r>
              <a:rPr lang="ru-RU" dirty="0">
                <a:solidFill>
                  <a:schemeClr val="tx1"/>
                </a:solidFill>
              </a:rPr>
              <a:t> </a:t>
            </a:r>
            <a:r>
              <a:rPr lang="ru-RU" dirty="0" err="1">
                <a:solidFill>
                  <a:schemeClr val="tx1"/>
                </a:solidFill>
              </a:rPr>
              <a:t>від</a:t>
            </a:r>
            <a:r>
              <a:rPr lang="ru-RU" dirty="0">
                <a:solidFill>
                  <a:schemeClr val="tx1"/>
                </a:solidFill>
              </a:rPr>
              <a:t> </a:t>
            </a:r>
            <a:r>
              <a:rPr lang="ru-RU" dirty="0" err="1">
                <a:solidFill>
                  <a:schemeClr val="tx1"/>
                </a:solidFill>
              </a:rPr>
              <a:t>другої</a:t>
            </a:r>
            <a:r>
              <a:rPr lang="ru-RU" dirty="0">
                <a:solidFill>
                  <a:schemeClr val="tx1"/>
                </a:solidFill>
              </a:rPr>
              <a:t> </a:t>
            </a:r>
            <a:r>
              <a:rPr lang="ru-RU" dirty="0" err="1">
                <a:solidFill>
                  <a:schemeClr val="tx1"/>
                </a:solidFill>
              </a:rPr>
              <a:t>порції</a:t>
            </a:r>
            <a:r>
              <a:rPr lang="ru-RU" dirty="0">
                <a:solidFill>
                  <a:schemeClr val="tx1"/>
                </a:solidFill>
              </a:rPr>
              <a:t> в перший раз, коли вам </a:t>
            </a:r>
            <a:r>
              <a:rPr lang="ru-RU" dirty="0" err="1">
                <a:solidFill>
                  <a:schemeClr val="tx1"/>
                </a:solidFill>
              </a:rPr>
              <a:t>пропонують</a:t>
            </a:r>
            <a:r>
              <a:rPr lang="ru-RU" dirty="0">
                <a:solidFill>
                  <a:schemeClr val="tx1"/>
                </a:solidFill>
              </a:rPr>
              <a:t>. </a:t>
            </a:r>
            <a:r>
              <a:rPr lang="ru-RU" dirty="0" err="1">
                <a:solidFill>
                  <a:schemeClr val="tx1"/>
                </a:solidFill>
              </a:rPr>
              <a:t>Зачекайте</a:t>
            </a:r>
            <a:r>
              <a:rPr lang="ru-RU" dirty="0">
                <a:solidFill>
                  <a:schemeClr val="tx1"/>
                </a:solidFill>
              </a:rPr>
              <a:t>, </a:t>
            </a:r>
            <a:r>
              <a:rPr lang="ru-RU" dirty="0" err="1">
                <a:solidFill>
                  <a:schemeClr val="tx1"/>
                </a:solidFill>
              </a:rPr>
              <a:t>поки</a:t>
            </a:r>
            <a:r>
              <a:rPr lang="ru-RU" dirty="0">
                <a:solidFill>
                  <a:schemeClr val="tx1"/>
                </a:solidFill>
              </a:rPr>
              <a:t> </a:t>
            </a:r>
            <a:r>
              <a:rPr lang="ru-RU" dirty="0" err="1">
                <a:solidFill>
                  <a:schemeClr val="tx1"/>
                </a:solidFill>
              </a:rPr>
              <a:t>господиня</a:t>
            </a:r>
            <a:r>
              <a:rPr lang="ru-RU" dirty="0">
                <a:solidFill>
                  <a:schemeClr val="tx1"/>
                </a:solidFill>
              </a:rPr>
              <a:t> буде </a:t>
            </a:r>
            <a:r>
              <a:rPr lang="ru-RU" dirty="0" err="1">
                <a:solidFill>
                  <a:schemeClr val="tx1"/>
                </a:solidFill>
              </a:rPr>
              <a:t>наполягати</a:t>
            </a:r>
            <a:r>
              <a:rPr lang="ru-RU" dirty="0">
                <a:solidFill>
                  <a:schemeClr val="tx1"/>
                </a:solidFill>
              </a:rPr>
              <a:t>.</a:t>
            </a:r>
          </a:p>
          <a:p>
            <a:pPr>
              <a:buFont typeface="Wingdings" panose="05000000000000000000" pitchFamily="2" charset="2"/>
              <a:buChar char="v"/>
            </a:pPr>
            <a:r>
              <a:rPr lang="ru-RU" dirty="0" err="1">
                <a:solidFill>
                  <a:schemeClr val="tx1"/>
                </a:solidFill>
              </a:rPr>
              <a:t>Зробіть</a:t>
            </a:r>
            <a:r>
              <a:rPr lang="ru-RU" dirty="0">
                <a:solidFill>
                  <a:schemeClr val="tx1"/>
                </a:solidFill>
              </a:rPr>
              <a:t> </a:t>
            </a:r>
            <a:r>
              <a:rPr lang="ru-RU" dirty="0" err="1">
                <a:solidFill>
                  <a:schemeClr val="tx1"/>
                </a:solidFill>
              </a:rPr>
              <a:t>комплімент</a:t>
            </a:r>
            <a:r>
              <a:rPr lang="ru-RU" dirty="0">
                <a:solidFill>
                  <a:schemeClr val="tx1"/>
                </a:solidFill>
              </a:rPr>
              <a:t> </a:t>
            </a:r>
            <a:r>
              <a:rPr lang="ru-RU" dirty="0" err="1">
                <a:solidFill>
                  <a:schemeClr val="tx1"/>
                </a:solidFill>
              </a:rPr>
              <a:t>щодо</a:t>
            </a:r>
            <a:r>
              <a:rPr lang="ru-RU" dirty="0">
                <a:solidFill>
                  <a:schemeClr val="tx1"/>
                </a:solidFill>
              </a:rPr>
              <a:t> </a:t>
            </a:r>
            <a:r>
              <a:rPr lang="ru-RU" dirty="0" err="1">
                <a:solidFill>
                  <a:schemeClr val="tx1"/>
                </a:solidFill>
              </a:rPr>
              <a:t>їжі</a:t>
            </a:r>
            <a:r>
              <a:rPr lang="ru-RU" dirty="0">
                <a:solidFill>
                  <a:schemeClr val="tx1"/>
                </a:solidFill>
              </a:rPr>
              <a:t>. </a:t>
            </a:r>
            <a:r>
              <a:rPr lang="ru-RU" dirty="0" err="1">
                <a:solidFill>
                  <a:schemeClr val="tx1"/>
                </a:solidFill>
              </a:rPr>
              <a:t>Це</a:t>
            </a:r>
            <a:r>
              <a:rPr lang="ru-RU" dirty="0">
                <a:solidFill>
                  <a:schemeClr val="tx1"/>
                </a:solidFill>
              </a:rPr>
              <a:t> </a:t>
            </a:r>
            <a:r>
              <a:rPr lang="ru-RU" dirty="0" err="1">
                <a:solidFill>
                  <a:schemeClr val="tx1"/>
                </a:solidFill>
              </a:rPr>
              <a:t>дозволяє</a:t>
            </a:r>
            <a:r>
              <a:rPr lang="ru-RU" dirty="0">
                <a:solidFill>
                  <a:schemeClr val="tx1"/>
                </a:solidFill>
              </a:rPr>
              <a:t> </a:t>
            </a:r>
            <a:r>
              <a:rPr lang="ru-RU" dirty="0" err="1">
                <a:solidFill>
                  <a:schemeClr val="tx1"/>
                </a:solidFill>
              </a:rPr>
              <a:t>господині</a:t>
            </a:r>
            <a:r>
              <a:rPr lang="ru-RU" dirty="0">
                <a:solidFill>
                  <a:schemeClr val="tx1"/>
                </a:solidFill>
              </a:rPr>
              <a:t> </a:t>
            </a:r>
            <a:r>
              <a:rPr lang="ru-RU" dirty="0" err="1">
                <a:solidFill>
                  <a:schemeClr val="tx1"/>
                </a:solidFill>
              </a:rPr>
              <a:t>обговорити</a:t>
            </a:r>
            <a:r>
              <a:rPr lang="ru-RU" dirty="0">
                <a:solidFill>
                  <a:schemeClr val="tx1"/>
                </a:solidFill>
              </a:rPr>
              <a:t> </a:t>
            </a:r>
            <a:r>
              <a:rPr lang="ru-RU" dirty="0" err="1">
                <a:solidFill>
                  <a:schemeClr val="tx1"/>
                </a:solidFill>
              </a:rPr>
              <a:t>їжу</a:t>
            </a:r>
            <a:r>
              <a:rPr lang="ru-RU" dirty="0">
                <a:solidFill>
                  <a:schemeClr val="tx1"/>
                </a:solidFill>
              </a:rPr>
              <a:t> та </a:t>
            </a:r>
            <a:r>
              <a:rPr lang="ru-RU" dirty="0" err="1">
                <a:solidFill>
                  <a:schemeClr val="tx1"/>
                </a:solidFill>
              </a:rPr>
              <a:t>підготовку</a:t>
            </a:r>
            <a:r>
              <a:rPr lang="ru-RU" dirty="0">
                <a:solidFill>
                  <a:schemeClr val="tx1"/>
                </a:solidFill>
              </a:rPr>
              <a:t> для </a:t>
            </a:r>
            <a:r>
              <a:rPr lang="ru-RU" dirty="0" err="1">
                <a:solidFill>
                  <a:schemeClr val="tx1"/>
                </a:solidFill>
              </a:rPr>
              <a:t>прийому</a:t>
            </a:r>
            <a:r>
              <a:rPr lang="ru-RU" dirty="0">
                <a:solidFill>
                  <a:schemeClr val="tx1"/>
                </a:solidFill>
              </a:rPr>
              <a:t> гостей.</a:t>
            </a:r>
          </a:p>
          <a:p>
            <a:pPr>
              <a:buFont typeface="Wingdings" panose="05000000000000000000" pitchFamily="2" charset="2"/>
              <a:buChar char="v"/>
            </a:pPr>
            <a:r>
              <a:rPr lang="ru-RU" dirty="0" err="1">
                <a:solidFill>
                  <a:schemeClr val="tx1"/>
                </a:solidFill>
              </a:rPr>
              <a:t>Вкажіть</a:t>
            </a:r>
            <a:r>
              <a:rPr lang="ru-RU" dirty="0">
                <a:solidFill>
                  <a:schemeClr val="tx1"/>
                </a:solidFill>
              </a:rPr>
              <a:t>, </a:t>
            </a:r>
            <a:r>
              <a:rPr lang="ru-RU" dirty="0" err="1">
                <a:solidFill>
                  <a:schemeClr val="tx1"/>
                </a:solidFill>
              </a:rPr>
              <a:t>що</a:t>
            </a:r>
            <a:r>
              <a:rPr lang="ru-RU" dirty="0">
                <a:solidFill>
                  <a:schemeClr val="tx1"/>
                </a:solidFill>
              </a:rPr>
              <a:t> </a:t>
            </a:r>
            <a:r>
              <a:rPr lang="ru-RU" dirty="0" err="1">
                <a:solidFill>
                  <a:schemeClr val="tx1"/>
                </a:solidFill>
              </a:rPr>
              <a:t>ви</a:t>
            </a:r>
            <a:r>
              <a:rPr lang="ru-RU" dirty="0">
                <a:solidFill>
                  <a:schemeClr val="tx1"/>
                </a:solidFill>
              </a:rPr>
              <a:t> </a:t>
            </a:r>
            <a:r>
              <a:rPr lang="ru-RU" dirty="0" err="1">
                <a:solidFill>
                  <a:schemeClr val="tx1"/>
                </a:solidFill>
              </a:rPr>
              <a:t>закінчили</a:t>
            </a:r>
            <a:r>
              <a:rPr lang="ru-RU" dirty="0">
                <a:solidFill>
                  <a:schemeClr val="tx1"/>
                </a:solidFill>
              </a:rPr>
              <a:t> </a:t>
            </a:r>
            <a:r>
              <a:rPr lang="ru-RU" dirty="0" err="1">
                <a:solidFill>
                  <a:schemeClr val="tx1"/>
                </a:solidFill>
              </a:rPr>
              <a:t>їсти</a:t>
            </a:r>
            <a:r>
              <a:rPr lang="ru-RU" dirty="0">
                <a:solidFill>
                  <a:schemeClr val="tx1"/>
                </a:solidFill>
              </a:rPr>
              <a:t>, </a:t>
            </a:r>
            <a:r>
              <a:rPr lang="ru-RU" dirty="0" err="1">
                <a:solidFill>
                  <a:schemeClr val="tx1"/>
                </a:solidFill>
              </a:rPr>
              <a:t>покладіть</a:t>
            </a:r>
            <a:r>
              <a:rPr lang="ru-RU" dirty="0">
                <a:solidFill>
                  <a:schemeClr val="tx1"/>
                </a:solidFill>
              </a:rPr>
              <a:t> </a:t>
            </a:r>
            <a:r>
              <a:rPr lang="ru-RU" dirty="0" err="1">
                <a:solidFill>
                  <a:schemeClr val="tx1"/>
                </a:solidFill>
              </a:rPr>
              <a:t>свій</a:t>
            </a:r>
            <a:r>
              <a:rPr lang="ru-RU" dirty="0">
                <a:solidFill>
                  <a:schemeClr val="tx1"/>
                </a:solidFill>
              </a:rPr>
              <a:t> </a:t>
            </a:r>
            <a:r>
              <a:rPr lang="ru-RU" dirty="0" err="1">
                <a:solidFill>
                  <a:schemeClr val="tx1"/>
                </a:solidFill>
              </a:rPr>
              <a:t>ніж</a:t>
            </a:r>
            <a:r>
              <a:rPr lang="ru-RU" dirty="0">
                <a:solidFill>
                  <a:schemeClr val="tx1"/>
                </a:solidFill>
              </a:rPr>
              <a:t> і </a:t>
            </a:r>
            <a:r>
              <a:rPr lang="ru-RU" dirty="0" err="1">
                <a:solidFill>
                  <a:schemeClr val="tx1"/>
                </a:solidFill>
              </a:rPr>
              <a:t>виделку</a:t>
            </a:r>
            <a:r>
              <a:rPr lang="ru-RU" dirty="0">
                <a:solidFill>
                  <a:schemeClr val="tx1"/>
                </a:solidFill>
              </a:rPr>
              <a:t> </a:t>
            </a:r>
            <a:r>
              <a:rPr lang="ru-RU" dirty="0" err="1">
                <a:solidFill>
                  <a:schemeClr val="tx1"/>
                </a:solidFill>
              </a:rPr>
              <a:t>паралельно</a:t>
            </a:r>
            <a:r>
              <a:rPr lang="ru-RU" dirty="0">
                <a:solidFill>
                  <a:schemeClr val="tx1"/>
                </a:solidFill>
              </a:rPr>
              <a:t> в </a:t>
            </a:r>
            <a:r>
              <a:rPr lang="ru-RU" dirty="0" err="1">
                <a:solidFill>
                  <a:schemeClr val="tx1"/>
                </a:solidFill>
              </a:rPr>
              <a:t>правій</a:t>
            </a:r>
            <a:r>
              <a:rPr lang="ru-RU" dirty="0">
                <a:solidFill>
                  <a:schemeClr val="tx1"/>
                </a:solidFill>
              </a:rPr>
              <a:t> </a:t>
            </a:r>
            <a:r>
              <a:rPr lang="ru-RU" dirty="0" err="1">
                <a:solidFill>
                  <a:schemeClr val="tx1"/>
                </a:solidFill>
              </a:rPr>
              <a:t>частині</a:t>
            </a:r>
            <a:r>
              <a:rPr lang="ru-RU" dirty="0">
                <a:solidFill>
                  <a:schemeClr val="tx1"/>
                </a:solidFill>
              </a:rPr>
              <a:t> </a:t>
            </a:r>
            <a:r>
              <a:rPr lang="ru-RU" dirty="0" err="1">
                <a:solidFill>
                  <a:schemeClr val="tx1"/>
                </a:solidFill>
              </a:rPr>
              <a:t>тарілки</a:t>
            </a:r>
            <a:r>
              <a:rPr lang="ru-RU" dirty="0">
                <a:solidFill>
                  <a:schemeClr val="tx1"/>
                </a:solidFill>
              </a:rPr>
              <a:t>.</a:t>
            </a:r>
          </a:p>
          <a:p>
            <a:endParaRPr lang="uk-UA" dirty="0"/>
          </a:p>
        </p:txBody>
      </p:sp>
    </p:spTree>
    <p:extLst>
      <p:ext uri="{BB962C8B-B14F-4D97-AF65-F5344CB8AC3E}">
        <p14:creationId xmlns:p14="http://schemas.microsoft.com/office/powerpoint/2010/main" val="2600027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2356833" y="940158"/>
            <a:ext cx="8993232" cy="5035459"/>
          </a:xfrm>
          <a:solidFill>
            <a:schemeClr val="bg1">
              <a:lumMod val="95000"/>
            </a:schemeClr>
          </a:solidFill>
          <a:ln>
            <a:solidFill>
              <a:schemeClr val="accent2">
                <a:lumMod val="75000"/>
              </a:schemeClr>
            </a:solidFill>
          </a:ln>
        </p:spPr>
        <p:txBody>
          <a:bodyPr>
            <a:normAutofit fontScale="85000" lnSpcReduction="20000"/>
          </a:bodyPr>
          <a:lstStyle/>
          <a:p>
            <a:pPr marL="0" indent="0" algn="ctr">
              <a:buNone/>
            </a:pPr>
            <a:r>
              <a:rPr lang="uk-UA" sz="1900" b="1" dirty="0">
                <a:latin typeface="Times New Roman" panose="02020603050405020304" pitchFamily="18" charset="0"/>
                <a:cs typeface="Times New Roman" panose="02020603050405020304" pitchFamily="18" charset="0"/>
              </a:rPr>
              <a:t>Бізнес-етикет і протокол</a:t>
            </a:r>
          </a:p>
          <a:p>
            <a:pPr marL="0" indent="0" algn="ctr">
              <a:buNone/>
            </a:pPr>
            <a:r>
              <a:rPr lang="uk-UA" sz="1900" b="1" dirty="0">
                <a:latin typeface="Times New Roman" panose="02020603050405020304" pitchFamily="18" charset="0"/>
                <a:cs typeface="Times New Roman" panose="02020603050405020304" pitchFamily="18" charset="0"/>
              </a:rPr>
              <a:t>Ділові зустрічі</a:t>
            </a:r>
          </a:p>
          <a:p>
            <a:pPr>
              <a:buFont typeface="Wingdings" panose="05000000000000000000" pitchFamily="2" charset="2"/>
              <a:buChar char="Ø"/>
            </a:pPr>
            <a:r>
              <a:rPr lang="uk-UA" sz="1900" dirty="0">
                <a:latin typeface="Times New Roman" panose="02020603050405020304" pitchFamily="18" charset="0"/>
                <a:cs typeface="Times New Roman" panose="02020603050405020304" pitchFamily="18" charset="0"/>
              </a:rPr>
              <a:t>Призначення зустрічі - це обов'язкова складова й про зустріч необхідно домовитися заздалегідь.</a:t>
            </a:r>
          </a:p>
          <a:p>
            <a:pPr>
              <a:buFont typeface="Wingdings" panose="05000000000000000000" pitchFamily="2" charset="2"/>
              <a:buChar char="Ø"/>
            </a:pPr>
            <a:r>
              <a:rPr lang="uk-UA" sz="1900" dirty="0">
                <a:latin typeface="Times New Roman" panose="02020603050405020304" pitchFamily="18" charset="0"/>
                <a:cs typeface="Times New Roman" panose="02020603050405020304" pitchFamily="18" charset="0"/>
              </a:rPr>
              <a:t>Листи необхідно адресувати компанії, а не конкретній людині. Це запобігає затриманню листа, якщо особа, до якої його адресовано, знаходиться поза межами офісу.</a:t>
            </a:r>
          </a:p>
          <a:p>
            <a:pPr>
              <a:buFont typeface="Wingdings" panose="05000000000000000000" pitchFamily="2" charset="2"/>
              <a:buChar char="Ø"/>
            </a:pPr>
            <a:r>
              <a:rPr lang="uk-UA" sz="1900" dirty="0">
                <a:latin typeface="Times New Roman" panose="02020603050405020304" pitchFamily="18" charset="0"/>
                <a:cs typeface="Times New Roman" panose="02020603050405020304" pitchFamily="18" charset="0"/>
              </a:rPr>
              <a:t>Не намагайтеся планувати зустрічі в п'ятницю після обіду, оскільки багато чехів </a:t>
            </a:r>
            <a:r>
              <a:rPr lang="uk-UA" sz="1900" dirty="0" err="1">
                <a:latin typeface="Times New Roman" panose="02020603050405020304" pitchFamily="18" charset="0"/>
                <a:cs typeface="Times New Roman" panose="02020603050405020304" pitchFamily="18" charset="0"/>
              </a:rPr>
              <a:t>від’їзжають</a:t>
            </a:r>
            <a:r>
              <a:rPr lang="uk-UA" sz="1900" dirty="0">
                <a:latin typeface="Times New Roman" panose="02020603050405020304" pitchFamily="18" charset="0"/>
                <a:cs typeface="Times New Roman" panose="02020603050405020304" pitchFamily="18" charset="0"/>
              </a:rPr>
              <a:t> до своїх заміських котеджі якраз після ланчу.</a:t>
            </a:r>
          </a:p>
          <a:p>
            <a:pPr>
              <a:buFont typeface="Wingdings" panose="05000000000000000000" pitchFamily="2" charset="2"/>
              <a:buChar char="Ø"/>
            </a:pPr>
            <a:r>
              <a:rPr lang="uk-UA" sz="1900" dirty="0">
                <a:latin typeface="Times New Roman" panose="02020603050405020304" pitchFamily="18" charset="0"/>
                <a:cs typeface="Times New Roman" panose="02020603050405020304" pitchFamily="18" charset="0"/>
              </a:rPr>
              <a:t>Багато підприємств закриваються на період серпня.</a:t>
            </a:r>
          </a:p>
          <a:p>
            <a:pPr>
              <a:buFont typeface="Wingdings" panose="05000000000000000000" pitchFamily="2" charset="2"/>
              <a:buChar char="Ø"/>
            </a:pPr>
            <a:r>
              <a:rPr lang="uk-UA" sz="1900" dirty="0">
                <a:latin typeface="Times New Roman" panose="02020603050405020304" pitchFamily="18" charset="0"/>
                <a:cs typeface="Times New Roman" panose="02020603050405020304" pitchFamily="18" charset="0"/>
              </a:rPr>
              <a:t>Пунктуальність для зустрічей є надзвичайно важливою.</a:t>
            </a:r>
          </a:p>
          <a:p>
            <a:pPr>
              <a:buFont typeface="Wingdings" panose="05000000000000000000" pitchFamily="2" charset="2"/>
              <a:buChar char="Ø"/>
            </a:pPr>
            <a:r>
              <a:rPr lang="uk-UA" sz="1900" dirty="0">
                <a:latin typeface="Times New Roman" panose="02020603050405020304" pitchFamily="18" charset="0"/>
                <a:cs typeface="Times New Roman" panose="02020603050405020304" pitchFamily="18" charset="0"/>
              </a:rPr>
              <a:t>Перші зустрічі заплановані, щоб познайомитися, та щоб Ваші чеські колеги побачили, чи вам можна довіряти. Перша зустріч може бути з посередником, а не з тим хто приймає остаточне рішення.</a:t>
            </a:r>
          </a:p>
          <a:p>
            <a:pPr>
              <a:buFont typeface="Wingdings" panose="05000000000000000000" pitchFamily="2" charset="2"/>
              <a:buChar char="Ø"/>
            </a:pPr>
            <a:r>
              <a:rPr lang="uk-UA" sz="1900" dirty="0">
                <a:latin typeface="Times New Roman" panose="02020603050405020304" pitchFamily="18" charset="0"/>
                <a:cs typeface="Times New Roman" panose="02020603050405020304" pitchFamily="18" charset="0"/>
              </a:rPr>
              <a:t>Очікуйте на невелику розмову та знайомство з вами особисто перед тим, як перейти до безпосереднього обговорення бізнесу.</a:t>
            </a:r>
          </a:p>
          <a:p>
            <a:pPr>
              <a:buFont typeface="Wingdings" panose="05000000000000000000" pitchFamily="2" charset="2"/>
              <a:buChar char="Ø"/>
            </a:pPr>
            <a:r>
              <a:rPr lang="uk-UA" sz="1900" dirty="0">
                <a:latin typeface="Times New Roman" panose="02020603050405020304" pitchFamily="18" charset="0"/>
                <a:cs typeface="Times New Roman" panose="02020603050405020304" pitchFamily="18" charset="0"/>
              </a:rPr>
              <a:t>Дуже важливим є зоровий контакт під час розмови.</a:t>
            </a:r>
          </a:p>
          <a:p>
            <a:pPr>
              <a:buFont typeface="Wingdings" panose="05000000000000000000" pitchFamily="2" charset="2"/>
              <a:buChar char="Ø"/>
            </a:pPr>
            <a:r>
              <a:rPr lang="uk-UA" sz="1900" dirty="0">
                <a:latin typeface="Times New Roman" panose="02020603050405020304" pitchFamily="18" charset="0"/>
                <a:cs typeface="Times New Roman" panose="02020603050405020304" pitchFamily="18" charset="0"/>
              </a:rPr>
              <a:t>Не знімайте свій піджак поки це не зробить чех вищій за положенням.</a:t>
            </a:r>
          </a:p>
          <a:p>
            <a:pPr>
              <a:buFont typeface="Wingdings" panose="05000000000000000000" pitchFamily="2" charset="2"/>
              <a:buChar char="Ø"/>
            </a:pPr>
            <a:r>
              <a:rPr lang="uk-UA" sz="1900" dirty="0">
                <a:latin typeface="Times New Roman" panose="02020603050405020304" pitchFamily="18" charset="0"/>
                <a:cs typeface="Times New Roman" panose="02020603050405020304" pitchFamily="18" charset="0"/>
              </a:rPr>
              <a:t>Презентації повинні бути точними, детальними та ретельними.</a:t>
            </a:r>
          </a:p>
          <a:p>
            <a:endParaRPr lang="uk-UA" dirty="0"/>
          </a:p>
        </p:txBody>
      </p:sp>
    </p:spTree>
    <p:extLst>
      <p:ext uri="{BB962C8B-B14F-4D97-AF65-F5344CB8AC3E}">
        <p14:creationId xmlns:p14="http://schemas.microsoft.com/office/powerpoint/2010/main" val="1839768466"/>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89</TotalTime>
  <Words>1572</Words>
  <Application>Microsoft Office PowerPoint</Application>
  <PresentationFormat>Широкий екран</PresentationFormat>
  <Paragraphs>77</Paragraphs>
  <Slides>10</Slides>
  <Notes>0</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10</vt:i4>
      </vt:variant>
    </vt:vector>
  </HeadingPairs>
  <TitlesOfParts>
    <vt:vector size="18" baseType="lpstr">
      <vt:lpstr>Arial</vt:lpstr>
      <vt:lpstr>Century Gothic</vt:lpstr>
      <vt:lpstr>Courier New</vt:lpstr>
      <vt:lpstr>inherit</vt:lpstr>
      <vt:lpstr>Times New Roman</vt:lpstr>
      <vt:lpstr>Wingdings</vt:lpstr>
      <vt:lpstr>Wingdings 3</vt:lpstr>
      <vt:lpstr>Легкий дым</vt:lpstr>
      <vt:lpstr>Етикет Чехії</vt:lpstr>
      <vt:lpstr>Національні особливості </vt:lpstr>
      <vt:lpstr>Презентація PowerPoint</vt:lpstr>
      <vt:lpstr>Особливості менталітету </vt:lpstr>
      <vt:lpstr>ДІЛОВА КУЛЬТУРА ЧЕХІЇ </vt:lpstr>
      <vt:lpstr>Презентація PowerPoint</vt:lpstr>
      <vt:lpstr>Презентація PowerPoint</vt:lpstr>
      <vt:lpstr>Презентація PowerPoint</vt:lpstr>
      <vt:lpstr>Презентація PowerPoint</vt:lpstr>
      <vt:lpstr>Презентація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Чехія</dc:title>
  <dc:creator>Користувач Windows</dc:creator>
  <cp:lastModifiedBy>Галина Синоруб</cp:lastModifiedBy>
  <cp:revision>14</cp:revision>
  <dcterms:created xsi:type="dcterms:W3CDTF">2020-04-15T16:07:10Z</dcterms:created>
  <dcterms:modified xsi:type="dcterms:W3CDTF">2023-01-23T22:07:47Z</dcterms:modified>
</cp:coreProperties>
</file>