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1" r:id="rId5"/>
    <p:sldId id="266" r:id="rId6"/>
    <p:sldId id="279" r:id="rId7"/>
    <p:sldId id="282" r:id="rId8"/>
    <p:sldId id="275" r:id="rId9"/>
    <p:sldId id="283" r:id="rId10"/>
    <p:sldId id="284" r:id="rId11"/>
    <p:sldId id="285" r:id="rId12"/>
    <p:sldId id="288" r:id="rId13"/>
    <p:sldId id="272" r:id="rId14"/>
    <p:sldId id="263" r:id="rId15"/>
    <p:sldId id="290" r:id="rId16"/>
    <p:sldId id="291" r:id="rId17"/>
    <p:sldId id="292" r:id="rId18"/>
    <p:sldId id="271" r:id="rId19"/>
    <p:sldId id="273" r:id="rId20"/>
    <p:sldId id="265" r:id="rId21"/>
    <p:sldId id="257" r:id="rId22"/>
    <p:sldId id="274" r:id="rId23"/>
    <p:sldId id="276" r:id="rId24"/>
    <p:sldId id="259" r:id="rId25"/>
    <p:sldId id="277" r:id="rId26"/>
    <p:sldId id="258" r:id="rId27"/>
    <p:sldId id="293" r:id="rId28"/>
    <p:sldId id="294" r:id="rId29"/>
    <p:sldId id="26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3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852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48658B-B4E2-482B-8B8B-7324DE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51CEB4-5605-4F92-9B39-CB24A4B7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997CBB-1B91-4A15-AB3D-B99495A4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8A17F6-3A9C-46A3-ADD6-4D94F4D8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9345B5-5EAF-42DE-A2AE-77B2CF01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6F348E-F5AA-4869-9451-E32AB17E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32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FD875-0AEE-48C8-AF93-04F62420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A74A7F0-D2CF-4EE6-AA96-C9B2DCC9F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A0937D-0D34-4F54-A68B-86FF73BD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C7D14E-FFF7-4FDA-84CA-8AD99BEC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BA7F38-055A-479F-B363-322BC4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F837BF-5B89-4A07-9051-AF79A009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27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E6E698-ED68-4291-9A9D-11C65CD9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4B61F3-BBAE-4206-A2FB-5123BE1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688D3A-0F9F-4184-932E-C1E106B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D58B42-401B-4A20-9BD7-963E192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650D4C-313F-4FF2-886F-C0CB92F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62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5DF0037-B7C1-49FC-BAD8-CD7CC17B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006A6EE-020A-4A09-9F78-75AE900B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B1830E-D7C5-415D-B455-CF136FC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747B37-677C-4490-B78D-BEFCA0E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94392-AE2C-497A-A194-0877E5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74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39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13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8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8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46F65-E40D-4E2E-9840-32E8BDC5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F8BDC0-FBE5-4A6C-9D74-E2E4C89D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603F2-89F9-45A8-A7E7-B899708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077CD5-7336-45F8-BBAB-82F76BC7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E30CB2-BF9F-41FB-B2C6-F3AA6A7D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44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FCDDD9-ABF0-4DC9-928F-61E7FAF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6102F-922E-41F0-AE93-C5EF8D8A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DEFA72-20A0-44BD-9EE0-F73A6203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7C8A66-3016-4360-B5FF-A4844E5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38B945-4DC8-4634-8BF2-8E2EB60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271EF5-402F-433F-ACBF-CE2499E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4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28B93-ED70-44A2-B329-F305CE3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8EC2BC-AB31-4AA0-941B-F63D3203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557C03-6949-4B43-88E2-49B50F52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D5F4B15-8201-4F09-B138-99CB0A73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EBDFA61-DF01-4A6B-A64D-6A6A06210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98316A7-11EE-4EB1-9267-121BBC2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7A6A1D8-00D7-4BD6-8B8A-20256B0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A1ED72-814B-4160-9AB0-EF8BAA6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7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5ED386-72FA-4E4D-A11F-39B6560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544B33-E8C4-4807-917E-9231CD2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DF5DF59-9436-4A75-A495-3D18A63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6BC6D7-0407-48A5-A406-C4D36802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99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learningapps.org/watch?v=puoa4qknk2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hyperlink" Target="presentation-creation.r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1700D-8834-4889-9306-C3786535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649621"/>
          </a:xfrm>
        </p:spPr>
        <p:txBody>
          <a:bodyPr>
            <a:normAutofit/>
          </a:bodyPr>
          <a:lstStyle/>
          <a:p>
            <a:r>
              <a:rPr lang="pl-PL" sz="9600" dirty="0" smtClean="0"/>
              <a:t>Unsere Tiere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390824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2076" y="1141634"/>
          <a:ext cx="6257925" cy="5120640"/>
        </p:xfrm>
        <a:graphic>
          <a:graphicData uri="http://schemas.openxmlformats.org/drawingml/2006/table">
            <a:tbl>
              <a:tblPr/>
              <a:tblGrid>
                <a:gridCol w="428625"/>
                <a:gridCol w="3057525"/>
                <a:gridCol w="27717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№</a:t>
                      </a:r>
                      <a:endParaRPr lang="uk-UA" sz="24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Deutsch</a:t>
                      </a:r>
                      <a:endParaRPr lang="en-US" sz="2400" b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Ukrainisch</a:t>
                      </a:r>
                      <a:endParaRPr lang="en-US" sz="2400" b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Die Geschwindigkeit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швидкість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Das Grünzeug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зелень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Das Säugetier (-e)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ссавець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fangen (fing, hatgefangen)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ловити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fressen</a:t>
                      </a:r>
                      <a:r>
                        <a:rPr lang="en-US" sz="2400" b="0" dirty="0"/>
                        <a:t> (</a:t>
                      </a:r>
                      <a:r>
                        <a:rPr lang="en-US" sz="2400" b="0" dirty="0" err="1"/>
                        <a:t>fra</a:t>
                      </a:r>
                      <a:r>
                        <a:rPr lang="el-GR" sz="2400" b="0" dirty="0"/>
                        <a:t>β, </a:t>
                      </a:r>
                      <a:r>
                        <a:rPr lang="en-US" sz="2400" b="0" dirty="0" err="1"/>
                        <a:t>hatgefressen</a:t>
                      </a:r>
                      <a:r>
                        <a:rPr lang="en-US" sz="2400" b="0" dirty="0"/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їсти про тварин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Landsäugetier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наземний ссавець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Der Maulwurf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моль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wegschaufeln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перелопачувати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Der Schwanz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хвіст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Die Tatze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/>
                        <a:t>лапа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2400" b="0"/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/>
                        <a:t>Der Rüssel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/>
                        <a:t>хобот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8364" y="545910"/>
            <a:ext cx="423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Unsere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Tiere</a:t>
            </a:r>
            <a:endParaRPr lang="uk-U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Tiere aus Deutsc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326" y="-1"/>
            <a:ext cx="9298674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hat…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1874" y="1825625"/>
            <a:ext cx="6931925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l-PL" dirty="0" smtClean="0"/>
              <a:t>Wer hat einen Schwanz</a:t>
            </a:r>
            <a:r>
              <a:rPr lang="uk-UA" dirty="0" smtClean="0"/>
              <a:t>?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Wer</a:t>
            </a:r>
            <a:r>
              <a:rPr lang="en-US" dirty="0" smtClean="0"/>
              <a:t> hat die </a:t>
            </a:r>
            <a:r>
              <a:rPr lang="en-US" dirty="0" err="1" smtClean="0"/>
              <a:t>Tatzen</a:t>
            </a:r>
            <a:r>
              <a:rPr lang="en-US" dirty="0" smtClean="0"/>
              <a:t> </a:t>
            </a:r>
            <a:r>
              <a:rPr lang="uk-UA" dirty="0" smtClean="0"/>
              <a:t>(лапки)?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Wer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Shnauze</a:t>
            </a:r>
            <a:r>
              <a:rPr lang="uk-UA" dirty="0" smtClean="0"/>
              <a:t> (мордочка)?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Wer</a:t>
            </a:r>
            <a:r>
              <a:rPr lang="en-US" dirty="0" smtClean="0"/>
              <a:t> hat die </a:t>
            </a:r>
            <a:r>
              <a:rPr lang="en-US" dirty="0" err="1" smtClean="0"/>
              <a:t>Fl</a:t>
            </a:r>
            <a:r>
              <a:rPr lang="en-US" dirty="0" err="1" smtClean="0">
                <a:latin typeface="Times New Roman"/>
                <a:cs typeface="Times New Roman"/>
              </a:rPr>
              <a:t>ügel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cs typeface="Times New Roman"/>
              </a:rPr>
              <a:t>(крила)?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</a:t>
            </a:r>
            <a:r>
              <a:rPr lang="en-US" dirty="0" err="1" smtClean="0"/>
              <a:t>uch</a:t>
            </a:r>
            <a:r>
              <a:rPr lang="en-US" dirty="0" smtClean="0"/>
              <a:t> </a:t>
            </a:r>
            <a:r>
              <a:rPr lang="pl-PL" dirty="0" smtClean="0"/>
              <a:t>   </a:t>
            </a:r>
            <a:r>
              <a:rPr lang="pl-PL" dirty="0" smtClean="0"/>
              <a:t>Seite </a:t>
            </a:r>
            <a:r>
              <a:rPr lang="en-US" dirty="0" smtClean="0"/>
              <a:t>107  </a:t>
            </a:r>
            <a:r>
              <a:rPr lang="pl-PL" dirty="0" smtClean="0"/>
              <a:t> </a:t>
            </a:r>
            <a:r>
              <a:rPr lang="pl-PL" dirty="0" smtClean="0"/>
              <a:t>Übung </a:t>
            </a:r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821373" y="2006221"/>
            <a:ext cx="55546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Wer hat vier Tatzen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Wer kann kratzen? </a:t>
            </a:r>
            <a:endParaRPr lang="de-DE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Wer 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kann flitzen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Wer kann auf dem Sofa sitzen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Nein, das ist keine Katze. </a:t>
            </a:r>
            <a:endParaRPr lang="de-DE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Das </a:t>
            </a:r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ist ein…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4D09-2047-4FE0-BD73-E307368E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85946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Welche Haus- und Wildtiere könnt ihr nennen?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learningapps.org/watch?v=puoa4qknk22</a:t>
            </a:r>
            <a:r>
              <a:rPr lang="pl-PL" dirty="0" smtClean="0"/>
              <a:t/>
            </a:r>
            <a:br>
              <a:rPr lang="pl-PL" dirty="0" smtClean="0"/>
            </a:b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8D520EA-3A88-4A3B-B3A2-15B457DD0C87}"/>
              </a:ext>
            </a:extLst>
          </p:cNvPr>
          <p:cNvGrpSpPr/>
          <p:nvPr/>
        </p:nvGrpSpPr>
        <p:grpSpPr>
          <a:xfrm>
            <a:off x="3882057" y="2558790"/>
            <a:ext cx="2252042" cy="2835000"/>
            <a:chOff x="381000" y="2034000"/>
            <a:chExt cx="2252042" cy="2835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A753CE7-B09C-485D-A128-80AF1B0FF02F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6051ADF5-A4A6-48A6-803B-01BCE2F14D15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CE3660B9-170F-4046-BDCF-945DB6F6FEA8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6D63CA29-D819-4006-A491-84C276442283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49239930-1504-46D0-B32C-27C88F612C30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78EA8251-9759-42D4-B2B1-9CFA9CB3FE65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B6002771-2FF5-42B3-B2E9-C0CABE0F4684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86C0B71-7B31-4A27-82BD-FD6AAFDC3217}"/>
                </a:ext>
              </a:extLst>
            </p:cNvPr>
            <p:cNvSpPr/>
            <p:nvPr/>
          </p:nvSpPr>
          <p:spPr>
            <a:xfrm>
              <a:off x="1179872" y="398061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D00C6B0-DC3E-40DE-82A7-DDA4C5DAD771}"/>
                </a:ext>
              </a:extLst>
            </p:cNvPr>
            <p:cNvSpPr/>
            <p:nvPr/>
          </p:nvSpPr>
          <p:spPr>
            <a:xfrm>
              <a:off x="408963" y="2485110"/>
              <a:ext cx="22240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dirty="0" smtClean="0"/>
                <a:t>Wilde </a:t>
              </a:r>
              <a:r>
                <a:rPr lang="en-US" sz="3200" b="1" dirty="0" err="1" smtClean="0"/>
                <a:t>Tiere</a:t>
              </a:r>
              <a:endParaRPr lang="ru-RU" sz="3200" b="1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1D108F-B70F-4FC9-A338-E3810E455AE4}"/>
                </a:ext>
              </a:extLst>
            </p:cNvPr>
            <p:cNvSpPr/>
            <p:nvPr/>
          </p:nvSpPr>
          <p:spPr>
            <a:xfrm>
              <a:off x="1131592" y="205043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F603F668-341D-4650-96E0-6FE2C9E7C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1266809" y="4060484"/>
              <a:ext cx="432000" cy="4320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154508BE-F46C-4F2B-9BD9-31C8343BAEC2}"/>
              </a:ext>
            </a:extLst>
          </p:cNvPr>
          <p:cNvGrpSpPr/>
          <p:nvPr/>
        </p:nvGrpSpPr>
        <p:grpSpPr>
          <a:xfrm>
            <a:off x="6268003" y="2558790"/>
            <a:ext cx="2205000" cy="2835000"/>
            <a:chOff x="6268003" y="2558790"/>
            <a:chExt cx="2205000" cy="28350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6ACBB46A-0072-418B-92D5-299278E1F6E9}"/>
                </a:ext>
              </a:extLst>
            </p:cNvPr>
            <p:cNvSpPr/>
            <p:nvPr/>
          </p:nvSpPr>
          <p:spPr>
            <a:xfrm>
              <a:off x="6268003" y="2558790"/>
              <a:ext cx="2205000" cy="2835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51D5EFD9-8178-4E2F-8A81-2B554D858D84}"/>
                </a:ext>
              </a:extLst>
            </p:cNvPr>
            <p:cNvSpPr/>
            <p:nvPr/>
          </p:nvSpPr>
          <p:spPr>
            <a:xfrm>
              <a:off x="7010503" y="444879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FA0D65CD-811E-4B19-8B7E-0A797CB460A8}"/>
                </a:ext>
              </a:extLst>
            </p:cNvPr>
            <p:cNvSpPr/>
            <p:nvPr/>
          </p:nvSpPr>
          <p:spPr>
            <a:xfrm>
              <a:off x="7258003" y="5102190"/>
              <a:ext cx="228994" cy="29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0C4E17E1-6E4C-4D21-91B3-2524E896A41E}"/>
                </a:ext>
              </a:extLst>
            </p:cNvPr>
            <p:cNvSpPr/>
            <p:nvPr/>
          </p:nvSpPr>
          <p:spPr>
            <a:xfrm>
              <a:off x="7444484" y="5142489"/>
              <a:ext cx="147601" cy="1476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98CAD95D-DFA0-4F35-A503-4EFF30EB39AE}"/>
                </a:ext>
              </a:extLst>
            </p:cNvPr>
            <p:cNvSpPr/>
            <p:nvPr/>
          </p:nvSpPr>
          <p:spPr>
            <a:xfrm>
              <a:off x="7152915" y="5142489"/>
              <a:ext cx="147600" cy="1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A77FB629-7974-4D6D-8834-35F4CADD3591}"/>
                </a:ext>
              </a:extLst>
            </p:cNvPr>
            <p:cNvSpPr/>
            <p:nvPr/>
          </p:nvSpPr>
          <p:spPr>
            <a:xfrm>
              <a:off x="7444574" y="5216289"/>
              <a:ext cx="228994" cy="177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6A4C9475-8868-43AE-8D48-E5519DC9B0BF}"/>
                </a:ext>
              </a:extLst>
            </p:cNvPr>
            <p:cNvSpPr/>
            <p:nvPr/>
          </p:nvSpPr>
          <p:spPr>
            <a:xfrm>
              <a:off x="7071521" y="5225405"/>
              <a:ext cx="228994" cy="168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1B9E4AB9-770F-490A-A5CF-18373FB43925}"/>
                </a:ext>
              </a:extLst>
            </p:cNvPr>
            <p:cNvSpPr/>
            <p:nvPr/>
          </p:nvSpPr>
          <p:spPr>
            <a:xfrm>
              <a:off x="7066875" y="450540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B5700DE7-5342-4864-AF73-8FB6B8D553C2}"/>
                </a:ext>
              </a:extLst>
            </p:cNvPr>
            <p:cNvSpPr/>
            <p:nvPr/>
          </p:nvSpPr>
          <p:spPr>
            <a:xfrm>
              <a:off x="6315017" y="3142383"/>
              <a:ext cx="20723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 err="1" smtClean="0"/>
                <a:t>Haustiere</a:t>
              </a:r>
              <a:endParaRPr lang="ru-RU" sz="3600" b="1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AE0135F0-EA9F-47DD-924D-EB74672C6D8B}"/>
                </a:ext>
              </a:extLst>
            </p:cNvPr>
            <p:cNvSpPr/>
            <p:nvPr/>
          </p:nvSpPr>
          <p:spPr>
            <a:xfrm>
              <a:off x="7018595" y="257522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51BE22E0-E817-4984-8FFC-6DCA71BD2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7151206" y="4575354"/>
              <a:ext cx="432000" cy="4320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6DD0040E-01E9-43C3-8C6D-F61ED2B3D856}"/>
              </a:ext>
            </a:extLst>
          </p:cNvPr>
          <p:cNvGrpSpPr/>
          <p:nvPr/>
        </p:nvGrpSpPr>
        <p:grpSpPr>
          <a:xfrm>
            <a:off x="8653949" y="2575223"/>
            <a:ext cx="2205000" cy="2914451"/>
            <a:chOff x="6996000" y="2027033"/>
            <a:chExt cx="2205000" cy="2914451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9FDFD5CE-DFFF-445E-A0BB-95E4AF59A3AE}"/>
                </a:ext>
              </a:extLst>
            </p:cNvPr>
            <p:cNvGrpSpPr/>
            <p:nvPr/>
          </p:nvGrpSpPr>
          <p:grpSpPr>
            <a:xfrm>
              <a:off x="6996000" y="2027033"/>
              <a:ext cx="2205000" cy="2914451"/>
              <a:chOff x="3487867" y="2050433"/>
              <a:chExt cx="2205000" cy="2914451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xmlns="" id="{456A4EE1-E752-47F0-B921-8F07615146E8}"/>
                  </a:ext>
                </a:extLst>
              </p:cNvPr>
              <p:cNvSpPr/>
              <p:nvPr/>
            </p:nvSpPr>
            <p:spPr>
              <a:xfrm>
                <a:off x="3487867" y="2050433"/>
                <a:ext cx="2205000" cy="28350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79FA2FB6-3CFA-4CE5-B3A9-40AC0424FFE5}"/>
                  </a:ext>
                </a:extLst>
              </p:cNvPr>
              <p:cNvSpPr/>
              <p:nvPr/>
            </p:nvSpPr>
            <p:spPr>
              <a:xfrm>
                <a:off x="4230367" y="394043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40D5C53B-1BAE-49E3-A7DB-B144E21AFDE9}"/>
                  </a:ext>
                </a:extLst>
              </p:cNvPr>
              <p:cNvSpPr/>
              <p:nvPr/>
            </p:nvSpPr>
            <p:spPr>
              <a:xfrm>
                <a:off x="4477867" y="4593833"/>
                <a:ext cx="228994" cy="29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71917451-A749-46C0-99DC-2A785903540D}"/>
                  </a:ext>
                </a:extLst>
              </p:cNvPr>
              <p:cNvSpPr/>
              <p:nvPr/>
            </p:nvSpPr>
            <p:spPr>
              <a:xfrm>
                <a:off x="4664348" y="4634132"/>
                <a:ext cx="147601" cy="1476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E90B94EA-22A7-45C1-B386-F01A24B03F24}"/>
                  </a:ext>
                </a:extLst>
              </p:cNvPr>
              <p:cNvSpPr/>
              <p:nvPr/>
            </p:nvSpPr>
            <p:spPr>
              <a:xfrm>
                <a:off x="4372779" y="4634132"/>
                <a:ext cx="147600" cy="147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0D13DD72-D267-4855-9DD6-C2976CFE1EB0}"/>
                  </a:ext>
                </a:extLst>
              </p:cNvPr>
              <p:cNvSpPr/>
              <p:nvPr/>
            </p:nvSpPr>
            <p:spPr>
              <a:xfrm>
                <a:off x="4664438" y="4707932"/>
                <a:ext cx="228994" cy="177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ACA43D5A-9572-4ABB-90E9-303CF4D866CC}"/>
                  </a:ext>
                </a:extLst>
              </p:cNvPr>
              <p:cNvSpPr/>
              <p:nvPr/>
            </p:nvSpPr>
            <p:spPr>
              <a:xfrm>
                <a:off x="4291385" y="4717048"/>
                <a:ext cx="228994" cy="1683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7B20615D-ED03-423A-9671-A94408D8CBF0}"/>
                  </a:ext>
                </a:extLst>
              </p:cNvPr>
              <p:cNvSpPr/>
              <p:nvPr/>
            </p:nvSpPr>
            <p:spPr>
              <a:xfrm>
                <a:off x="4286739" y="3997048"/>
                <a:ext cx="606770" cy="606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2FEC0EB4-E7CD-4846-905D-32A5C60F5BB9}"/>
                  </a:ext>
                </a:extLst>
              </p:cNvPr>
              <p:cNvSpPr/>
              <p:nvPr/>
            </p:nvSpPr>
            <p:spPr>
              <a:xfrm>
                <a:off x="3553931" y="2656560"/>
                <a:ext cx="207238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3600" b="1" dirty="0" err="1" smtClean="0"/>
                  <a:t>Tiere</a:t>
                </a:r>
                <a:r>
                  <a:rPr lang="en-US" sz="3600" b="1" dirty="0" smtClean="0"/>
                  <a:t> auf </a:t>
                </a:r>
                <a:r>
                  <a:rPr lang="en-US" sz="3600" b="1" dirty="0" err="1" smtClean="0"/>
                  <a:t>dem</a:t>
                </a:r>
                <a:r>
                  <a:rPr lang="en-US" sz="3600" b="1" dirty="0" smtClean="0"/>
                  <a:t> </a:t>
                </a:r>
                <a:r>
                  <a:rPr lang="en-US" sz="3600" b="1" dirty="0" err="1" smtClean="0"/>
                  <a:t>Bauernhof</a:t>
                </a:r>
                <a:endParaRPr lang="ru-RU" sz="3600" b="1" dirty="0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C8D9602F-8FE9-4FB0-8E67-6FDE1FBAA83D}"/>
                  </a:ext>
                </a:extLst>
              </p:cNvPr>
              <p:cNvSpPr/>
              <p:nvPr/>
            </p:nvSpPr>
            <p:spPr>
              <a:xfrm>
                <a:off x="4238459" y="2066866"/>
                <a:ext cx="703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03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D907FB92-0262-4491-BC08-3D419392C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7889523" y="4068000"/>
              <a:ext cx="432000" cy="432000"/>
            </a:xfrm>
            <a:prstGeom prst="rect">
              <a:avLst/>
            </a:prstGeom>
          </p:spPr>
        </p:pic>
      </p:grpSp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xmlns="" id="{70058301-0E5C-4AB4-99AB-842E567CB0D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9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Picture 2" descr="https://learningapps.org/qrcode.php?id=puoa4qknk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6997" y="3104865"/>
            <a:ext cx="1787857" cy="1787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00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Buch</a:t>
            </a:r>
            <a:r>
              <a:rPr lang="en-US" dirty="0" smtClean="0"/>
              <a:t>  </a:t>
            </a:r>
            <a:r>
              <a:rPr lang="en-US" dirty="0" err="1" smtClean="0"/>
              <a:t>Seite</a:t>
            </a:r>
            <a:r>
              <a:rPr lang="en-US" dirty="0" smtClean="0"/>
              <a:t> 107 </a:t>
            </a:r>
            <a:r>
              <a:rPr lang="en-US" b="0" dirty="0" err="1" smtClean="0">
                <a:latin typeface="Times New Roman"/>
                <a:cs typeface="Times New Roman"/>
              </a:rPr>
              <a:t>Ǜbung</a:t>
            </a:r>
            <a:r>
              <a:rPr lang="en-US" b="0" dirty="0" smtClean="0">
                <a:latin typeface="Times New Roman"/>
                <a:cs typeface="Times New Roman"/>
              </a:rPr>
              <a:t> 4</a:t>
            </a:r>
            <a:endParaRPr lang="uk-UA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uk-UA" dirty="0" smtClean="0">
                <a:latin typeface="Constantia" pitchFamily="18" charset="0"/>
              </a:rPr>
              <a:t>1</a:t>
            </a:r>
            <a:r>
              <a:rPr lang="de-DE" dirty="0" smtClean="0">
                <a:latin typeface="Constantia" pitchFamily="18" charset="0"/>
              </a:rPr>
              <a:t>) </a:t>
            </a:r>
            <a:r>
              <a:rPr lang="de-DE" dirty="0" smtClean="0">
                <a:latin typeface="Constantia" pitchFamily="18" charset="0"/>
              </a:rPr>
              <a:t>Welches Tier lauft am schnellsten?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Constantia" pitchFamily="18" charset="0"/>
              </a:rPr>
              <a:t>2) Welches Landsaugetier hat den gro.ten Appetit?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Constantia" pitchFamily="18" charset="0"/>
              </a:rPr>
              <a:t>3) Welches Tier fangt die meisten Mause?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Constantia" pitchFamily="18" charset="0"/>
              </a:rPr>
              <a:t>4) Welcher Vogel kann am l</a:t>
            </a:r>
            <a:r>
              <a:rPr lang="uk-UA" dirty="0" smtClean="0">
                <a:latin typeface="Constantia" pitchFamily="18" charset="0"/>
                <a:cs typeface="Times New Roman"/>
              </a:rPr>
              <a:t>ӓ</a:t>
            </a:r>
            <a:r>
              <a:rPr lang="de-DE" dirty="0" err="1" smtClean="0">
                <a:latin typeface="Constantia" pitchFamily="18" charset="0"/>
              </a:rPr>
              <a:t>ngsten</a:t>
            </a:r>
            <a:r>
              <a:rPr lang="de-DE" dirty="0" smtClean="0">
                <a:latin typeface="Constantia" pitchFamily="18" charset="0"/>
              </a:rPr>
              <a:t> in der Luft bleiben?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Constantia" pitchFamily="18" charset="0"/>
              </a:rPr>
              <a:t>5) Welches Tier springt am h</a:t>
            </a:r>
            <a:r>
              <a:rPr lang="uk-UA" dirty="0" smtClean="0">
                <a:latin typeface="Constantia" pitchFamily="18" charset="0"/>
                <a:cs typeface="Times New Roman"/>
              </a:rPr>
              <a:t>ӧ</a:t>
            </a:r>
            <a:r>
              <a:rPr lang="de-DE" dirty="0" err="1" smtClean="0">
                <a:latin typeface="Constantia" pitchFamily="18" charset="0"/>
              </a:rPr>
              <a:t>chsten</a:t>
            </a:r>
            <a:r>
              <a:rPr lang="de-DE" dirty="0" smtClean="0">
                <a:latin typeface="Constantia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de-DE" dirty="0" smtClean="0">
                <a:latin typeface="Constantia" pitchFamily="18" charset="0"/>
              </a:rPr>
              <a:t>6) Welches Tier kann am weitesten springen?</a:t>
            </a:r>
            <a:endParaRPr lang="uk-UA" dirty="0" smtClean="0">
              <a:latin typeface="Constant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14" y="174056"/>
            <a:ext cx="8291286" cy="1325563"/>
          </a:xfrm>
        </p:spPr>
        <p:txBody>
          <a:bodyPr/>
          <a:lstStyle/>
          <a:p>
            <a:r>
              <a:rPr lang="en-US" dirty="0" err="1" smtClean="0">
                <a:latin typeface="Constantia" pitchFamily="18" charset="0"/>
              </a:rPr>
              <a:t>Rekorde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der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Tierwelt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onstantia" pitchFamily="18" charset="0"/>
              </a:rPr>
              <a:t>Sehr viele Menschen wissen, dass der Gepard 115 Kilometer pro Stunde laufen kann. Diese Geschwindigkeit erreicht er in drei Sekunden!</a:t>
            </a:r>
          </a:p>
          <a:p>
            <a:r>
              <a:rPr lang="de-DE" dirty="0" smtClean="0">
                <a:latin typeface="Constantia" pitchFamily="18" charset="0"/>
              </a:rPr>
              <a:t>Der Puma kann aus dem Stand 7 Meter hoch, und das K</a:t>
            </a:r>
            <a:r>
              <a:rPr lang="uk-UA" dirty="0" smtClean="0">
                <a:latin typeface="Constantia" pitchFamily="18" charset="0"/>
                <a:cs typeface="Times New Roman"/>
              </a:rPr>
              <a:t>ӓ</a:t>
            </a:r>
            <a:r>
              <a:rPr lang="de-DE" dirty="0" err="1" smtClean="0">
                <a:latin typeface="Constantia" pitchFamily="18" charset="0"/>
              </a:rPr>
              <a:t>nguru</a:t>
            </a:r>
            <a:r>
              <a:rPr lang="de-DE" dirty="0" smtClean="0">
                <a:latin typeface="Constantia" pitchFamily="18" charset="0"/>
              </a:rPr>
              <a:t> —</a:t>
            </a:r>
            <a:r>
              <a:rPr lang="en-US" dirty="0" smtClean="0">
                <a:latin typeface="Constantia" pitchFamily="18" charset="0"/>
              </a:rPr>
              <a:t>13,5 Meter </a:t>
            </a:r>
            <a:r>
              <a:rPr lang="en-US" dirty="0" err="1" smtClean="0">
                <a:latin typeface="Constantia" pitchFamily="18" charset="0"/>
              </a:rPr>
              <a:t>weit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springen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r>
              <a:rPr lang="de-DE" dirty="0" smtClean="0">
                <a:latin typeface="Constantia" pitchFamily="18" charset="0"/>
              </a:rPr>
              <a:t>Der </a:t>
            </a:r>
            <a:r>
              <a:rPr lang="de-DE" dirty="0" err="1" smtClean="0">
                <a:latin typeface="Constantia" pitchFamily="18" charset="0"/>
              </a:rPr>
              <a:t>flei</a:t>
            </a:r>
            <a:r>
              <a:rPr lang="el-GR" dirty="0" smtClean="0">
                <a:latin typeface="Constantia" pitchFamily="18" charset="0"/>
                <a:cs typeface="Times New Roman"/>
              </a:rPr>
              <a:t>β</a:t>
            </a:r>
            <a:r>
              <a:rPr lang="de-DE" dirty="0" err="1" smtClean="0">
                <a:latin typeface="Constantia" pitchFamily="18" charset="0"/>
              </a:rPr>
              <a:t>igste</a:t>
            </a:r>
            <a:r>
              <a:rPr lang="de-DE" dirty="0" smtClean="0">
                <a:latin typeface="Constantia" pitchFamily="18" charset="0"/>
              </a:rPr>
              <a:t> Jager ist der Fuchs. Er fangt aber nur selten G</a:t>
            </a:r>
            <a:r>
              <a:rPr lang="uk-UA" dirty="0" smtClean="0">
                <a:latin typeface="Constantia" pitchFamily="18" charset="0"/>
                <a:cs typeface="Times New Roman"/>
              </a:rPr>
              <a:t>ӓ</a:t>
            </a:r>
            <a:r>
              <a:rPr lang="de-DE" dirty="0" err="1" smtClean="0">
                <a:latin typeface="Constantia" pitchFamily="18" charset="0"/>
              </a:rPr>
              <a:t>nse</a:t>
            </a:r>
            <a:r>
              <a:rPr lang="de-DE" dirty="0" smtClean="0">
                <a:latin typeface="Constantia" pitchFamily="18" charset="0"/>
              </a:rPr>
              <a:t> aus dem Hof </a:t>
            </a:r>
            <a:r>
              <a:rPr lang="de-DE" b="1" u="sng" dirty="0" smtClean="0">
                <a:latin typeface="Constantia" pitchFamily="18" charset="0"/>
              </a:rPr>
              <a:t>des Menschen</a:t>
            </a:r>
            <a:r>
              <a:rPr lang="de-DE" dirty="0" smtClean="0">
                <a:latin typeface="Constantia" pitchFamily="18" charset="0"/>
              </a:rPr>
              <a:t>, viel </a:t>
            </a:r>
            <a:r>
              <a:rPr lang="uk-UA" dirty="0" smtClean="0">
                <a:latin typeface="Constantia" pitchFamily="18" charset="0"/>
                <a:cs typeface="Times New Roman"/>
              </a:rPr>
              <a:t>ӧ</a:t>
            </a:r>
            <a:r>
              <a:rPr lang="de-DE" dirty="0" err="1" smtClean="0">
                <a:latin typeface="Constantia" pitchFamily="18" charset="0"/>
              </a:rPr>
              <a:t>fter</a:t>
            </a:r>
            <a:r>
              <a:rPr lang="de-DE" dirty="0" smtClean="0">
                <a:latin typeface="Constantia" pitchFamily="18" charset="0"/>
              </a:rPr>
              <a:t> fangt er Mause — bis zu 30 000 im </a:t>
            </a:r>
            <a:r>
              <a:rPr lang="en-US" dirty="0" err="1" smtClean="0">
                <a:latin typeface="Constantia" pitchFamily="18" charset="0"/>
              </a:rPr>
              <a:t>Jahr</a:t>
            </a:r>
            <a:r>
              <a:rPr lang="en-US" dirty="0" smtClean="0">
                <a:latin typeface="Constantia" pitchFamily="18" charset="0"/>
              </a:rPr>
              <a:t>.</a:t>
            </a:r>
            <a:endParaRPr lang="uk-UA" dirty="0" smtClean="0">
              <a:latin typeface="Constant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013299"/>
          </a:xfrm>
        </p:spPr>
        <p:txBody>
          <a:bodyPr/>
          <a:lstStyle/>
          <a:p>
            <a:r>
              <a:rPr lang="en-US" dirty="0" err="1" smtClean="0">
                <a:latin typeface="Constantia" pitchFamily="18" charset="0"/>
              </a:rPr>
              <a:t>Rekorde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der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Tierwelt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Der beste Tunnelbauer ist der Maulwurf. Er ist nur 20 cm </a:t>
            </a:r>
            <a:r>
              <a:rPr lang="de-DE" dirty="0" err="1" smtClean="0"/>
              <a:t>gro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/>
              <a:t>, kann aber in nur 20 Minuten bis zu sechs Kilo Erde wegschaufeln. Er baut so 500 Meter lange </a:t>
            </a:r>
            <a:r>
              <a:rPr lang="de-DE" dirty="0" err="1" smtClean="0"/>
              <a:t>Gangesysteme</a:t>
            </a:r>
            <a:r>
              <a:rPr lang="de-DE" dirty="0" smtClean="0"/>
              <a:t> und viele H</a:t>
            </a:r>
            <a:r>
              <a:rPr lang="de-DE" dirty="0" smtClean="0">
                <a:latin typeface="Times New Roman"/>
                <a:cs typeface="Times New Roman"/>
              </a:rPr>
              <a:t>ü</a:t>
            </a:r>
            <a:r>
              <a:rPr lang="de-DE" dirty="0" smtClean="0"/>
              <a:t>gel.</a:t>
            </a:r>
          </a:p>
          <a:p>
            <a:r>
              <a:rPr lang="de-DE" dirty="0" smtClean="0"/>
              <a:t>Der Schlaf </a:t>
            </a:r>
            <a:r>
              <a:rPr lang="de-DE" b="1" u="sng" dirty="0" smtClean="0"/>
              <a:t>des L</a:t>
            </a:r>
            <a:r>
              <a:rPr lang="uk-UA" b="1" u="sng" dirty="0" smtClean="0">
                <a:latin typeface="Times New Roman"/>
                <a:cs typeface="Times New Roman"/>
              </a:rPr>
              <a:t>ӧ</a:t>
            </a:r>
            <a:r>
              <a:rPr lang="de-DE" b="1" u="sng" dirty="0" smtClean="0"/>
              <a:t>wen </a:t>
            </a:r>
            <a:r>
              <a:rPr lang="de-DE" dirty="0" smtClean="0"/>
              <a:t>kann 12 Stunden dauern.</a:t>
            </a:r>
          </a:p>
          <a:p>
            <a:r>
              <a:rPr lang="de-DE" dirty="0" smtClean="0"/>
              <a:t>Der Albatros kann 250 Stunden lang in der Luft bleiben, das ist langer als</a:t>
            </a:r>
          </a:p>
          <a:p>
            <a:r>
              <a:rPr lang="de-DE" dirty="0" smtClean="0"/>
              <a:t>jeder andere Vogel oder jedes Flugzeug.</a:t>
            </a:r>
          </a:p>
          <a:p>
            <a:r>
              <a:rPr lang="de-DE" dirty="0" smtClean="0"/>
              <a:t>Unter den Landsaugetieren ist der Appetit </a:t>
            </a:r>
            <a:r>
              <a:rPr lang="de-DE" b="1" u="sng" dirty="0" smtClean="0"/>
              <a:t>des Elefanten </a:t>
            </a:r>
            <a:r>
              <a:rPr lang="de-DE" dirty="0" smtClean="0"/>
              <a:t>am </a:t>
            </a:r>
            <a:r>
              <a:rPr lang="de-DE" dirty="0" err="1" smtClean="0"/>
              <a:t>gr</a:t>
            </a:r>
            <a:r>
              <a:rPr lang="uk-UA" dirty="0" smtClean="0">
                <a:latin typeface="Times New Roman"/>
                <a:cs typeface="Times New Roman"/>
              </a:rPr>
              <a:t>ӧ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err="1" smtClean="0"/>
              <a:t>ten</a:t>
            </a:r>
            <a:r>
              <a:rPr lang="de-DE" dirty="0" smtClean="0"/>
              <a:t>: Am</a:t>
            </a:r>
          </a:p>
          <a:p>
            <a:r>
              <a:rPr lang="de-DE" dirty="0" smtClean="0"/>
              <a:t>Tag frisst er bis zu 470 kg Gr</a:t>
            </a:r>
            <a:r>
              <a:rPr lang="de-DE" dirty="0" smtClean="0">
                <a:latin typeface="Times New Roman"/>
                <a:cs typeface="Times New Roman"/>
              </a:rPr>
              <a:t>ü</a:t>
            </a:r>
            <a:r>
              <a:rPr lang="de-DE" dirty="0" smtClean="0"/>
              <a:t>nzeug.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4D09-2047-4FE0-BD73-E307368E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3875" y="2098391"/>
            <a:ext cx="2209800" cy="1325563"/>
          </a:xfrm>
        </p:spPr>
        <p:txBody>
          <a:bodyPr/>
          <a:lstStyle/>
          <a:p>
            <a:r>
              <a:rPr lang="en-US" dirty="0" smtClean="0"/>
              <a:t>Heft </a:t>
            </a:r>
            <a:r>
              <a:rPr lang="en-US" dirty="0" err="1" smtClean="0"/>
              <a:t>Seite</a:t>
            </a:r>
            <a:r>
              <a:rPr lang="en-US" dirty="0" smtClean="0"/>
              <a:t> 70</a:t>
            </a:r>
            <a:endParaRPr lang="ru-RU" dirty="0"/>
          </a:p>
        </p:txBody>
      </p:sp>
      <p:sp>
        <p:nvSpPr>
          <p:cNvPr id="44" name="Нижний колонтитул 4">
            <a:extLst>
              <a:ext uri="{FF2B5EF4-FFF2-40B4-BE49-F238E27FC236}">
                <a16:creationId xmlns:a16="http://schemas.microsoft.com/office/drawing/2014/main" xmlns="" id="{70058301-0E5C-4AB4-99AB-842E567CB0D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916" y="0"/>
            <a:ext cx="53388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800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928" y="0"/>
            <a:ext cx="7982803" cy="1490971"/>
          </a:xfrm>
        </p:spPr>
        <p:txBody>
          <a:bodyPr>
            <a:normAutofit/>
          </a:bodyPr>
          <a:lstStyle/>
          <a:p>
            <a:r>
              <a:rPr lang="uk-UA" dirty="0" smtClean="0"/>
              <a:t>Відмінювання іменників</a:t>
            </a:r>
            <a:br>
              <a:rPr lang="uk-UA" dirty="0" smtClean="0"/>
            </a:br>
            <a:r>
              <a:rPr lang="uk-UA" dirty="0" smtClean="0"/>
              <a:t>слабка відміна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179929" y="1501255"/>
            <a:ext cx="88164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За слабкою відміною </a:t>
            </a:r>
            <a:r>
              <a:rPr lang="uk-UA" sz="3600" dirty="0" smtClean="0"/>
              <a:t>відмінюються:</a:t>
            </a:r>
          </a:p>
          <a:p>
            <a:pPr marL="457200" indent="-457200">
              <a:buAutoNum type="arabicPeriod"/>
            </a:pPr>
            <a:r>
              <a:rPr lang="uk-UA" sz="3600" dirty="0" smtClean="0"/>
              <a:t>Односкладові </a:t>
            </a:r>
            <a:r>
              <a:rPr lang="uk-UA" sz="3600" dirty="0" smtClean="0"/>
              <a:t>іменники чоловічого роду , які позначають живих істот</a:t>
            </a:r>
            <a:r>
              <a:rPr lang="uk-UA" sz="3600" dirty="0" smtClean="0"/>
              <a:t>.</a:t>
            </a:r>
          </a:p>
          <a:p>
            <a:pPr marL="457200" indent="-457200"/>
            <a:endParaRPr lang="uk-UA" sz="3600" dirty="0" smtClean="0"/>
          </a:p>
          <a:p>
            <a:pPr>
              <a:buNone/>
            </a:pPr>
            <a:r>
              <a:rPr lang="de-DE" sz="3600" dirty="0" smtClean="0"/>
              <a:t>Einige einsilbige Maskulina — Bezeichnungen der</a:t>
            </a:r>
            <a:r>
              <a:rPr lang="uk-UA" sz="3600" dirty="0" smtClean="0"/>
              <a:t> </a:t>
            </a:r>
            <a:r>
              <a:rPr lang="de-DE" sz="3600" dirty="0" smtClean="0"/>
              <a:t>Lebewesen:</a:t>
            </a:r>
          </a:p>
          <a:p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Mensch</a:t>
            </a:r>
            <a:r>
              <a:rPr lang="en-US" sz="3600" dirty="0" smtClean="0"/>
              <a:t>, </a:t>
            </a:r>
            <a:r>
              <a:rPr lang="en-US" sz="3600" dirty="0" err="1" smtClean="0"/>
              <a:t>der</a:t>
            </a:r>
            <a:r>
              <a:rPr lang="en-US" sz="3600" dirty="0" smtClean="0"/>
              <a:t> Herr, </a:t>
            </a:r>
            <a:r>
              <a:rPr lang="en-US" sz="3600" dirty="0" err="1" smtClean="0"/>
              <a:t>der</a:t>
            </a:r>
            <a:r>
              <a:rPr lang="en-US" sz="3600" dirty="0" smtClean="0"/>
              <a:t> Graf, 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Prinz</a:t>
            </a:r>
            <a:r>
              <a:rPr lang="en-US" sz="3600" dirty="0" smtClean="0"/>
              <a:t>, </a:t>
            </a:r>
            <a:r>
              <a:rPr lang="en-US" sz="3600" dirty="0" err="1" smtClean="0"/>
              <a:t>der</a:t>
            </a:r>
            <a:r>
              <a:rPr lang="en-US" sz="3600" dirty="0" smtClean="0"/>
              <a:t> Bar, </a:t>
            </a:r>
            <a:r>
              <a:rPr lang="en-US" sz="3600" dirty="0" err="1" smtClean="0"/>
              <a:t>der</a:t>
            </a:r>
            <a:r>
              <a:rPr lang="en-US" sz="3600" dirty="0" smtClean="0"/>
              <a:t> Held, </a:t>
            </a:r>
            <a:r>
              <a:rPr lang="en-US" sz="3600" dirty="0" err="1" smtClean="0"/>
              <a:t>der</a:t>
            </a:r>
            <a:r>
              <a:rPr lang="uk-UA" sz="3600" dirty="0" smtClean="0"/>
              <a:t> </a:t>
            </a:r>
            <a:r>
              <a:rPr lang="en-US" sz="3600" dirty="0" err="1" smtClean="0"/>
              <a:t>F</a:t>
            </a:r>
            <a:r>
              <a:rPr lang="en-US" sz="3600" dirty="0" err="1" smtClean="0">
                <a:latin typeface="Times New Roman"/>
                <a:cs typeface="Times New Roman"/>
              </a:rPr>
              <a:t>ü</a:t>
            </a:r>
            <a:r>
              <a:rPr lang="en-US" sz="3600" dirty="0" err="1" smtClean="0"/>
              <a:t>rst</a:t>
            </a:r>
            <a:r>
              <a:rPr lang="en-US" sz="3600" dirty="0" smtClean="0"/>
              <a:t>, </a:t>
            </a:r>
            <a:r>
              <a:rPr lang="en-US" sz="3600" dirty="0" err="1" smtClean="0"/>
              <a:t>der</a:t>
            </a:r>
            <a:r>
              <a:rPr lang="en-US" sz="3600" dirty="0" smtClean="0"/>
              <a:t> </a:t>
            </a:r>
            <a:r>
              <a:rPr lang="en-US" sz="3600" dirty="0" err="1" smtClean="0"/>
              <a:t>Narr</a:t>
            </a:r>
            <a:r>
              <a:rPr lang="en-US" sz="3600" dirty="0" smtClean="0"/>
              <a:t>;</a:t>
            </a:r>
            <a:endParaRPr lang="uk-UA" sz="3600" dirty="0" smtClean="0"/>
          </a:p>
          <a:p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rum gibt es Jahreszeiten? Wetterwechsel einfach erklä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8B255-93BC-4366-989A-4F85B0C5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5953788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2. Іменники з суфіксами іншомовного походження</a:t>
            </a:r>
            <a:r>
              <a:rPr lang="uk-UA" sz="3600" dirty="0" smtClean="0">
                <a:solidFill>
                  <a:schemeClr val="tx1"/>
                </a:solidFill>
              </a:rPr>
              <a:t>: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Maskulina — Bezeichnungen der Lebewesen auf</a:t>
            </a: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de-DE" sz="4000" i="1" u="sng" dirty="0" smtClean="0">
                <a:solidFill>
                  <a:srgbClr val="C00000"/>
                </a:solidFill>
              </a:rPr>
              <a:t> -e, -</a:t>
            </a:r>
            <a:r>
              <a:rPr lang="de-DE" sz="4000" i="1" u="sng" dirty="0" err="1" smtClean="0">
                <a:solidFill>
                  <a:srgbClr val="C00000"/>
                </a:solidFill>
              </a:rPr>
              <a:t>ant</a:t>
            </a:r>
            <a:r>
              <a:rPr lang="de-DE" sz="4000" i="1" u="sng" dirty="0" smtClean="0">
                <a:solidFill>
                  <a:srgbClr val="C00000"/>
                </a:solidFill>
              </a:rPr>
              <a:t>, -</a:t>
            </a:r>
            <a:r>
              <a:rPr lang="de-DE" sz="4000" i="1" u="sng" dirty="0" err="1" smtClean="0">
                <a:solidFill>
                  <a:srgbClr val="C00000"/>
                </a:solidFill>
              </a:rPr>
              <a:t>ent</a:t>
            </a:r>
            <a:r>
              <a:rPr lang="de-DE" sz="4000" i="1" u="sng" dirty="0" smtClean="0">
                <a:solidFill>
                  <a:srgbClr val="C00000"/>
                </a:solidFill>
              </a:rPr>
              <a:t>, -at, -et,</a:t>
            </a:r>
            <a:r>
              <a:rPr lang="uk-UA" sz="4000" i="1" u="sng" dirty="0" smtClean="0">
                <a:solidFill>
                  <a:srgbClr val="C00000"/>
                </a:solidFill>
              </a:rPr>
              <a:t> </a:t>
            </a:r>
            <a:r>
              <a:rPr lang="de-DE" sz="4000" i="1" u="sng" dirty="0" smtClean="0">
                <a:solidFill>
                  <a:srgbClr val="C00000"/>
                </a:solidFill>
              </a:rPr>
              <a:t>-</a:t>
            </a:r>
            <a:r>
              <a:rPr lang="de-DE" sz="4000" i="1" u="sng" dirty="0" err="1" smtClean="0">
                <a:solidFill>
                  <a:srgbClr val="C00000"/>
                </a:solidFill>
              </a:rPr>
              <a:t>ot</a:t>
            </a:r>
            <a:r>
              <a:rPr lang="de-DE" sz="4000" i="1" u="sng" dirty="0" smtClean="0">
                <a:solidFill>
                  <a:srgbClr val="C00000"/>
                </a:solidFill>
              </a:rPr>
              <a:t>, -ist, -loge, -</a:t>
            </a:r>
            <a:r>
              <a:rPr lang="de-DE" sz="4000" i="1" u="sng" dirty="0" err="1" smtClean="0">
                <a:solidFill>
                  <a:srgbClr val="C00000"/>
                </a:solidFill>
              </a:rPr>
              <a:t>nom</a:t>
            </a:r>
            <a:r>
              <a:rPr lang="de-DE" sz="4000" i="1" u="sng" dirty="0" smtClean="0">
                <a:solidFill>
                  <a:srgbClr val="C00000"/>
                </a:solidFill>
              </a:rPr>
              <a:t>, -</a:t>
            </a:r>
            <a:r>
              <a:rPr lang="de-DE" sz="4000" i="1" u="sng" dirty="0" err="1" smtClean="0">
                <a:solidFill>
                  <a:srgbClr val="C00000"/>
                </a:solidFill>
              </a:rPr>
              <a:t>soph</a:t>
            </a:r>
            <a:r>
              <a:rPr lang="de-DE" sz="4000" i="1" u="sng" dirty="0" smtClean="0">
                <a:solidFill>
                  <a:srgbClr val="C00000"/>
                </a:solidFill>
              </a:rPr>
              <a:t>, -graf, </a:t>
            </a:r>
            <a:r>
              <a:rPr lang="uk-UA" sz="3600" dirty="0" smtClean="0">
                <a:solidFill>
                  <a:srgbClr val="C00000"/>
                </a:solidFill>
              </a:rPr>
              <a:t/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zum Beispiel:</a:t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der Hase, der Junge, der Elefant, der Dozent, der Diplomat, der Pilot,</a:t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der Polizist, der Philologe, der Astronom, der Fotograf.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AD8D1F-FFC8-4875-88BD-B3FBB0F1CA75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7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E72B854-4C9E-4413-9A5C-9CC87A4C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5298696"/>
          </a:xfrm>
        </p:spPr>
        <p:txBody>
          <a:bodyPr>
            <a:normAutofit/>
          </a:bodyPr>
          <a:lstStyle/>
          <a:p>
            <a:r>
              <a:rPr lang="uk-UA" dirty="0" smtClean="0"/>
              <a:t>При відмінюванні у всіх відмінках крім називного вони отримують закінчення </a:t>
            </a:r>
            <a:r>
              <a:rPr lang="en-US" dirty="0" smtClean="0">
                <a:solidFill>
                  <a:srgbClr val="C00000"/>
                </a:solidFill>
              </a:rPr>
              <a:t>EN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Nom.  </a:t>
            </a:r>
            <a:r>
              <a:rPr lang="en-US" dirty="0" err="1" smtClean="0"/>
              <a:t>der</a:t>
            </a:r>
            <a:r>
              <a:rPr lang="en-US" dirty="0" smtClean="0"/>
              <a:t>/</a:t>
            </a:r>
            <a:r>
              <a:rPr lang="en-US" dirty="0" err="1" smtClean="0"/>
              <a:t>ein</a:t>
            </a:r>
            <a:r>
              <a:rPr lang="en-US" dirty="0" smtClean="0"/>
              <a:t> Lowe</a:t>
            </a:r>
            <a:br>
              <a:rPr lang="en-US" dirty="0" smtClean="0"/>
            </a:br>
            <a:r>
              <a:rPr lang="en-US" dirty="0" smtClean="0"/>
              <a:t>Gen.   des/</a:t>
            </a:r>
            <a:r>
              <a:rPr lang="en-US" dirty="0" err="1" smtClean="0"/>
              <a:t>eines</a:t>
            </a:r>
            <a:r>
              <a:rPr lang="en-US" dirty="0" smtClean="0"/>
              <a:t> Lowe</a:t>
            </a:r>
            <a:r>
              <a:rPr lang="en-US" dirty="0" smtClean="0">
                <a:solidFill>
                  <a:srgbClr val="FF0000"/>
                </a:solidFill>
              </a:rPr>
              <a:t>-n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Dat.    </a:t>
            </a:r>
            <a:r>
              <a:rPr lang="en-US" dirty="0" err="1" smtClean="0"/>
              <a:t>dem</a:t>
            </a:r>
            <a:r>
              <a:rPr lang="en-US" dirty="0" smtClean="0"/>
              <a:t>/</a:t>
            </a:r>
            <a:r>
              <a:rPr lang="en-US" dirty="0" err="1" smtClean="0"/>
              <a:t>einem</a:t>
            </a:r>
            <a:r>
              <a:rPr lang="en-US" dirty="0" smtClean="0"/>
              <a:t> Lowe</a:t>
            </a:r>
            <a:r>
              <a:rPr lang="en-US" dirty="0" smtClean="0">
                <a:solidFill>
                  <a:srgbClr val="FF0000"/>
                </a:solidFill>
              </a:rPr>
              <a:t>-n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/>
              <a:t>Akk</a:t>
            </a:r>
            <a:r>
              <a:rPr lang="en-US" dirty="0" smtClean="0"/>
              <a:t>.   den/</a:t>
            </a:r>
            <a:r>
              <a:rPr lang="en-US" dirty="0" err="1" smtClean="0"/>
              <a:t>einen</a:t>
            </a:r>
            <a:r>
              <a:rPr lang="en-US" dirty="0" smtClean="0"/>
              <a:t> Lowe</a:t>
            </a:r>
            <a:r>
              <a:rPr lang="en-US" dirty="0" smtClean="0">
                <a:solidFill>
                  <a:srgbClr val="FF0000"/>
                </a:solidFill>
              </a:rPr>
              <a:t>-n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DDD86FC-B4E3-4A03-A063-DA2B37A0C4D4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15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5871902"/>
          </a:xfrm>
        </p:spPr>
        <p:txBody>
          <a:bodyPr>
            <a:normAutofit/>
          </a:bodyPr>
          <a:lstStyle/>
          <a:p>
            <a:r>
              <a:rPr lang="en-US" dirty="0" smtClean="0"/>
              <a:t>Nom. </a:t>
            </a:r>
            <a:r>
              <a:rPr lang="en-US" dirty="0" err="1" smtClean="0"/>
              <a:t>der</a:t>
            </a:r>
            <a:r>
              <a:rPr lang="en-US" dirty="0" smtClean="0"/>
              <a:t>/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uk-UA" b="0" dirty="0" smtClean="0">
                <a:latin typeface="Times New Roman"/>
                <a:cs typeface="Times New Roman"/>
              </a:rPr>
              <a:t>ӓ</a:t>
            </a:r>
            <a:r>
              <a:rPr lang="en-US" dirty="0" smtClean="0"/>
              <a:t>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Gen. des/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uk-UA" b="0" dirty="0" smtClean="0">
                <a:latin typeface="Times New Roman"/>
                <a:cs typeface="Times New Roman"/>
              </a:rPr>
              <a:t>ӓ</a:t>
            </a:r>
            <a:r>
              <a:rPr lang="en-US" dirty="0" smtClean="0"/>
              <a:t>r-</a:t>
            </a:r>
            <a:r>
              <a:rPr lang="en-US" dirty="0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Dat. </a:t>
            </a:r>
            <a:r>
              <a:rPr lang="en-US" dirty="0" err="1" smtClean="0"/>
              <a:t>dem</a:t>
            </a:r>
            <a:r>
              <a:rPr lang="en-US" dirty="0" smtClean="0"/>
              <a:t>/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uk-UA" b="0" dirty="0" smtClean="0">
                <a:latin typeface="Times New Roman"/>
                <a:cs typeface="Times New Roman"/>
              </a:rPr>
              <a:t>ӓ</a:t>
            </a:r>
            <a:r>
              <a:rPr lang="en-US" dirty="0" smtClean="0"/>
              <a:t>r-</a:t>
            </a:r>
            <a:r>
              <a:rPr lang="en-US" dirty="0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/>
              <a:t>Akk</a:t>
            </a:r>
            <a:r>
              <a:rPr lang="en-US" dirty="0" smtClean="0"/>
              <a:t>. den/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uk-UA" b="0" dirty="0" smtClean="0">
                <a:latin typeface="Times New Roman"/>
                <a:cs typeface="Times New Roman"/>
              </a:rPr>
              <a:t>ӓ</a:t>
            </a:r>
            <a:r>
              <a:rPr lang="en-US" dirty="0" smtClean="0"/>
              <a:t>r-</a:t>
            </a:r>
            <a:r>
              <a:rPr lang="en-US" dirty="0" smtClean="0">
                <a:solidFill>
                  <a:srgbClr val="FF0000"/>
                </a:solidFill>
              </a:rPr>
              <a:t>en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79" y="365126"/>
            <a:ext cx="7832677" cy="972355"/>
          </a:xfrm>
        </p:spPr>
        <p:txBody>
          <a:bodyPr>
            <a:normAutofit/>
          </a:bodyPr>
          <a:lstStyle/>
          <a:p>
            <a:r>
              <a:rPr lang="en-US" dirty="0" err="1" smtClean="0"/>
              <a:t>Buch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109</a:t>
            </a:r>
            <a:endParaRPr lang="uk-UA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237" y="1477299"/>
            <a:ext cx="6264560" cy="47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F2A3A-443D-469A-B26D-A303DE0F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Hausaufgabe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8FE113-7087-4B8E-9049-84448752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1. </a:t>
            </a:r>
            <a:r>
              <a:rPr lang="uk-UA" sz="2400" dirty="0" smtClean="0"/>
              <a:t>Вивчити нові слова</a:t>
            </a:r>
            <a:r>
              <a:rPr lang="pl-PL" sz="2400" dirty="0" smtClean="0"/>
              <a:t> </a:t>
            </a:r>
            <a:r>
              <a:rPr lang="pl-PL" sz="2400" dirty="0" smtClean="0"/>
              <a:t>(</a:t>
            </a:r>
            <a:r>
              <a:rPr lang="uk-UA" sz="2400" dirty="0" smtClean="0"/>
              <a:t>урок 41 ст.107, </a:t>
            </a:r>
            <a:r>
              <a:rPr lang="uk-UA" sz="2400" dirty="0" smtClean="0"/>
              <a:t>п</a:t>
            </a:r>
            <a:r>
              <a:rPr lang="uk-UA" sz="2400" dirty="0" smtClean="0"/>
              <a:t>овторити слова ст. 105)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2. </a:t>
            </a:r>
            <a:r>
              <a:rPr lang="uk-UA" sz="2400" dirty="0" smtClean="0"/>
              <a:t>Зошит ст.70 впр.1,2,3,4</a:t>
            </a:r>
          </a:p>
          <a:p>
            <a:pPr>
              <a:buNone/>
            </a:pPr>
            <a:r>
              <a:rPr lang="uk-UA" sz="2400" dirty="0" smtClean="0"/>
              <a:t>3. </a:t>
            </a:r>
            <a:r>
              <a:rPr lang="uk-UA" sz="2400" dirty="0" smtClean="0"/>
              <a:t>Виписати та вивчити граматичний матеріал</a:t>
            </a:r>
            <a:r>
              <a:rPr lang="uk-UA" sz="2400" dirty="0" smtClean="0"/>
              <a:t>!</a:t>
            </a:r>
          </a:p>
          <a:p>
            <a:pPr>
              <a:buNone/>
            </a:pPr>
            <a:r>
              <a:rPr lang="uk-UA" sz="2400" dirty="0" smtClean="0"/>
              <a:t>4. Написати загадку про тварину (описати тварину</a:t>
            </a:r>
            <a:r>
              <a:rPr lang="uk-UA" sz="2400" dirty="0" smtClean="0"/>
              <a:t>)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pl-PL" sz="2400" dirty="0" smtClean="0"/>
              <a:t>Tierbescheibung </a:t>
            </a:r>
            <a:r>
              <a:rPr lang="en-US" sz="2400" dirty="0" smtClean="0"/>
              <a:t>https</a:t>
            </a:r>
            <a:r>
              <a:rPr lang="en-US" sz="2400" dirty="0" smtClean="0"/>
              <a:t>://wordwall.net/uk/resource/5664226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934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3966" y="1030595"/>
            <a:ext cx="8964165" cy="476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25DDA865-3856-4DBE-834A-1A6E85AA773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7274256" cy="6857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Beispiellösung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Tier A:</a:t>
            </a:r>
          </a:p>
          <a:p>
            <a:r>
              <a:rPr lang="en-US" sz="2800" dirty="0" smtClean="0"/>
              <a:t>– </a:t>
            </a:r>
            <a:r>
              <a:rPr lang="en-US" sz="2800" b="1" dirty="0" err="1" smtClean="0"/>
              <a:t>Tierart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uk-UA" sz="2800" dirty="0" smtClean="0"/>
              <a:t>    </a:t>
            </a:r>
            <a:r>
              <a:rPr lang="en-US" sz="2800" dirty="0" err="1" smtClean="0"/>
              <a:t>Meerschweinchen</a:t>
            </a:r>
            <a:endParaRPr lang="en-US" sz="2800" dirty="0" smtClean="0"/>
          </a:p>
          <a:p>
            <a:r>
              <a:rPr lang="en-US" sz="2800" dirty="0" smtClean="0"/>
              <a:t>– </a:t>
            </a:r>
            <a:r>
              <a:rPr lang="en-US" sz="2800" b="1" dirty="0" smtClean="0"/>
              <a:t>Name</a:t>
            </a:r>
            <a:r>
              <a:rPr lang="en-US" sz="2800" dirty="0" smtClean="0"/>
              <a:t>: </a:t>
            </a:r>
            <a:r>
              <a:rPr lang="uk-UA" sz="2800" dirty="0" smtClean="0"/>
              <a:t>      </a:t>
            </a:r>
            <a:r>
              <a:rPr lang="en-US" sz="2800" dirty="0" err="1" smtClean="0"/>
              <a:t>Bluna</a:t>
            </a:r>
            <a:endParaRPr lang="en-US" sz="2800" dirty="0" smtClean="0"/>
          </a:p>
          <a:p>
            <a:r>
              <a:rPr lang="en-US" sz="2800" dirty="0" smtClean="0"/>
              <a:t>– </a:t>
            </a:r>
            <a:r>
              <a:rPr lang="en-US" sz="2800" b="1" dirty="0" smtClean="0"/>
              <a:t>Alter:</a:t>
            </a:r>
            <a:r>
              <a:rPr lang="uk-UA" sz="2800" b="1" dirty="0" smtClean="0"/>
              <a:t>        </a:t>
            </a:r>
            <a:r>
              <a:rPr lang="en-US" sz="2800" b="1" dirty="0" smtClean="0"/>
              <a:t> </a:t>
            </a:r>
            <a:r>
              <a:rPr lang="en-US" sz="2800" dirty="0" smtClean="0"/>
              <a:t>4 </a:t>
            </a:r>
            <a:r>
              <a:rPr lang="en-US" sz="2800" dirty="0" err="1" smtClean="0"/>
              <a:t>Jahre</a:t>
            </a:r>
            <a:endParaRPr lang="en-US" sz="2800" dirty="0" smtClean="0"/>
          </a:p>
          <a:p>
            <a:r>
              <a:rPr lang="en-US" sz="2800" dirty="0" smtClean="0"/>
              <a:t>– </a:t>
            </a:r>
            <a:r>
              <a:rPr lang="en-US" sz="2800" b="1" dirty="0" err="1" smtClean="0"/>
              <a:t>Größe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uk-UA" sz="2800" dirty="0" smtClean="0"/>
              <a:t>      </a:t>
            </a:r>
            <a:r>
              <a:rPr lang="en-US" sz="2800" dirty="0" err="1" smtClean="0"/>
              <a:t>etwa</a:t>
            </a:r>
            <a:r>
              <a:rPr lang="en-US" sz="2800" dirty="0" smtClean="0"/>
              <a:t> 25 cm</a:t>
            </a:r>
          </a:p>
          <a:p>
            <a:r>
              <a:rPr lang="en-US" sz="2800" dirty="0" smtClean="0"/>
              <a:t>– </a:t>
            </a:r>
            <a:r>
              <a:rPr lang="en-US" sz="2800" b="1" dirty="0" err="1" smtClean="0"/>
              <a:t>Gewicht</a:t>
            </a:r>
            <a:r>
              <a:rPr lang="en-US" sz="2800" b="1" dirty="0" smtClean="0"/>
              <a:t>:</a:t>
            </a:r>
            <a:r>
              <a:rPr lang="uk-UA" sz="28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 err="1" smtClean="0"/>
              <a:t>ungefähr</a:t>
            </a:r>
            <a:r>
              <a:rPr lang="en-US" sz="2800" dirty="0" smtClean="0"/>
              <a:t> 1 kg</a:t>
            </a:r>
          </a:p>
          <a:p>
            <a:r>
              <a:rPr lang="en-US" sz="2800" dirty="0" smtClean="0"/>
              <a:t>– </a:t>
            </a:r>
            <a:r>
              <a:rPr lang="en-US" sz="2800" b="1" dirty="0" err="1" smtClean="0"/>
              <a:t>Farbe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uk-UA" sz="2800" dirty="0" smtClean="0"/>
              <a:t>      </a:t>
            </a:r>
            <a:r>
              <a:rPr lang="en-US" sz="2800" dirty="0" err="1" smtClean="0"/>
              <a:t>weiß-braun-schwarz</a:t>
            </a:r>
            <a:r>
              <a:rPr lang="en-US" sz="2800" dirty="0" smtClean="0"/>
              <a:t> </a:t>
            </a:r>
            <a:r>
              <a:rPr lang="en-US" sz="2800" dirty="0" err="1" smtClean="0"/>
              <a:t>gestreiftes</a:t>
            </a:r>
            <a:r>
              <a:rPr lang="en-US" sz="2800" dirty="0" smtClean="0"/>
              <a:t> Fell</a:t>
            </a:r>
          </a:p>
          <a:p>
            <a:r>
              <a:rPr lang="en-US" sz="2800" b="1" dirty="0" smtClean="0"/>
              <a:t>– </a:t>
            </a:r>
            <a:r>
              <a:rPr lang="en-US" sz="2800" b="1" dirty="0" err="1" smtClean="0"/>
              <a:t>Kopfform</a:t>
            </a:r>
            <a:r>
              <a:rPr lang="en-US" sz="2800" dirty="0" smtClean="0"/>
              <a:t>: </a:t>
            </a:r>
            <a:r>
              <a:rPr lang="en-US" sz="2800" dirty="0" err="1" smtClean="0"/>
              <a:t>großer</a:t>
            </a:r>
            <a:r>
              <a:rPr lang="en-US" sz="2800" dirty="0" smtClean="0"/>
              <a:t>, </a:t>
            </a:r>
            <a:r>
              <a:rPr lang="en-US" sz="2800" dirty="0" err="1" smtClean="0"/>
              <a:t>rundlicher</a:t>
            </a:r>
            <a:r>
              <a:rPr lang="en-US" sz="2800" dirty="0" smtClean="0"/>
              <a:t> Kopf</a:t>
            </a:r>
          </a:p>
          <a:p>
            <a:r>
              <a:rPr lang="de-DE" sz="2800" b="1" dirty="0" smtClean="0"/>
              <a:t>– Körperform</a:t>
            </a:r>
            <a:r>
              <a:rPr lang="de-DE" sz="2800" dirty="0" smtClean="0"/>
              <a:t>: breiter kurzer Körper, kurze Beine, Schwanz zurückgebildet</a:t>
            </a:r>
          </a:p>
          <a:p>
            <a:r>
              <a:rPr lang="de-DE" sz="2800" b="1" dirty="0" smtClean="0"/>
              <a:t>– einzelne Merkmale: </a:t>
            </a:r>
            <a:endParaRPr lang="uk-UA" sz="2800" b="1" dirty="0" smtClean="0"/>
          </a:p>
          <a:p>
            <a:r>
              <a:rPr lang="de-DE" sz="2800" dirty="0" smtClean="0"/>
              <a:t>Fell ist etwas länger und sehr weich, kurze Ohren, kleine schwarze</a:t>
            </a:r>
            <a:r>
              <a:rPr lang="uk-UA" sz="2800" dirty="0" smtClean="0"/>
              <a:t> </a:t>
            </a:r>
            <a:r>
              <a:rPr lang="en-US" sz="2800" dirty="0" err="1" smtClean="0"/>
              <a:t>Augen</a:t>
            </a:r>
            <a:endParaRPr lang="en-US" sz="2800" dirty="0" smtClean="0"/>
          </a:p>
          <a:p>
            <a:r>
              <a:rPr lang="de-DE" sz="2800" dirty="0" smtClean="0"/>
              <a:t>– </a:t>
            </a:r>
            <a:r>
              <a:rPr lang="de-DE" sz="2800" b="1" dirty="0" smtClean="0"/>
              <a:t>besondere Kennzeichen</a:t>
            </a:r>
            <a:r>
              <a:rPr lang="de-DE" sz="2800" dirty="0" smtClean="0"/>
              <a:t>:</a:t>
            </a:r>
            <a:endParaRPr lang="uk-UA" sz="2800" dirty="0" smtClean="0"/>
          </a:p>
          <a:p>
            <a:r>
              <a:rPr lang="de-DE" sz="2800" dirty="0" smtClean="0"/>
              <a:t> weißer, um den ganzen mittleren Körper verlaufender Streifen</a:t>
            </a:r>
          </a:p>
          <a:p>
            <a:r>
              <a:rPr lang="de-DE" sz="2800" dirty="0" smtClean="0"/>
              <a:t>– </a:t>
            </a:r>
            <a:r>
              <a:rPr lang="de-DE" sz="2800" b="1" dirty="0" smtClean="0"/>
              <a:t>auffällige Verhaltensweisen: </a:t>
            </a:r>
            <a:r>
              <a:rPr lang="de-DE" sz="2800" dirty="0" smtClean="0"/>
              <a:t>schläft und döst oft</a:t>
            </a:r>
            <a:r>
              <a:rPr lang="uk-UA" sz="2800" dirty="0" smtClean="0"/>
              <a:t> 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174613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2458"/>
            <a:ext cx="9822464" cy="553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1"/>
            <a:ext cx="10555745" cy="684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2513" y="614149"/>
            <a:ext cx="8879277" cy="556281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Beispiellösung</a:t>
            </a:r>
            <a:r>
              <a:rPr lang="en-US" dirty="0" smtClean="0"/>
              <a:t>:</a:t>
            </a:r>
          </a:p>
          <a:p>
            <a:r>
              <a:rPr lang="de-DE" dirty="0" smtClean="0"/>
              <a:t>1</a:t>
            </a:r>
            <a:r>
              <a:rPr lang="de-DE" b="1" dirty="0" smtClean="0"/>
              <a:t>. Tierart/Name</a:t>
            </a:r>
            <a:r>
              <a:rPr lang="de-DE" dirty="0" smtClean="0"/>
              <a:t>: Sibirischer </a:t>
            </a:r>
            <a:r>
              <a:rPr lang="de-DE" dirty="0" err="1" smtClean="0"/>
              <a:t>Husky</a:t>
            </a:r>
            <a:r>
              <a:rPr lang="de-DE" dirty="0" smtClean="0"/>
              <a:t>, hört auf den Namen </a:t>
            </a:r>
            <a:r>
              <a:rPr lang="de-DE" dirty="0" err="1" smtClean="0"/>
              <a:t>Lanok</a:t>
            </a:r>
            <a:endParaRPr lang="de-DE" dirty="0" smtClean="0"/>
          </a:p>
          <a:p>
            <a:r>
              <a:rPr lang="en-US" dirty="0" smtClean="0"/>
              <a:t>2. </a:t>
            </a:r>
            <a:r>
              <a:rPr lang="en-US" b="1" dirty="0" smtClean="0"/>
              <a:t>Alter:</a:t>
            </a:r>
            <a:r>
              <a:rPr lang="en-US" dirty="0" smtClean="0"/>
              <a:t> 8 </a:t>
            </a:r>
            <a:r>
              <a:rPr lang="en-US" dirty="0" err="1" smtClean="0"/>
              <a:t>Jahre</a:t>
            </a:r>
            <a:endParaRPr lang="en-US" dirty="0" smtClean="0"/>
          </a:p>
          <a:p>
            <a:r>
              <a:rPr lang="de-DE" dirty="0" smtClean="0"/>
              <a:t>3. </a:t>
            </a:r>
            <a:r>
              <a:rPr lang="de-DE" b="1" dirty="0" smtClean="0"/>
              <a:t>Größe</a:t>
            </a:r>
            <a:r>
              <a:rPr lang="de-DE" dirty="0" smtClean="0"/>
              <a:t>: ca. 55 cm hoch</a:t>
            </a:r>
          </a:p>
          <a:p>
            <a:r>
              <a:rPr lang="de-DE" dirty="0" smtClean="0"/>
              <a:t>4. </a:t>
            </a:r>
            <a:r>
              <a:rPr lang="de-DE" b="1" dirty="0" smtClean="0"/>
              <a:t>Farbe:</a:t>
            </a:r>
            <a:r>
              <a:rPr lang="de-DE" dirty="0" smtClean="0"/>
              <a:t> dichtes cremefarbenes Unterbauchfell, an Schulter, Flanke und </a:t>
            </a:r>
            <a:r>
              <a:rPr lang="de-DE" dirty="0" smtClean="0"/>
              <a:t>Hinterbeinen</a:t>
            </a:r>
            <a:r>
              <a:rPr lang="uk-UA" dirty="0" smtClean="0"/>
              <a:t> </a:t>
            </a:r>
            <a:r>
              <a:rPr lang="de-DE" dirty="0" smtClean="0"/>
              <a:t>dunkelgrau</a:t>
            </a:r>
            <a:r>
              <a:rPr lang="de-DE" dirty="0" smtClean="0"/>
              <a:t>, zum Rücken und zur Mähne hin schwarz</a:t>
            </a:r>
          </a:p>
          <a:p>
            <a:r>
              <a:rPr lang="de-DE" dirty="0" smtClean="0"/>
              <a:t>5. </a:t>
            </a:r>
            <a:r>
              <a:rPr lang="de-DE" b="1" dirty="0" smtClean="0"/>
              <a:t>Gewicht:</a:t>
            </a:r>
            <a:r>
              <a:rPr lang="de-DE" dirty="0" smtClean="0"/>
              <a:t> ca. 25 kg</a:t>
            </a:r>
          </a:p>
          <a:p>
            <a:r>
              <a:rPr lang="de-DE" dirty="0" smtClean="0"/>
              <a:t>6. </a:t>
            </a:r>
            <a:r>
              <a:rPr lang="de-DE" b="1" dirty="0" smtClean="0"/>
              <a:t>Kopfform:</a:t>
            </a:r>
            <a:r>
              <a:rPr lang="de-DE" dirty="0" smtClean="0"/>
              <a:t> Der Kopf ist zur Nase hin schmaler geformt; mandelförmige Augen haben </a:t>
            </a:r>
            <a:r>
              <a:rPr lang="de-DE" dirty="0" smtClean="0"/>
              <a:t>einen</a:t>
            </a:r>
            <a:r>
              <a:rPr lang="uk-UA" dirty="0" smtClean="0"/>
              <a:t> </a:t>
            </a:r>
            <a:r>
              <a:rPr lang="de-DE" dirty="0" smtClean="0"/>
              <a:t>interessierten</a:t>
            </a:r>
            <a:r>
              <a:rPr lang="de-DE" dirty="0" smtClean="0"/>
              <a:t>, freundlichen Blick; mittelgroße, aufrecht stehende Ohren sind dreieckig</a:t>
            </a:r>
          </a:p>
          <a:p>
            <a:r>
              <a:rPr lang="en-US" dirty="0" smtClean="0"/>
              <a:t>7. </a:t>
            </a:r>
            <a:r>
              <a:rPr lang="en-US" b="1" dirty="0" err="1" smtClean="0"/>
              <a:t>Körperform</a:t>
            </a:r>
            <a:r>
              <a:rPr lang="en-US" dirty="0" smtClean="0"/>
              <a:t>: </a:t>
            </a:r>
            <a:r>
              <a:rPr lang="en-US" dirty="0" err="1" smtClean="0"/>
              <a:t>gedrungen</a:t>
            </a:r>
            <a:r>
              <a:rPr lang="en-US" dirty="0" smtClean="0"/>
              <a:t>, </a:t>
            </a:r>
            <a:r>
              <a:rPr lang="en-US" dirty="0" err="1" smtClean="0"/>
              <a:t>muskulös</a:t>
            </a:r>
            <a:endParaRPr lang="en-US" dirty="0" smtClean="0"/>
          </a:p>
          <a:p>
            <a:r>
              <a:rPr lang="de-DE" dirty="0" smtClean="0"/>
              <a:t>8</a:t>
            </a:r>
            <a:r>
              <a:rPr lang="de-DE" b="1" dirty="0" smtClean="0"/>
              <a:t>. Einzelne Merkmale: </a:t>
            </a:r>
            <a:r>
              <a:rPr lang="de-DE" dirty="0" smtClean="0"/>
              <a:t>buschiger Schwanz</a:t>
            </a:r>
          </a:p>
          <a:p>
            <a:r>
              <a:rPr lang="de-DE" dirty="0" smtClean="0"/>
              <a:t>9. </a:t>
            </a:r>
            <a:r>
              <a:rPr lang="de-DE" b="1" dirty="0" smtClean="0"/>
              <a:t>Besondere Kennzeichen</a:t>
            </a:r>
            <a:r>
              <a:rPr lang="de-DE" dirty="0" smtClean="0"/>
              <a:t>: ein cremeweißer Kopf mit schwarzer Blesse</a:t>
            </a:r>
          </a:p>
          <a:p>
            <a:r>
              <a:rPr lang="de-DE" dirty="0" smtClean="0"/>
              <a:t>10. </a:t>
            </a:r>
            <a:r>
              <a:rPr lang="de-DE" b="1" dirty="0" smtClean="0"/>
              <a:t>Auffällige Verhaltensweisen</a:t>
            </a:r>
            <a:r>
              <a:rPr lang="de-DE" dirty="0" smtClean="0"/>
              <a:t>: freundlich, sanft und aufgeschlossen; Hund „heult” statt zu</a:t>
            </a:r>
            <a:r>
              <a:rPr lang="uk-UA" dirty="0" smtClean="0"/>
              <a:t> </a:t>
            </a:r>
            <a:r>
              <a:rPr lang="en-US" dirty="0" err="1" smtClean="0"/>
              <a:t>bellen</a:t>
            </a:r>
            <a:r>
              <a:rPr lang="en-US" dirty="0" smtClean="0"/>
              <a:t>, </a:t>
            </a:r>
            <a:r>
              <a:rPr lang="en-US" dirty="0" err="1" smtClean="0"/>
              <a:t>enormer</a:t>
            </a:r>
            <a:r>
              <a:rPr lang="en-US" dirty="0" smtClean="0"/>
              <a:t> </a:t>
            </a:r>
            <a:r>
              <a:rPr lang="en-US" dirty="0" err="1" smtClean="0"/>
              <a:t>Bewegungsdrang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25DDA865-3856-4DBE-834A-1A6E85AA773B}"/>
              </a:ext>
            </a:extLst>
          </p:cNvPr>
          <p:cNvSpPr txBox="1">
            <a:spLocks/>
          </p:cNvSpPr>
          <p:nvPr/>
        </p:nvSpPr>
        <p:spPr>
          <a:xfrm>
            <a:off x="0" y="284755"/>
            <a:ext cx="6755642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Finden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Sie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die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Paare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die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zusammen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i="1" dirty="0" err="1" smtClean="0">
                <a:solidFill>
                  <a:schemeClr val="accent1">
                    <a:lumMod val="50000"/>
                  </a:schemeClr>
                </a:solidFill>
              </a:rPr>
              <a:t>gehören</a:t>
            </a:r>
            <a:r>
              <a:rPr lang="uk-UA" sz="4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4557F42B-3485-46FD-A381-F21063545748}"/>
              </a:ext>
            </a:extLst>
          </p:cNvPr>
          <p:cNvSpPr txBox="1">
            <a:spLocks/>
          </p:cNvSpPr>
          <p:nvPr/>
        </p:nvSpPr>
        <p:spPr>
          <a:xfrm>
            <a:off x="132384" y="2752347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3153" y="2319688"/>
          <a:ext cx="6109533" cy="3266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8462"/>
                <a:gridCol w="2210892"/>
                <a:gridCol w="641445"/>
                <a:gridCol w="2838734"/>
              </a:tblGrid>
              <a:tr h="457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/>
                        <a:t>1</a:t>
                      </a:r>
                      <a:endParaRPr lang="uk-UA" sz="3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err="1"/>
                        <a:t>Sonne</a:t>
                      </a:r>
                      <a:endParaRPr lang="uk-UA" sz="3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A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donnern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</a:tr>
              <a:tr h="457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2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Wind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B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fallen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</a:tr>
              <a:tr h="457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3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err="1"/>
                        <a:t>Gewitter</a:t>
                      </a:r>
                      <a:endParaRPr lang="uk-UA" sz="3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C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regnen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</a:tr>
              <a:tr h="457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4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Regen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D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scheinen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</a:tr>
              <a:tr h="457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5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/>
                        <a:t>Wolke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E</a:t>
                      </a:r>
                      <a:endParaRPr lang="uk-UA" sz="3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err="1"/>
                        <a:t>blasen</a:t>
                      </a:r>
                      <a:endParaRPr lang="uk-UA" sz="3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613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382137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Ergänzen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Sie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3" y="1269242"/>
            <a:ext cx="6878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regnet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(</a:t>
            </a:r>
            <a:r>
              <a:rPr lang="en-US" sz="2800" dirty="0" err="1" smtClean="0"/>
              <a:t>regnerisch</a:t>
            </a:r>
            <a:r>
              <a:rPr lang="en-US" sz="2800" dirty="0" smtClean="0"/>
              <a:t>.) </a:t>
            </a:r>
            <a:endParaRPr lang="pl-PL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heiß</a:t>
            </a:r>
            <a:r>
              <a:rPr lang="en-US" sz="2800" dirty="0" smtClean="0"/>
              <a:t> und </a:t>
            </a:r>
            <a:r>
              <a:rPr lang="en-US" sz="2800" dirty="0" err="1" smtClean="0"/>
              <a:t>feucht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</a:t>
            </a:r>
            <a:endParaRPr lang="pl-PL" sz="2800" dirty="0" smtClean="0"/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Wind </a:t>
            </a:r>
            <a:r>
              <a:rPr lang="en-US" sz="2800" dirty="0" err="1" smtClean="0"/>
              <a:t>nicht</a:t>
            </a:r>
            <a:r>
              <a:rPr lang="en-US" sz="2800" dirty="0" smtClean="0"/>
              <a:t> </a:t>
            </a:r>
            <a:r>
              <a:rPr lang="en-US" sz="2800" dirty="0" err="1" smtClean="0"/>
              <a:t>sehr</a:t>
            </a:r>
            <a:r>
              <a:rPr lang="en-US" sz="2800" dirty="0" smtClean="0"/>
              <a:t> stark </a:t>
            </a:r>
            <a:r>
              <a:rPr lang="en-US" sz="2800" dirty="0" err="1" smtClean="0"/>
              <a:t>ist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</a:t>
            </a:r>
            <a:endParaRPr lang="pl-PL" sz="2800" dirty="0" smtClean="0"/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Wind </a:t>
            </a:r>
            <a:r>
              <a:rPr lang="en-US" sz="2800" dirty="0" err="1" smtClean="0"/>
              <a:t>sehr</a:t>
            </a:r>
            <a:r>
              <a:rPr lang="en-US" sz="2800" dirty="0" smtClean="0"/>
              <a:t> stark </a:t>
            </a:r>
            <a:r>
              <a:rPr lang="en-US" sz="2800" dirty="0" err="1" smtClean="0"/>
              <a:t>ist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</a:t>
            </a:r>
            <a:endParaRPr lang="pl-PL" sz="2800" dirty="0" smtClean="0"/>
          </a:p>
          <a:p>
            <a:r>
              <a:rPr lang="en-US" sz="2800" dirty="0" smtClean="0"/>
              <a:t>5.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sehr</a:t>
            </a:r>
            <a:r>
              <a:rPr lang="en-US" sz="2800" dirty="0" smtClean="0"/>
              <a:t>, </a:t>
            </a:r>
            <a:r>
              <a:rPr lang="en-US" sz="2800" dirty="0" err="1" smtClean="0"/>
              <a:t>sehr</a:t>
            </a:r>
            <a:r>
              <a:rPr lang="en-US" sz="2800" dirty="0" smtClean="0"/>
              <a:t> stark </a:t>
            </a:r>
            <a:r>
              <a:rPr lang="en-US" sz="2800" dirty="0" err="1" smtClean="0"/>
              <a:t>ist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</a:t>
            </a:r>
            <a:endParaRPr lang="pl-PL" sz="2800" dirty="0" smtClean="0"/>
          </a:p>
          <a:p>
            <a:r>
              <a:rPr lang="en-US" sz="2800" dirty="0" smtClean="0"/>
              <a:t>6.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der</a:t>
            </a:r>
            <a:r>
              <a:rPr lang="en-US" sz="2800" dirty="0" smtClean="0"/>
              <a:t> </a:t>
            </a:r>
            <a:r>
              <a:rPr lang="en-US" sz="2800" dirty="0" err="1" smtClean="0"/>
              <a:t>Nebel</a:t>
            </a:r>
            <a:r>
              <a:rPr lang="en-US" sz="2800" dirty="0" smtClean="0"/>
              <a:t> </a:t>
            </a:r>
            <a:r>
              <a:rPr lang="en-US" sz="2800" dirty="0" err="1" smtClean="0"/>
              <a:t>kommt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</a:t>
            </a:r>
            <a:endParaRPr lang="pl-PL" sz="2800" dirty="0" smtClean="0"/>
          </a:p>
          <a:p>
            <a:r>
              <a:rPr lang="en-US" sz="2800" dirty="0" smtClean="0"/>
              <a:t>7. </a:t>
            </a:r>
            <a:r>
              <a:rPr lang="en-US" sz="2800" dirty="0" err="1" smtClean="0"/>
              <a:t>Wenn</a:t>
            </a:r>
            <a:r>
              <a:rPr lang="en-US" sz="2800" dirty="0" smtClean="0"/>
              <a:t> die </a:t>
            </a:r>
            <a:r>
              <a:rPr lang="en-US" sz="2800" dirty="0" err="1" smtClean="0"/>
              <a:t>Sonne</a:t>
            </a:r>
            <a:r>
              <a:rPr lang="en-US" sz="2800" dirty="0" smtClean="0"/>
              <a:t> </a:t>
            </a:r>
            <a:r>
              <a:rPr lang="en-US" sz="2800" dirty="0" err="1" smtClean="0"/>
              <a:t>scheint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 </a:t>
            </a:r>
            <a:endParaRPr lang="pl-PL" sz="2800" dirty="0" smtClean="0"/>
          </a:p>
          <a:p>
            <a:r>
              <a:rPr lang="en-US" sz="2800" dirty="0" smtClean="0"/>
              <a:t>8. </a:t>
            </a:r>
            <a:r>
              <a:rPr lang="en-US" sz="2800" dirty="0" err="1" smtClean="0"/>
              <a:t>Wenn</a:t>
            </a:r>
            <a:r>
              <a:rPr lang="en-US" sz="2800" dirty="0" smtClean="0"/>
              <a:t> </a:t>
            </a:r>
            <a:r>
              <a:rPr lang="en-US" sz="2800" dirty="0" err="1" smtClean="0"/>
              <a:t>Wolken</a:t>
            </a:r>
            <a:r>
              <a:rPr lang="en-US" sz="2800" dirty="0" smtClean="0"/>
              <a:t> am </a:t>
            </a:r>
            <a:r>
              <a:rPr lang="en-US" sz="2800" dirty="0" err="1" smtClean="0"/>
              <a:t>Himmel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, </a:t>
            </a: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...</a:t>
            </a:r>
            <a:endParaRPr lang="uk-UA" sz="2800" dirty="0" smtClean="0"/>
          </a:p>
          <a:p>
            <a:endParaRPr lang="uk-UA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/>
              <a:t>Beantworten Sie die Fragen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2514" y="1405719"/>
            <a:ext cx="6313498" cy="4940490"/>
          </a:xfrm>
        </p:spPr>
        <p:txBody>
          <a:bodyPr>
            <a:normAutofit fontScale="70000" lnSpcReduction="20000"/>
          </a:bodyPr>
          <a:lstStyle/>
          <a:p>
            <a:r>
              <a:rPr lang="de-DE" sz="4400" dirty="0" smtClean="0"/>
              <a:t>1.Wie viele Jahreszeiten hat das Jahr?</a:t>
            </a:r>
            <a:endParaRPr lang="uk-UA" sz="4400" dirty="0" smtClean="0"/>
          </a:p>
          <a:p>
            <a:r>
              <a:rPr lang="uk-UA" sz="4400" dirty="0" smtClean="0"/>
              <a:t>2.</a:t>
            </a:r>
            <a:r>
              <a:rPr lang="de-DE" sz="4400" dirty="0" smtClean="0"/>
              <a:t> Welche Jahreszeit ist jetzt?</a:t>
            </a:r>
            <a:endParaRPr lang="uk-UA" sz="4400" dirty="0" smtClean="0"/>
          </a:p>
          <a:p>
            <a:r>
              <a:rPr lang="de-DE" sz="4400" dirty="0" smtClean="0"/>
              <a:t>3. Wie viele Monate hat das Jahr?</a:t>
            </a:r>
            <a:endParaRPr lang="uk-UA" sz="4400" dirty="0" smtClean="0"/>
          </a:p>
          <a:p>
            <a:r>
              <a:rPr lang="de-DE" sz="4400" dirty="0" smtClean="0"/>
              <a:t>4. Wie heißen die Wintermonate?</a:t>
            </a:r>
            <a:endParaRPr lang="uk-UA" sz="4400" dirty="0" smtClean="0"/>
          </a:p>
          <a:p>
            <a:r>
              <a:rPr lang="de-DE" sz="4400" dirty="0" smtClean="0"/>
              <a:t>5. Wie heißen die Frühlingsmonate?</a:t>
            </a:r>
            <a:endParaRPr lang="uk-UA" sz="4400" dirty="0" smtClean="0"/>
          </a:p>
          <a:p>
            <a:r>
              <a:rPr lang="de-DE" sz="4400" dirty="0" smtClean="0"/>
              <a:t>6. Wie heißen die Sommermonate?</a:t>
            </a:r>
            <a:endParaRPr lang="uk-UA" sz="4400" dirty="0" smtClean="0"/>
          </a:p>
          <a:p>
            <a:r>
              <a:rPr lang="de-DE" sz="4400" dirty="0" smtClean="0"/>
              <a:t>7. Wie heißen die Herbstmonate?</a:t>
            </a:r>
            <a:endParaRPr lang="uk-UA" sz="4400" dirty="0" smtClean="0"/>
          </a:p>
          <a:p>
            <a:r>
              <a:rPr lang="de-DE" sz="4400" dirty="0" smtClean="0"/>
              <a:t>8. Welcher Monat ist jetzt?</a:t>
            </a:r>
            <a:endParaRPr lang="pl-PL" sz="4400" dirty="0" smtClean="0"/>
          </a:p>
          <a:p>
            <a:r>
              <a:rPr lang="de-DE" sz="4400" dirty="0" smtClean="0"/>
              <a:t>9. Wie viele Wochen hat ein Monat</a:t>
            </a:r>
            <a:r>
              <a:rPr lang="de-DE" sz="4400" dirty="0" smtClean="0"/>
              <a:t>?</a:t>
            </a:r>
            <a:endParaRPr lang="uk-UA" sz="4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/>
              <a:t>Beantworten Sie die Fragen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2514" y="1405719"/>
            <a:ext cx="6313498" cy="4940490"/>
          </a:xfrm>
        </p:spPr>
        <p:txBody>
          <a:bodyPr>
            <a:normAutofit/>
          </a:bodyPr>
          <a:lstStyle/>
          <a:p>
            <a:r>
              <a:rPr lang="de-DE" dirty="0" smtClean="0"/>
              <a:t>10. Wie viele Tage hat eine Woche?</a:t>
            </a:r>
            <a:endParaRPr lang="uk-UA" dirty="0" smtClean="0"/>
          </a:p>
          <a:p>
            <a:r>
              <a:rPr lang="de-DE" dirty="0" smtClean="0"/>
              <a:t>11. Wie heißen diese Tage?</a:t>
            </a:r>
            <a:endParaRPr lang="uk-UA" dirty="0" smtClean="0"/>
          </a:p>
          <a:p>
            <a:r>
              <a:rPr lang="de-DE" dirty="0" smtClean="0"/>
              <a:t>12. Welcher Tag ist heute?</a:t>
            </a:r>
            <a:endParaRPr lang="uk-UA" dirty="0" smtClean="0"/>
          </a:p>
          <a:p>
            <a:r>
              <a:rPr lang="de-DE" dirty="0" smtClean="0"/>
              <a:t>13</a:t>
            </a:r>
            <a:r>
              <a:rPr lang="de-DE" dirty="0" smtClean="0"/>
              <a:t>. Wie ist das Wetter heute?</a:t>
            </a:r>
            <a:endParaRPr lang="uk-UA" dirty="0" smtClean="0"/>
          </a:p>
          <a:p>
            <a:r>
              <a:rPr lang="de-DE" dirty="0" smtClean="0"/>
              <a:t>14. Wie ist das Wetter im Winter?</a:t>
            </a:r>
            <a:endParaRPr lang="uk-UA" dirty="0" smtClean="0"/>
          </a:p>
          <a:p>
            <a:r>
              <a:rPr lang="de-DE" dirty="0" smtClean="0"/>
              <a:t>15. Wie ist das Wetter im Sommer?</a:t>
            </a:r>
            <a:endParaRPr lang="uk-UA" dirty="0" smtClean="0"/>
          </a:p>
          <a:p>
            <a:r>
              <a:rPr lang="de-DE" dirty="0" smtClean="0"/>
              <a:t>16. Wie ist das Wetter im Herbst?</a:t>
            </a:r>
            <a:endParaRPr lang="uk-UA" dirty="0" smtClean="0"/>
          </a:p>
          <a:p>
            <a:r>
              <a:rPr lang="de-DE" dirty="0" smtClean="0"/>
              <a:t>17. Wie ist das Wetter im Frühling</a:t>
            </a:r>
            <a:r>
              <a:rPr lang="de-DE" dirty="0" smtClean="0"/>
              <a:t>?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13" y="365125"/>
            <a:ext cx="8742799" cy="1325563"/>
          </a:xfrm>
        </p:spPr>
        <p:txBody>
          <a:bodyPr/>
          <a:lstStyle/>
          <a:p>
            <a:r>
              <a:rPr lang="en-US" i="1" dirty="0" err="1" smtClean="0"/>
              <a:t>Bilden</a:t>
            </a:r>
            <a:r>
              <a:rPr lang="en-US" i="1" dirty="0" smtClean="0"/>
              <a:t>  </a:t>
            </a:r>
            <a:r>
              <a:rPr lang="en-US" i="1" dirty="0" err="1" smtClean="0"/>
              <a:t>Sie</a:t>
            </a:r>
            <a:r>
              <a:rPr lang="en-US" i="1" dirty="0" smtClean="0"/>
              <a:t>  die  </a:t>
            </a:r>
            <a:r>
              <a:rPr lang="en-US" i="1" dirty="0" err="1" smtClean="0"/>
              <a:t>Zusammensetzungen</a:t>
            </a:r>
            <a:r>
              <a:rPr lang="en-US" i="1" dirty="0" smtClean="0"/>
              <a:t>,</a:t>
            </a:r>
            <a:r>
              <a:rPr lang="en-US" i="1" dirty="0" smtClean="0"/>
              <a:t>  </a:t>
            </a:r>
            <a:r>
              <a:rPr lang="en-US" i="1" dirty="0" err="1" smtClean="0"/>
              <a:t>beachten</a:t>
            </a:r>
            <a:r>
              <a:rPr lang="en-US" i="1" dirty="0" smtClean="0"/>
              <a:t>  </a:t>
            </a:r>
            <a:r>
              <a:rPr lang="en-US" i="1" dirty="0" err="1" smtClean="0"/>
              <a:t>Sie</a:t>
            </a:r>
            <a:r>
              <a:rPr lang="en-US" i="1" dirty="0" smtClean="0"/>
              <a:t>  die  </a:t>
            </a:r>
            <a:r>
              <a:rPr lang="en-US" i="1" dirty="0" err="1" smtClean="0"/>
              <a:t>Betonung</a:t>
            </a:r>
            <a:r>
              <a:rPr lang="en-US" i="1" dirty="0" smtClean="0"/>
              <a:t>. 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61182" y="2097476"/>
          <a:ext cx="8358246" cy="44316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29288"/>
                <a:gridCol w="2928958"/>
              </a:tblGrid>
              <a:tr h="73285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die  </a:t>
                      </a:r>
                      <a:r>
                        <a:rPr lang="en-US" sz="2800" dirty="0" err="1" smtClean="0"/>
                        <a:t>Zusammensetzungen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/>
                </a:tc>
              </a:tr>
              <a:tr h="767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der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Frühling+s+der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Monat</a:t>
                      </a:r>
                      <a:r>
                        <a:rPr lang="en-US" sz="2800" dirty="0" smtClean="0"/>
                        <a:t>=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/>
                    </a:p>
                  </a:txBody>
                  <a:tcPr/>
                </a:tc>
              </a:tr>
              <a:tr h="732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der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Sommer+das</a:t>
                      </a:r>
                      <a:r>
                        <a:rPr lang="en-US" sz="2800" dirty="0" smtClean="0"/>
                        <a:t> Wetter=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/>
                    </a:p>
                  </a:txBody>
                  <a:tcPr/>
                </a:tc>
              </a:tr>
              <a:tr h="732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der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Winter+die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Sonne</a:t>
                      </a:r>
                      <a:r>
                        <a:rPr lang="en-US" sz="2800" dirty="0" smtClean="0"/>
                        <a:t>=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/>
                    </a:p>
                  </a:txBody>
                  <a:tcPr/>
                </a:tc>
              </a:tr>
              <a:tr h="732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das </a:t>
                      </a:r>
                      <a:r>
                        <a:rPr lang="en-US" sz="2800" dirty="0" err="1" smtClean="0"/>
                        <a:t>Jahr+das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Hundert</a:t>
                      </a:r>
                      <a:r>
                        <a:rPr lang="en-US" sz="2800" dirty="0" smtClean="0"/>
                        <a:t>=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/>
                </a:tc>
              </a:tr>
              <a:tr h="732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die </a:t>
                      </a:r>
                      <a:r>
                        <a:rPr lang="en-US" sz="2800" dirty="0" err="1" smtClean="0"/>
                        <a:t>Sonne+n+der</a:t>
                      </a:r>
                      <a:r>
                        <a:rPr lang="en-US" sz="2800" dirty="0" smtClean="0"/>
                        <a:t> Schein=</a:t>
                      </a:r>
                      <a:endParaRPr lang="uk-UA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smtClean="0"/>
              <a:t>Übersetzen Sie bitte ins Deutsche.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Погода взимку холодна. Іде сніг. Холодно. Морозяно. Діти грають у сніжки.</a:t>
            </a:r>
          </a:p>
          <a:p>
            <a:r>
              <a:rPr lang="uk-UA" dirty="0" smtClean="0"/>
              <a:t>Весною погода мінлива. Дні довші, а ночі коротші. Світить сонце. Падає дощ. Співають пташки.</a:t>
            </a:r>
          </a:p>
          <a:p>
            <a:r>
              <a:rPr lang="uk-UA" dirty="0" smtClean="0"/>
              <a:t>Влітку погода тепла. Світить сонце. Діти купаються, плавають, лежать на сонці.</a:t>
            </a:r>
          </a:p>
          <a:p>
            <a:r>
              <a:rPr lang="uk-UA" dirty="0" smtClean="0"/>
              <a:t>Восени погода мінлива. Дні коротші, а ночі довші. Часто падає дощ. Діти їдять фрукти.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/>
                <a:cs typeface="Times New Roman"/>
              </a:rPr>
              <a:t>Ӧ</a:t>
            </a:r>
            <a:r>
              <a:rPr lang="en-US" dirty="0" err="1" smtClean="0">
                <a:latin typeface="Times New Roman"/>
                <a:cs typeface="Times New Roman"/>
              </a:rPr>
              <a:t>ffnen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bitte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2800" u="sng" dirty="0" smtClean="0">
                <a:latin typeface="Times New Roman"/>
                <a:cs typeface="Times New Roman"/>
              </a:rPr>
              <a:t>MOODLE.GI.EDU.UA</a:t>
            </a:r>
            <a:endParaRPr lang="uk-UA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65576" y="1825625"/>
            <a:ext cx="3588224" cy="1258769"/>
          </a:xfrm>
        </p:spPr>
        <p:txBody>
          <a:bodyPr/>
          <a:lstStyle/>
          <a:p>
            <a:r>
              <a:rPr lang="en-US" dirty="0" err="1" smtClean="0"/>
              <a:t>Testaufgabe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 smtClean="0"/>
              <a:t>Minuten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334" y="2190465"/>
            <a:ext cx="4143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5713" y="5800299"/>
            <a:ext cx="2797791" cy="5322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5418161" y="3384645"/>
            <a:ext cx="3657600" cy="161043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1155</Words>
  <Application>Microsoft Office PowerPoint</Application>
  <PresentationFormat>Произвольный</PresentationFormat>
  <Paragraphs>186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Unsere Tiere</vt:lpstr>
      <vt:lpstr>Слайд 2</vt:lpstr>
      <vt:lpstr>Слайд 3</vt:lpstr>
      <vt:lpstr>Слайд 4</vt:lpstr>
      <vt:lpstr>Beantworten Sie die Fragen</vt:lpstr>
      <vt:lpstr>Beantworten Sie die Fragen</vt:lpstr>
      <vt:lpstr>Bilden  Sie  die  Zusammensetzungen,  beachten  Sie  die  Betonung. </vt:lpstr>
      <vt:lpstr>Übersetzen Sie bitte ins Deutsche.</vt:lpstr>
      <vt:lpstr>Ӧffnen Sie bitte MOODLE.GI.EDU.UA</vt:lpstr>
      <vt:lpstr>Слайд 10</vt:lpstr>
      <vt:lpstr>Слайд 11</vt:lpstr>
      <vt:lpstr>Wer hat…?</vt:lpstr>
      <vt:lpstr>Buch    Seite 107   Übung 2</vt:lpstr>
      <vt:lpstr>Welche Haus- und Wildtiere könnt ihr nennen?  https://learningapps.org/watch?v=puoa4qknk22 </vt:lpstr>
      <vt:lpstr>Buch  Seite 107 Ǜbung 4</vt:lpstr>
      <vt:lpstr>Rekorde der Tierwelt</vt:lpstr>
      <vt:lpstr>Rekorde der Tierwelt</vt:lpstr>
      <vt:lpstr>Heft Seite 70</vt:lpstr>
      <vt:lpstr>Відмінювання іменників слабка відміна </vt:lpstr>
      <vt:lpstr>2. Іменники з суфіксами іншомовного походження:  Maskulina — Bezeichnungen der Lebewesen auf  -e, -ant, -ent, -at, -et, -ot, -ist, -loge, -nom, -soph, -graf,   zum Beispiel: der Hase, der Junge, der Elefant, der Dozent, der Diplomat, der Pilot, der Polizist, der Philologe, der Astronom, der Fotograf.</vt:lpstr>
      <vt:lpstr>При відмінюванні у всіх відмінках крім називного вони отримують закінчення EN  Nom.  der/ein Lowe Gen.   des/eines Lowe-n Dat.    dem/einem Lowe-n Akk.   den/einen Lowe-n</vt:lpstr>
      <vt:lpstr>Nom. der/ein Bӓr  Gen. des/eines Bӓr-en  Dat. dem/einem Bӓr-en  Akk. den/einen Bӓr-en </vt:lpstr>
      <vt:lpstr>Buch Seite 109</vt:lpstr>
      <vt:lpstr>Hausaufgabe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13</cp:revision>
  <dcterms:created xsi:type="dcterms:W3CDTF">2021-05-05T06:13:49Z</dcterms:created>
  <dcterms:modified xsi:type="dcterms:W3CDTF">2022-02-06T15:01:34Z</dcterms:modified>
</cp:coreProperties>
</file>