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6" r:id="rId6"/>
    <p:sldId id="262" r:id="rId7"/>
    <p:sldId id="263" r:id="rId8"/>
    <p:sldId id="264" r:id="rId9"/>
    <p:sldId id="273" r:id="rId10"/>
    <p:sldId id="291" r:id="rId11"/>
    <p:sldId id="298" r:id="rId12"/>
    <p:sldId id="299" r:id="rId13"/>
    <p:sldId id="300" r:id="rId14"/>
    <p:sldId id="301" r:id="rId15"/>
    <p:sldId id="274" r:id="rId16"/>
    <p:sldId id="302" r:id="rId17"/>
    <p:sldId id="303" r:id="rId18"/>
    <p:sldId id="30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9.wmf"/><Relationship Id="rId3" Type="http://schemas.openxmlformats.org/officeDocument/2006/relationships/image" Target="../media/image32.jpeg"/><Relationship Id="rId7" Type="http://schemas.openxmlformats.org/officeDocument/2006/relationships/image" Target="../media/image34.wmf"/><Relationship Id="rId12" Type="http://schemas.openxmlformats.org/officeDocument/2006/relationships/image" Target="../media/image41.jpe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wmf"/><Relationship Id="rId1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1196752"/>
            <a:ext cx="8208912" cy="2592288"/>
          </a:xfrm>
          <a:prstGeom prst="roundRect">
            <a:avLst>
              <a:gd name="adj" fmla="val 9541"/>
            </a:avLst>
          </a:prstGeom>
          <a:solidFill>
            <a:schemeClr val="lt1">
              <a:alpha val="7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4400" dirty="0" smtClean="0">
              <a:latin typeface="Mistral" pitchFamily="66" charset="0"/>
            </a:endParaRPr>
          </a:p>
          <a:p>
            <a:pPr algn="ctr"/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istral" pitchFamily="66" charset="0"/>
              </a:rPr>
              <a:t>ЗАКОНИ ЗБЕРЕЖЕННЯ В МЕХАНІЦІ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846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MingLiU" pitchFamily="18" charset="-120"/>
                <a:ea typeface="PMingLiU" pitchFamily="18" charset="-120"/>
                <a:cs typeface="MV Boli" pitchFamily="2" charset="0"/>
              </a:rPr>
              <a:t>Презентац</a:t>
            </a:r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MingLiU" pitchFamily="18" charset="-120"/>
                <a:ea typeface="PMingLiU" pitchFamily="18" charset="-120"/>
                <a:cs typeface="MV Boli" pitchFamily="2" charset="0"/>
              </a:rPr>
              <a:t>ія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PMingLiU" pitchFamily="18" charset="-120"/>
              <a:ea typeface="PMingLiU" pitchFamily="18" charset="-12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410944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Пружний удар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Пружний удар –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зіткнення тіл,за якого деформація тіл виявляється оборотною,тобто повністю зникає після припинення взаємодії.</a:t>
            </a:r>
          </a:p>
          <a:p>
            <a: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Приклади: зіткнення більярдних куль, атомних ядер і елементарних частинок.</a:t>
            </a:r>
            <a:endParaRPr lang="ru-RU" sz="24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endParaRPr lang="uk-UA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3" descr="C:\Documents and Settings\Admin\Рабочий стол\Billard_3D_Delux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213225" cy="309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4" descr="C:\Documents and Settings\Admin\Рабочий стол\00002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716016" y="3284984"/>
            <a:ext cx="4194051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90"/>
            <a:ext cx="91440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Пружна взаємодія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1504950"/>
            <a:ext cx="8928100" cy="13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16200" y="1851025"/>
            <a:ext cx="503238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81513" y="1922463"/>
            <a:ext cx="360362" cy="360362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stCxn id="7" idx="6"/>
          </p:cNvCxnSpPr>
          <p:nvPr/>
        </p:nvCxnSpPr>
        <p:spPr>
          <a:xfrm>
            <a:off x="3119438" y="2103438"/>
            <a:ext cx="1241425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760413" y="177800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/>
              <a:t>m</a:t>
            </a:r>
            <a:r>
              <a:rPr lang="en-US" sz="2800" b="1" i="1" baseline="-25000" dirty="0"/>
              <a:t>1</a:t>
            </a:r>
            <a:r>
              <a:rPr lang="en-US" sz="2800" b="1" i="1" dirty="0"/>
              <a:t> &gt; m</a:t>
            </a:r>
            <a:r>
              <a:rPr lang="en-US" sz="2800" b="1" i="1" baseline="-25000" dirty="0"/>
              <a:t>2</a:t>
            </a:r>
            <a:endParaRPr lang="ru-RU" sz="2800" b="1" i="1" baseline="-25000" dirty="0"/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3230563" y="1517650"/>
            <a:ext cx="687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01</a:t>
            </a:r>
            <a:endParaRPr lang="ru-RU" sz="3200" b="1" i="1" baseline="-250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88" y="1870075"/>
            <a:ext cx="433387" cy="431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60600" y="1504950"/>
            <a:ext cx="0" cy="13319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97488" y="1504950"/>
            <a:ext cx="0" cy="13319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475288" y="1851025"/>
            <a:ext cx="504825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27863" y="1901825"/>
            <a:ext cx="360362" cy="360363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 стрелкой 19"/>
          <p:cNvCxnSpPr>
            <a:stCxn id="18" idx="6"/>
          </p:cNvCxnSpPr>
          <p:nvPr/>
        </p:nvCxnSpPr>
        <p:spPr>
          <a:xfrm flipV="1">
            <a:off x="5980113" y="2085975"/>
            <a:ext cx="757237" cy="1746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5980113" y="1504950"/>
            <a:ext cx="685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388225" y="2098675"/>
            <a:ext cx="1149350" cy="476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7529513" y="1504950"/>
            <a:ext cx="687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1524" name="TextBox 29"/>
          <p:cNvSpPr txBox="1">
            <a:spLocks noChangeArrowheads="1"/>
          </p:cNvSpPr>
          <p:nvPr/>
        </p:nvSpPr>
        <p:spPr bwMode="auto">
          <a:xfrm>
            <a:off x="2544763" y="2252663"/>
            <a:ext cx="687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1525" name="TextBox 30"/>
          <p:cNvSpPr txBox="1">
            <a:spLocks noChangeArrowheads="1"/>
          </p:cNvSpPr>
          <p:nvPr/>
        </p:nvSpPr>
        <p:spPr bwMode="auto">
          <a:xfrm>
            <a:off x="4381500" y="2252663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1526" name="TextBox 31"/>
          <p:cNvSpPr txBox="1">
            <a:spLocks noChangeArrowheads="1"/>
          </p:cNvSpPr>
          <p:nvPr/>
        </p:nvSpPr>
        <p:spPr bwMode="auto">
          <a:xfrm>
            <a:off x="5475288" y="2262188"/>
            <a:ext cx="687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1527" name="TextBox 32"/>
          <p:cNvSpPr txBox="1">
            <a:spLocks noChangeArrowheads="1"/>
          </p:cNvSpPr>
          <p:nvPr/>
        </p:nvSpPr>
        <p:spPr bwMode="auto">
          <a:xfrm>
            <a:off x="6945313" y="2265363"/>
            <a:ext cx="687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71700" y="1123950"/>
            <a:ext cx="6864350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297488" y="1123950"/>
            <a:ext cx="0" cy="3206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0" name="TextBox 38"/>
          <p:cNvSpPr txBox="1">
            <a:spLocks noChangeArrowheads="1"/>
          </p:cNvSpPr>
          <p:nvPr/>
        </p:nvSpPr>
        <p:spPr bwMode="auto">
          <a:xfrm>
            <a:off x="2260600" y="1123950"/>
            <a:ext cx="296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До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1531" name="TextBox 39"/>
          <p:cNvSpPr txBox="1">
            <a:spLocks noChangeArrowheads="1"/>
          </p:cNvSpPr>
          <p:nvPr/>
        </p:nvSpPr>
        <p:spPr bwMode="auto">
          <a:xfrm>
            <a:off x="5322888" y="1100138"/>
            <a:ext cx="364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Після зіткнення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107950" y="2965450"/>
            <a:ext cx="8928100" cy="1008063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5400" b="1" i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20725" y="4346575"/>
            <a:ext cx="1898650" cy="2124075"/>
            <a:chOff x="2064" y="1008"/>
            <a:chExt cx="722" cy="872"/>
          </a:xfrm>
        </p:grpSpPr>
        <p:sp>
          <p:nvSpPr>
            <p:cNvPr id="2156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1579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8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158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58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9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9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9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58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8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8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8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7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7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7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7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7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7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7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7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1568" name="Rectangle 68"/>
            <p:cNvSpPr>
              <a:spLocks noChangeArrowheads="1"/>
            </p:cNvSpPr>
            <p:nvPr/>
          </p:nvSpPr>
          <p:spPr bwMode="gray">
            <a:xfrm>
              <a:off x="2286" y="1273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3946525" y="4551363"/>
            <a:ext cx="1357313" cy="1652587"/>
            <a:chOff x="2064" y="1008"/>
            <a:chExt cx="722" cy="872"/>
          </a:xfrm>
        </p:grpSpPr>
        <p:sp>
          <p:nvSpPr>
            <p:cNvPr id="21537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1551" name="Picture 7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52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1553" name="Picture 74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56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6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6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6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557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58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59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60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8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47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48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49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50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4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4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4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4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1540" name="Rectangle 97"/>
            <p:cNvSpPr>
              <a:spLocks noChangeArrowheads="1"/>
            </p:cNvSpPr>
            <p:nvPr/>
          </p:nvSpPr>
          <p:spPr bwMode="gray">
            <a:xfrm>
              <a:off x="2285" y="1208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235" name="Прямая соединительная линия 234"/>
          <p:cNvCxnSpPr/>
          <p:nvPr/>
        </p:nvCxnSpPr>
        <p:spPr>
          <a:xfrm flipV="1">
            <a:off x="549275" y="5267325"/>
            <a:ext cx="8126413" cy="41275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>
            <a:off x="3971925" y="4043363"/>
            <a:ext cx="0" cy="205740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Пружна взаємодія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1597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33941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3 0.00532 L 0.3724 0.00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90"/>
            <a:ext cx="91440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Пружна взаємодія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484313"/>
            <a:ext cx="8928100" cy="133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05100" y="1849438"/>
            <a:ext cx="414338" cy="431800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48175" y="1800225"/>
            <a:ext cx="554038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6"/>
          </p:cNvCxnSpPr>
          <p:nvPr/>
        </p:nvCxnSpPr>
        <p:spPr>
          <a:xfrm>
            <a:off x="3119438" y="2065338"/>
            <a:ext cx="1241425" cy="14287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760413" y="1757363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m</a:t>
            </a:r>
            <a:r>
              <a:rPr lang="en-US" sz="2800" b="1" i="1" baseline="-25000"/>
              <a:t>1</a:t>
            </a:r>
            <a:r>
              <a:rPr lang="en-US" sz="2800" b="1" i="1"/>
              <a:t> &lt; m</a:t>
            </a:r>
            <a:r>
              <a:rPr lang="en-US" sz="2800" b="1" i="1" baseline="-25000"/>
              <a:t>2</a:t>
            </a:r>
            <a:endParaRPr lang="ru-RU" sz="2800" b="1" i="1" baseline="-25000"/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3230563" y="1498600"/>
            <a:ext cx="687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01</a:t>
            </a:r>
            <a:endParaRPr lang="ru-RU" sz="3200" b="1" i="1" baseline="-250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88" y="1849438"/>
            <a:ext cx="433387" cy="431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B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60600" y="1484313"/>
            <a:ext cx="0" cy="13319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7488" y="1484313"/>
            <a:ext cx="0" cy="13319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364288" y="1849438"/>
            <a:ext cx="414337" cy="452437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40575" y="1811338"/>
            <a:ext cx="508000" cy="493712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5919788" y="1484313"/>
            <a:ext cx="687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637463" y="2065338"/>
            <a:ext cx="827087" cy="127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TextBox 17"/>
          <p:cNvSpPr txBox="1">
            <a:spLocks noChangeArrowheads="1"/>
          </p:cNvSpPr>
          <p:nvPr/>
        </p:nvSpPr>
        <p:spPr bwMode="auto">
          <a:xfrm>
            <a:off x="7778750" y="1484313"/>
            <a:ext cx="685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3571" name="TextBox 18"/>
          <p:cNvSpPr txBox="1">
            <a:spLocks noChangeArrowheads="1"/>
          </p:cNvSpPr>
          <p:nvPr/>
        </p:nvSpPr>
        <p:spPr bwMode="auto">
          <a:xfrm>
            <a:off x="2544763" y="2232025"/>
            <a:ext cx="687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4381500" y="2232025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3573" name="TextBox 20"/>
          <p:cNvSpPr txBox="1">
            <a:spLocks noChangeArrowheads="1"/>
          </p:cNvSpPr>
          <p:nvPr/>
        </p:nvSpPr>
        <p:spPr bwMode="auto">
          <a:xfrm>
            <a:off x="6264275" y="2241550"/>
            <a:ext cx="685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3574" name="TextBox 21"/>
          <p:cNvSpPr txBox="1">
            <a:spLocks noChangeArrowheads="1"/>
          </p:cNvSpPr>
          <p:nvPr/>
        </p:nvSpPr>
        <p:spPr bwMode="auto">
          <a:xfrm>
            <a:off x="7194550" y="2244725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71700" y="1111250"/>
            <a:ext cx="6864350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297488" y="1111250"/>
            <a:ext cx="0" cy="3206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7" name="TextBox 24"/>
          <p:cNvSpPr txBox="1">
            <a:spLocks noChangeArrowheads="1"/>
          </p:cNvSpPr>
          <p:nvPr/>
        </p:nvSpPr>
        <p:spPr bwMode="auto">
          <a:xfrm>
            <a:off x="2260600" y="1111250"/>
            <a:ext cx="296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До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3578" name="TextBox 25"/>
          <p:cNvSpPr txBox="1">
            <a:spLocks noChangeArrowheads="1"/>
          </p:cNvSpPr>
          <p:nvPr/>
        </p:nvSpPr>
        <p:spPr bwMode="auto">
          <a:xfrm>
            <a:off x="5322888" y="1087438"/>
            <a:ext cx="364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Після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950" y="2890838"/>
            <a:ext cx="8928100" cy="10080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-m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5400" b="1" i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603875" y="2087563"/>
            <a:ext cx="752475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149350" y="4583113"/>
            <a:ext cx="1373188" cy="1592262"/>
            <a:chOff x="2064" y="1008"/>
            <a:chExt cx="722" cy="872"/>
          </a:xfrm>
        </p:grpSpPr>
        <p:sp>
          <p:nvSpPr>
            <p:cNvPr id="2361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3627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2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62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363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3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3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4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363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3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3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3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9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6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61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2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2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2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3616" name="Rectangle 68"/>
            <p:cNvSpPr>
              <a:spLocks noChangeArrowheads="1"/>
            </p:cNvSpPr>
            <p:nvPr/>
          </p:nvSpPr>
          <p:spPr bwMode="gray">
            <a:xfrm>
              <a:off x="2328" y="1264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4759325" y="4440238"/>
            <a:ext cx="1801813" cy="2009775"/>
            <a:chOff x="2064" y="1008"/>
            <a:chExt cx="722" cy="872"/>
          </a:xfrm>
        </p:grpSpPr>
        <p:sp>
          <p:nvSpPr>
            <p:cNvPr id="23585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3599" name="Picture 7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00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601" name="Picture 74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6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360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1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1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1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3605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06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07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608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1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595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596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597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598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552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59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59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59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59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3588" name="Rectangle 97"/>
            <p:cNvSpPr>
              <a:spLocks noChangeArrowheads="1"/>
            </p:cNvSpPr>
            <p:nvPr/>
          </p:nvSpPr>
          <p:spPr bwMode="gray">
            <a:xfrm>
              <a:off x="2342" y="1304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 flipV="1">
            <a:off x="549275" y="5297488"/>
            <a:ext cx="8126413" cy="41275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813300" y="4076700"/>
            <a:ext cx="0" cy="2055813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15677 -1.48148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7.40741E-7 L 0.06303 -0.0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90"/>
            <a:ext cx="91440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Пружна взаємодія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503363"/>
            <a:ext cx="8928100" cy="133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16200" y="1849438"/>
            <a:ext cx="503238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6"/>
          </p:cNvCxnSpPr>
          <p:nvPr/>
        </p:nvCxnSpPr>
        <p:spPr>
          <a:xfrm>
            <a:off x="3119438" y="2101850"/>
            <a:ext cx="1241425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760413" y="1776413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m</a:t>
            </a:r>
            <a:r>
              <a:rPr lang="en-US" sz="2800" b="1" i="1" baseline="-25000"/>
              <a:t>1</a:t>
            </a:r>
            <a:r>
              <a:rPr lang="en-US" sz="2800" b="1" i="1"/>
              <a:t> = m</a:t>
            </a:r>
            <a:r>
              <a:rPr lang="en-US" sz="2800" b="1" i="1" baseline="-25000"/>
              <a:t>2</a:t>
            </a:r>
            <a:endParaRPr lang="ru-RU" sz="2800" b="1" i="1" baseline="-25000"/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3230563" y="1516063"/>
            <a:ext cx="687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01</a:t>
            </a:r>
            <a:endParaRPr lang="ru-RU" sz="3200" b="1" i="1" baseline="-250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88" y="1868488"/>
            <a:ext cx="433387" cy="431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C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60600" y="1503363"/>
            <a:ext cx="0" cy="13319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7488" y="1503363"/>
            <a:ext cx="0" cy="13319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819775" y="1849438"/>
            <a:ext cx="503238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310438" y="2097088"/>
            <a:ext cx="1149350" cy="476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8"/>
          <p:cNvSpPr txBox="1">
            <a:spLocks noChangeArrowheads="1"/>
          </p:cNvSpPr>
          <p:nvPr/>
        </p:nvSpPr>
        <p:spPr bwMode="auto">
          <a:xfrm>
            <a:off x="7637463" y="1516063"/>
            <a:ext cx="685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2544" name="TextBox 19"/>
          <p:cNvSpPr txBox="1">
            <a:spLocks noChangeArrowheads="1"/>
          </p:cNvSpPr>
          <p:nvPr/>
        </p:nvSpPr>
        <p:spPr bwMode="auto">
          <a:xfrm>
            <a:off x="2544763" y="2251075"/>
            <a:ext cx="687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2545" name="TextBox 20"/>
          <p:cNvSpPr txBox="1">
            <a:spLocks noChangeArrowheads="1"/>
          </p:cNvSpPr>
          <p:nvPr/>
        </p:nvSpPr>
        <p:spPr bwMode="auto">
          <a:xfrm>
            <a:off x="4381500" y="2251075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2546" name="TextBox 21"/>
          <p:cNvSpPr txBox="1">
            <a:spLocks noChangeArrowheads="1"/>
          </p:cNvSpPr>
          <p:nvPr/>
        </p:nvSpPr>
        <p:spPr bwMode="auto">
          <a:xfrm>
            <a:off x="5819775" y="2260600"/>
            <a:ext cx="685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2547" name="TextBox 22"/>
          <p:cNvSpPr txBox="1">
            <a:spLocks noChangeArrowheads="1"/>
          </p:cNvSpPr>
          <p:nvPr/>
        </p:nvSpPr>
        <p:spPr bwMode="auto">
          <a:xfrm>
            <a:off x="6867525" y="2263775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71700" y="1122363"/>
            <a:ext cx="6864350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97488" y="1122363"/>
            <a:ext cx="0" cy="3206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TextBox 25"/>
          <p:cNvSpPr txBox="1">
            <a:spLocks noChangeArrowheads="1"/>
          </p:cNvSpPr>
          <p:nvPr/>
        </p:nvSpPr>
        <p:spPr bwMode="auto">
          <a:xfrm>
            <a:off x="2260600" y="1122363"/>
            <a:ext cx="2963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До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2551" name="TextBox 26"/>
          <p:cNvSpPr txBox="1">
            <a:spLocks noChangeArrowheads="1"/>
          </p:cNvSpPr>
          <p:nvPr/>
        </p:nvSpPr>
        <p:spPr bwMode="auto">
          <a:xfrm>
            <a:off x="5322888" y="1098550"/>
            <a:ext cx="364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Після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7950" y="2963863"/>
            <a:ext cx="8928100" cy="10080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5400" b="1" i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448175" y="1849438"/>
            <a:ext cx="504825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789738" y="1849438"/>
            <a:ext cx="504825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108075" y="4754563"/>
            <a:ext cx="1454150" cy="1698625"/>
            <a:chOff x="2064" y="1008"/>
            <a:chExt cx="722" cy="872"/>
          </a:xfrm>
        </p:grpSpPr>
        <p:sp>
          <p:nvSpPr>
            <p:cNvPr id="2258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2601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60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260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261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61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61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61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260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60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60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61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59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0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59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2590" name="Rectangle 68"/>
            <p:cNvSpPr>
              <a:spLocks noChangeArrowheads="1"/>
            </p:cNvSpPr>
            <p:nvPr/>
          </p:nvSpPr>
          <p:spPr bwMode="gray">
            <a:xfrm>
              <a:off x="2328" y="1264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4818063" y="4754563"/>
            <a:ext cx="1454150" cy="1695450"/>
            <a:chOff x="2064" y="1008"/>
            <a:chExt cx="722" cy="872"/>
          </a:xfrm>
        </p:grpSpPr>
        <p:sp>
          <p:nvSpPr>
            <p:cNvPr id="22559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2573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4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2575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2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2583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584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585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586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2579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580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581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582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6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7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569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0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1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2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56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2562" name="Rectangle 97"/>
            <p:cNvSpPr>
              <a:spLocks noChangeArrowheads="1"/>
            </p:cNvSpPr>
            <p:nvPr/>
          </p:nvSpPr>
          <p:spPr bwMode="gray">
            <a:xfrm>
              <a:off x="2342" y="1304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121" name="Прямая соединительная линия 120"/>
          <p:cNvCxnSpPr/>
          <p:nvPr/>
        </p:nvCxnSpPr>
        <p:spPr>
          <a:xfrm flipV="1">
            <a:off x="549275" y="5524500"/>
            <a:ext cx="8126413" cy="41275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4813300" y="4076700"/>
            <a:ext cx="4763" cy="2376488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3542 -0.001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90"/>
            <a:ext cx="91440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Пружна взаємодія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125" y="1498600"/>
            <a:ext cx="8928100" cy="13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19375" y="1930400"/>
            <a:ext cx="358775" cy="3651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62450" y="1714500"/>
            <a:ext cx="776288" cy="7207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6"/>
          </p:cNvCxnSpPr>
          <p:nvPr/>
        </p:nvCxnSpPr>
        <p:spPr>
          <a:xfrm>
            <a:off x="2978150" y="2112963"/>
            <a:ext cx="1296988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763588" y="177165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m</a:t>
            </a:r>
            <a:r>
              <a:rPr lang="en-US" sz="2800" b="1" i="1" baseline="-25000"/>
              <a:t>1</a:t>
            </a:r>
            <a:r>
              <a:rPr lang="en-US" sz="2800" b="1" i="1"/>
              <a:t>&lt;&lt;m</a:t>
            </a:r>
            <a:r>
              <a:rPr lang="en-US" sz="2800" b="1" i="1" baseline="-25000"/>
              <a:t>2</a:t>
            </a:r>
            <a:endParaRPr lang="ru-RU" sz="2800" b="1" i="1" baseline="-25000"/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3144838" y="1511300"/>
            <a:ext cx="687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01</a:t>
            </a:r>
            <a:endParaRPr lang="ru-RU" sz="3200" b="1" i="1" baseline="-250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8763" y="1863725"/>
            <a:ext cx="431800" cy="431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D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63775" y="1498600"/>
            <a:ext cx="0" cy="13319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9075" y="1498600"/>
            <a:ext cx="0" cy="13319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5730875" y="1498600"/>
            <a:ext cx="687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4591" name="TextBox 14"/>
          <p:cNvSpPr txBox="1">
            <a:spLocks noChangeArrowheads="1"/>
          </p:cNvSpPr>
          <p:nvPr/>
        </p:nvSpPr>
        <p:spPr bwMode="auto">
          <a:xfrm>
            <a:off x="2459038" y="2246313"/>
            <a:ext cx="687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4592" name="TextBox 15"/>
          <p:cNvSpPr txBox="1">
            <a:spLocks noChangeArrowheads="1"/>
          </p:cNvSpPr>
          <p:nvPr/>
        </p:nvSpPr>
        <p:spPr bwMode="auto">
          <a:xfrm>
            <a:off x="4467225" y="2255838"/>
            <a:ext cx="6873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4593" name="TextBox 16"/>
          <p:cNvSpPr txBox="1">
            <a:spLocks noChangeArrowheads="1"/>
          </p:cNvSpPr>
          <p:nvPr/>
        </p:nvSpPr>
        <p:spPr bwMode="auto">
          <a:xfrm>
            <a:off x="6507163" y="2255838"/>
            <a:ext cx="687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74875" y="1125538"/>
            <a:ext cx="6864350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99075" y="1125538"/>
            <a:ext cx="0" cy="3206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TextBox 19"/>
          <p:cNvSpPr txBox="1">
            <a:spLocks noChangeArrowheads="1"/>
          </p:cNvSpPr>
          <p:nvPr/>
        </p:nvSpPr>
        <p:spPr bwMode="auto">
          <a:xfrm>
            <a:off x="2263775" y="1125538"/>
            <a:ext cx="2963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До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4597" name="TextBox 20"/>
          <p:cNvSpPr txBox="1">
            <a:spLocks noChangeArrowheads="1"/>
          </p:cNvSpPr>
          <p:nvPr/>
        </p:nvSpPr>
        <p:spPr bwMode="auto">
          <a:xfrm>
            <a:off x="5326063" y="1101725"/>
            <a:ext cx="364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Після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1125" y="2895600"/>
            <a:ext cx="8928100" cy="1008063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-m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5400" b="1" i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>
            <a:stCxn id="26" idx="2"/>
          </p:cNvCxnSpPr>
          <p:nvPr/>
        </p:nvCxnSpPr>
        <p:spPr>
          <a:xfrm flipH="1" flipV="1">
            <a:off x="5443538" y="2097088"/>
            <a:ext cx="1149350" cy="476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640638" y="1714500"/>
            <a:ext cx="774700" cy="7207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01" name="TextBox 24"/>
          <p:cNvSpPr txBox="1">
            <a:spLocks noChangeArrowheads="1"/>
          </p:cNvSpPr>
          <p:nvPr/>
        </p:nvSpPr>
        <p:spPr bwMode="auto">
          <a:xfrm>
            <a:off x="7743825" y="2255838"/>
            <a:ext cx="6873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6" name="Овал 25"/>
          <p:cNvSpPr/>
          <p:nvPr/>
        </p:nvSpPr>
        <p:spPr>
          <a:xfrm>
            <a:off x="6592888" y="1919288"/>
            <a:ext cx="360362" cy="363537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906588" y="5016500"/>
            <a:ext cx="617537" cy="785813"/>
            <a:chOff x="2064" y="1008"/>
            <a:chExt cx="722" cy="872"/>
          </a:xfrm>
        </p:grpSpPr>
        <p:sp>
          <p:nvSpPr>
            <p:cNvPr id="2463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4649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5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65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65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465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5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5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5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4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4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638" name="Rectangle 68"/>
            <p:cNvSpPr>
              <a:spLocks noChangeArrowheads="1"/>
            </p:cNvSpPr>
            <p:nvPr/>
          </p:nvSpPr>
          <p:spPr bwMode="gray">
            <a:xfrm>
              <a:off x="2292" y="1059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4759325" y="4440238"/>
            <a:ext cx="1801813" cy="2009775"/>
            <a:chOff x="2064" y="1008"/>
            <a:chExt cx="722" cy="872"/>
          </a:xfrm>
        </p:grpSpPr>
        <p:sp>
          <p:nvSpPr>
            <p:cNvPr id="24607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4621" name="Picture 7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22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623" name="Picture 74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7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63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4627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28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29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0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0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17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8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9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0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1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610" name="Rectangle 97"/>
            <p:cNvSpPr>
              <a:spLocks noChangeArrowheads="1"/>
            </p:cNvSpPr>
            <p:nvPr/>
          </p:nvSpPr>
          <p:spPr bwMode="gray">
            <a:xfrm>
              <a:off x="2306" y="1221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flipV="1">
            <a:off x="404813" y="5308600"/>
            <a:ext cx="8124825" cy="41275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813300" y="4076700"/>
            <a:ext cx="17463" cy="2376488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111E-6 L -0.08802 -0.004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49480" cy="936104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Абсолютно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непружний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удар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Абсолютно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непружний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 удар –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зіткнення тіл,у результаті якого тіла рухаються як єдине ціле.</a:t>
            </a:r>
          </a:p>
          <a:p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Приклади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непружної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взаємодії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: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зіткнення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пластилінових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кульок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,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автозчеплення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вагонів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endParaRPr lang="ru-RU" sz="24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3" descr="C:\Documents and Settings\Admin\Рабочий стол\b8e0d7e52acdda1761ab3841df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137025" cy="266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C:\Documents and Settings\Admin\Рабочий стол\Scepka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572000" y="3717032"/>
            <a:ext cx="4472186" cy="2669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90"/>
            <a:ext cx="91440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Непружна</a:t>
            </a:r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взаємодія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188" y="1320800"/>
            <a:ext cx="8928100" cy="133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11438" y="1666875"/>
            <a:ext cx="503237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>
            <a:stCxn id="6" idx="6"/>
          </p:cNvCxnSpPr>
          <p:nvPr/>
        </p:nvCxnSpPr>
        <p:spPr>
          <a:xfrm>
            <a:off x="3114675" y="1919288"/>
            <a:ext cx="1241425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755650" y="1268413"/>
            <a:ext cx="15001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m</a:t>
            </a:r>
            <a:r>
              <a:rPr lang="en-US" sz="2800" b="1" i="1" baseline="-25000"/>
              <a:t>1</a:t>
            </a:r>
            <a:r>
              <a:rPr lang="en-US" sz="2800" b="1" i="1"/>
              <a:t> &lt; m</a:t>
            </a:r>
            <a:r>
              <a:rPr lang="en-US" sz="2800" b="1" i="1" baseline="-25000"/>
              <a:t>2</a:t>
            </a:r>
            <a:endParaRPr lang="ru-RU" sz="2800" b="1" i="1" baseline="-25000"/>
          </a:p>
          <a:p>
            <a:r>
              <a:rPr lang="en-US" sz="2800" b="1" i="1"/>
              <a:t>m</a:t>
            </a:r>
            <a:r>
              <a:rPr lang="en-US" sz="2800" b="1" i="1" baseline="-25000"/>
              <a:t>1</a:t>
            </a:r>
            <a:r>
              <a:rPr lang="en-US" sz="2800" b="1" i="1"/>
              <a:t> &gt; m</a:t>
            </a:r>
            <a:r>
              <a:rPr lang="en-US" sz="2800" b="1" i="1" baseline="-25000"/>
              <a:t>2</a:t>
            </a:r>
            <a:endParaRPr lang="uk-UA" sz="2800" b="1" i="1"/>
          </a:p>
          <a:p>
            <a:r>
              <a:rPr lang="en-US" sz="2800" b="1" i="1"/>
              <a:t>m</a:t>
            </a:r>
            <a:r>
              <a:rPr lang="en-US" sz="2800" b="1" i="1" baseline="-25000"/>
              <a:t>1</a:t>
            </a:r>
            <a:r>
              <a:rPr lang="en-US" sz="2800" b="1" i="1"/>
              <a:t> = m</a:t>
            </a:r>
            <a:r>
              <a:rPr lang="en-US" sz="2800" b="1" i="1" baseline="-25000"/>
              <a:t>2</a:t>
            </a:r>
            <a:endParaRPr lang="ru-RU" sz="2800" b="1" i="1" baseline="-25000"/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3225800" y="1335088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01</a:t>
            </a:r>
            <a:endParaRPr lang="ru-RU" sz="3200" b="1" i="1" baseline="-250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1685925"/>
            <a:ext cx="433388" cy="431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55838" y="1320800"/>
            <a:ext cx="0" cy="13335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92725" y="1320800"/>
            <a:ext cx="0" cy="13335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46813" y="1666875"/>
            <a:ext cx="504825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305675" y="1914525"/>
            <a:ext cx="1149350" cy="476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14"/>
          <p:cNvSpPr txBox="1">
            <a:spLocks noChangeArrowheads="1"/>
          </p:cNvSpPr>
          <p:nvPr/>
        </p:nvSpPr>
        <p:spPr bwMode="auto">
          <a:xfrm>
            <a:off x="7632700" y="1335088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endParaRPr lang="ru-RU" sz="3200" b="1" i="1" baseline="-25000"/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2540000" y="2068513"/>
            <a:ext cx="6873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6641" name="TextBox 16"/>
          <p:cNvSpPr txBox="1">
            <a:spLocks noChangeArrowheads="1"/>
          </p:cNvSpPr>
          <p:nvPr/>
        </p:nvSpPr>
        <p:spPr bwMode="auto">
          <a:xfrm>
            <a:off x="4376738" y="2068513"/>
            <a:ext cx="687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6642" name="TextBox 17"/>
          <p:cNvSpPr txBox="1">
            <a:spLocks noChangeArrowheads="1"/>
          </p:cNvSpPr>
          <p:nvPr/>
        </p:nvSpPr>
        <p:spPr bwMode="auto">
          <a:xfrm>
            <a:off x="6246813" y="2078038"/>
            <a:ext cx="687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6643" name="TextBox 18"/>
          <p:cNvSpPr txBox="1">
            <a:spLocks noChangeArrowheads="1"/>
          </p:cNvSpPr>
          <p:nvPr/>
        </p:nvSpPr>
        <p:spPr bwMode="auto">
          <a:xfrm>
            <a:off x="6862763" y="2081213"/>
            <a:ext cx="687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66938" y="939800"/>
            <a:ext cx="6864350" cy="32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292725" y="939800"/>
            <a:ext cx="0" cy="3222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TextBox 21"/>
          <p:cNvSpPr txBox="1">
            <a:spLocks noChangeArrowheads="1"/>
          </p:cNvSpPr>
          <p:nvPr/>
        </p:nvSpPr>
        <p:spPr bwMode="auto">
          <a:xfrm>
            <a:off x="2255838" y="939800"/>
            <a:ext cx="296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До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6647" name="TextBox 22"/>
          <p:cNvSpPr txBox="1">
            <a:spLocks noChangeArrowheads="1"/>
          </p:cNvSpPr>
          <p:nvPr/>
        </p:nvSpPr>
        <p:spPr bwMode="auto">
          <a:xfrm>
            <a:off x="5318125" y="915988"/>
            <a:ext cx="364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Після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3188" y="2781300"/>
            <a:ext cx="8928100" cy="1008063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(m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)v</a:t>
            </a:r>
            <a:endParaRPr lang="ru-RU" sz="5400" b="1" i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443413" y="1666875"/>
            <a:ext cx="504825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784975" y="1666875"/>
            <a:ext cx="504825" cy="5048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108075" y="4754563"/>
            <a:ext cx="1454150" cy="1698625"/>
            <a:chOff x="2064" y="1008"/>
            <a:chExt cx="722" cy="872"/>
          </a:xfrm>
        </p:grpSpPr>
        <p:sp>
          <p:nvSpPr>
            <p:cNvPr id="2668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6697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9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669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70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0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0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1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70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0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0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0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669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668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9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6686" name="Rectangle 68"/>
            <p:cNvSpPr>
              <a:spLocks noChangeArrowheads="1"/>
            </p:cNvSpPr>
            <p:nvPr/>
          </p:nvSpPr>
          <p:spPr bwMode="gray">
            <a:xfrm>
              <a:off x="2328" y="1264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4818063" y="4754563"/>
            <a:ext cx="1454150" cy="1695450"/>
            <a:chOff x="2064" y="1008"/>
            <a:chExt cx="722" cy="872"/>
          </a:xfrm>
        </p:grpSpPr>
        <p:sp>
          <p:nvSpPr>
            <p:cNvPr id="26655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6669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70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6671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67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8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8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8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675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76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77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78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6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7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6665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6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7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8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666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6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6658" name="Rectangle 97"/>
            <p:cNvSpPr>
              <a:spLocks noChangeArrowheads="1"/>
            </p:cNvSpPr>
            <p:nvPr/>
          </p:nvSpPr>
          <p:spPr bwMode="gray">
            <a:xfrm>
              <a:off x="2342" y="1304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4813300" y="4076700"/>
            <a:ext cx="4763" cy="2376488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404813" y="5487988"/>
            <a:ext cx="8124825" cy="41275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3542 -0.001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7037E-6 L 0.5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6838" y="1546225"/>
            <a:ext cx="8929687" cy="13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05088" y="1978025"/>
            <a:ext cx="360362" cy="3651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49750" y="1762125"/>
            <a:ext cx="776288" cy="720725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>
            <a:stCxn id="5" idx="6"/>
          </p:cNvCxnSpPr>
          <p:nvPr/>
        </p:nvCxnSpPr>
        <p:spPr>
          <a:xfrm>
            <a:off x="2965450" y="2160588"/>
            <a:ext cx="1295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749300" y="18192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m</a:t>
            </a:r>
            <a:r>
              <a:rPr lang="en-US" sz="2800" b="1" i="1" baseline="-25000"/>
              <a:t>1</a:t>
            </a:r>
            <a:r>
              <a:rPr lang="en-US" sz="2800" b="1" i="1"/>
              <a:t>&lt;&lt;m</a:t>
            </a:r>
            <a:r>
              <a:rPr lang="en-US" sz="2800" b="1" i="1" baseline="-25000"/>
              <a:t>2</a:t>
            </a:r>
            <a:endParaRPr lang="ru-RU" sz="2800" b="1" i="1" baseline="-25000"/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3132138" y="1558925"/>
            <a:ext cx="687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v</a:t>
            </a:r>
            <a:r>
              <a:rPr lang="en-US" sz="3200" b="1" i="1" baseline="-25000"/>
              <a:t>01</a:t>
            </a:r>
            <a:endParaRPr lang="ru-RU" sz="3200" b="1" i="1" baseline="-250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6063" y="1911350"/>
            <a:ext cx="431800" cy="431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B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49488" y="1546225"/>
            <a:ext cx="0" cy="13319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86375" y="1546225"/>
            <a:ext cx="0" cy="13319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2446338" y="2293938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4452938" y="2303463"/>
            <a:ext cx="687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6494463" y="2303463"/>
            <a:ext cx="685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1</a:t>
            </a:r>
            <a:endParaRPr lang="ru-RU" sz="3200" b="1" i="1" baseline="-250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0588" y="1173163"/>
            <a:ext cx="6865937" cy="32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86375" y="1173163"/>
            <a:ext cx="0" cy="3206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Box 17"/>
          <p:cNvSpPr txBox="1">
            <a:spLocks noChangeArrowheads="1"/>
          </p:cNvSpPr>
          <p:nvPr/>
        </p:nvSpPr>
        <p:spPr bwMode="auto">
          <a:xfrm>
            <a:off x="2249488" y="1173163"/>
            <a:ext cx="296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До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7665" name="TextBox 18"/>
          <p:cNvSpPr txBox="1">
            <a:spLocks noChangeArrowheads="1"/>
          </p:cNvSpPr>
          <p:nvPr/>
        </p:nvSpPr>
        <p:spPr bwMode="auto">
          <a:xfrm>
            <a:off x="5311775" y="1149350"/>
            <a:ext cx="364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2060"/>
                </a:solidFill>
              </a:rPr>
              <a:t>Після зіткнення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6838" y="2943225"/>
            <a:ext cx="8929687" cy="1008063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54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0</a:t>
            </a:r>
            <a:endParaRPr lang="ru-RU" sz="5400" b="1" i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31025" y="1746250"/>
            <a:ext cx="776288" cy="719138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68" name="TextBox 21"/>
          <p:cNvSpPr txBox="1">
            <a:spLocks noChangeArrowheads="1"/>
          </p:cNvSpPr>
          <p:nvPr/>
        </p:nvSpPr>
        <p:spPr bwMode="auto">
          <a:xfrm>
            <a:off x="7035800" y="2287588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m</a:t>
            </a:r>
            <a:r>
              <a:rPr lang="en-US" sz="3200" b="1" i="1" baseline="-25000"/>
              <a:t>2</a:t>
            </a:r>
            <a:endParaRPr lang="ru-RU" sz="3200" b="1" i="1" baseline="-25000"/>
          </a:p>
        </p:txBody>
      </p:sp>
      <p:sp>
        <p:nvSpPr>
          <p:cNvPr id="23" name="Овал 22"/>
          <p:cNvSpPr/>
          <p:nvPr/>
        </p:nvSpPr>
        <p:spPr>
          <a:xfrm>
            <a:off x="6580188" y="1966913"/>
            <a:ext cx="360362" cy="363537"/>
          </a:xfrm>
          <a:prstGeom prst="ellipse">
            <a:avLst/>
          </a:prstGeom>
          <a:solidFill>
            <a:srgbClr val="0070C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1290"/>
            <a:ext cx="91440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Непружна</a:t>
            </a:r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взаємодія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906588" y="5016500"/>
            <a:ext cx="617537" cy="785813"/>
            <a:chOff x="2064" y="1008"/>
            <a:chExt cx="722" cy="872"/>
          </a:xfrm>
        </p:grpSpPr>
        <p:sp>
          <p:nvSpPr>
            <p:cNvPr id="277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7719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72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772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772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3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3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3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772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2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2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2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771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1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1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1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71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1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1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1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7708" name="Rectangle 68"/>
            <p:cNvSpPr>
              <a:spLocks noChangeArrowheads="1"/>
            </p:cNvSpPr>
            <p:nvPr/>
          </p:nvSpPr>
          <p:spPr bwMode="gray">
            <a:xfrm>
              <a:off x="2292" y="1059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4759325" y="4440238"/>
            <a:ext cx="1801813" cy="2009775"/>
            <a:chOff x="2064" y="1008"/>
            <a:chExt cx="722" cy="872"/>
          </a:xfrm>
        </p:grpSpPr>
        <p:sp>
          <p:nvSpPr>
            <p:cNvPr id="27677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7691" name="Picture 7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92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7693" name="Picture 74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6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770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0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0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0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7697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698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699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700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8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7687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8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9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90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68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7680" name="Rectangle 97"/>
            <p:cNvSpPr>
              <a:spLocks noChangeArrowheads="1"/>
            </p:cNvSpPr>
            <p:nvPr/>
          </p:nvSpPr>
          <p:spPr bwMode="gray">
            <a:xfrm>
              <a:off x="2306" y="1221"/>
              <a:ext cx="27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83" name="Прямая соединительная линия 82"/>
          <p:cNvCxnSpPr/>
          <p:nvPr/>
        </p:nvCxnSpPr>
        <p:spPr>
          <a:xfrm flipV="1">
            <a:off x="404813" y="5308600"/>
            <a:ext cx="8124825" cy="41275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813300" y="4076700"/>
            <a:ext cx="17463" cy="2376488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Загальне\Уроки\Презентації\Фони\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620688"/>
            <a:ext cx="395653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3691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Segoe Print" pitchFamily="2" charset="0"/>
              </a:rPr>
              <a:t>Снаряд масою 20 кг, що летів горизонтально зі швидкістю 100 м/с, влучив у пісок на залізничній платформі і не розірвався. Якої швидкості набула платформа масою 8 т, якщо до падіння снаряда вона рухалася зі швидкістю 0,5 м/с у тому ж напрямі, що і снаряд?</a:t>
            </a:r>
            <a:r>
              <a:rPr lang="uk-UA" sz="2400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endParaRPr lang="ru-RU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Загальне\Уроки\Презентації\Фони\fon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-14288" y="836613"/>
          <a:ext cx="2078038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Формула" r:id="rId4" imgW="863280" imgH="1346040" progId="Equation.3">
                  <p:embed/>
                </p:oleObj>
              </mc:Choice>
              <mc:Fallback>
                <p:oleObj name="Формула" r:id="rId4" imgW="863280" imgH="1346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836613"/>
                        <a:ext cx="2078038" cy="324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51720" y="620688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" y="3645024"/>
            <a:ext cx="20517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5609" name="Object 5"/>
          <p:cNvGraphicFramePr>
            <a:graphicFrameLocks noChangeAspect="1"/>
          </p:cNvGraphicFramePr>
          <p:nvPr/>
        </p:nvGraphicFramePr>
        <p:xfrm>
          <a:off x="2051720" y="692696"/>
          <a:ext cx="396044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Формула" r:id="rId6" imgW="1625400" imgH="228600" progId="Equation.3">
                  <p:embed/>
                </p:oleObj>
              </mc:Choice>
              <mc:Fallback>
                <p:oleObj name="Формула" r:id="rId6" imgW="1625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692696"/>
                        <a:ext cx="396044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6"/>
          <p:cNvGraphicFramePr>
            <a:graphicFrameLocks noChangeAspect="1"/>
          </p:cNvGraphicFramePr>
          <p:nvPr/>
        </p:nvGraphicFramePr>
        <p:xfrm>
          <a:off x="2051720" y="1556792"/>
          <a:ext cx="396043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Формула" r:id="rId8" imgW="1612800" imgH="228600" progId="Equation.3">
                  <p:embed/>
                </p:oleObj>
              </mc:Choice>
              <mc:Fallback>
                <p:oleObj name="Формула" r:id="rId8" imgW="16128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556792"/>
                        <a:ext cx="396043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7"/>
          <p:cNvGraphicFramePr>
            <a:graphicFrameLocks noChangeAspect="1"/>
          </p:cNvGraphicFramePr>
          <p:nvPr/>
        </p:nvGraphicFramePr>
        <p:xfrm>
          <a:off x="2051720" y="2348880"/>
          <a:ext cx="355917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Формула" r:id="rId10" imgW="1091880" imgH="431640" progId="Equation.3">
                  <p:embed/>
                </p:oleObj>
              </mc:Choice>
              <mc:Fallback>
                <p:oleObj name="Формула" r:id="rId10" imgW="10918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348880"/>
                        <a:ext cx="3559175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2123728" y="3717032"/>
            <a:ext cx="37444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012160" y="692696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7" descr="C:\Users\Администратор\Pictures\img081 - Копия - Копи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692696"/>
            <a:ext cx="2521111" cy="504056"/>
          </a:xfrm>
          <a:prstGeom prst="rect">
            <a:avLst/>
          </a:prstGeom>
          <a:noFill/>
        </p:spPr>
      </p:pic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6046788" y="981075"/>
          <a:ext cx="30607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Формула" r:id="rId13" imgW="1091880" imgH="393480" progId="Equation.3">
                  <p:embed/>
                </p:oleObj>
              </mc:Choice>
              <mc:Fallback>
                <p:oleObj name="Формула" r:id="rId13" imgW="10918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981075"/>
                        <a:ext cx="3060700" cy="114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6020941" y="2132856"/>
          <a:ext cx="3123059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Формула" r:id="rId15" imgW="1587240" imgH="419040" progId="Equation.3">
                  <p:embed/>
                </p:oleObj>
              </mc:Choice>
              <mc:Fallback>
                <p:oleObj name="Формула" r:id="rId15" imgW="158724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941" y="2132856"/>
                        <a:ext cx="3123059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6310313" y="3068638"/>
          <a:ext cx="968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Формула" r:id="rId17" imgW="431640" imgH="203040" progId="Equation.3">
                  <p:embed/>
                </p:oleObj>
              </mc:Choice>
              <mc:Fallback>
                <p:oleObj name="Формула" r:id="rId17" imgW="43164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3068638"/>
                        <a:ext cx="968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940152" y="3645024"/>
            <a:ext cx="1800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/>
              <a:t>Відповідь:</a:t>
            </a:r>
            <a:endParaRPr lang="ru-RU" sz="2600" dirty="0"/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7537450" y="3716338"/>
          <a:ext cx="15938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Формула" r:id="rId19" imgW="799920" imgH="203040" progId="Equation.3">
                  <p:embed/>
                </p:oleObj>
              </mc:Choice>
              <mc:Fallback>
                <p:oleObj name="Формула" r:id="rId19" imgW="79992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0" y="3716338"/>
                        <a:ext cx="15938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12776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dirty="0" smtClean="0">
                <a:latin typeface="Mistral" pitchFamily="66" charset="0"/>
              </a:rPr>
              <a:t>     </a:t>
            </a:r>
            <a:r>
              <a:rPr lang="uk-UA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ТЕОРІЯ ТА ЗАСТОСУВАННЯ</a:t>
            </a:r>
            <a:endParaRPr lang="ru-RU" sz="1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Імпульс тіла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496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Імпульс тіла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– це векторна фізична величина, яка характеризує рух тіла і дорівнює добутку маси тіла на його швидкість.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Імпульс тіла ще називають кількістю руху.</a:t>
            </a:r>
          </a:p>
          <a:p>
            <a:endParaRPr lang="uk-UA" sz="2800" dirty="0" smtClean="0">
              <a:solidFill>
                <a:schemeClr val="bg1">
                  <a:lumMod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  <a:p>
            <a:endParaRPr lang="ru-RU" sz="2800" dirty="0"/>
          </a:p>
        </p:txBody>
      </p:sp>
      <p:pic>
        <p:nvPicPr>
          <p:cNvPr id="4098" name="Picture 2" descr="C:\Users\Ярослав\Desktop\imи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2869849" cy="10493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085184"/>
            <a:ext cx="799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Одиниця імпульсу тіла в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CI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– кілограм-метр на секунду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9" name="Picture 3" descr="C:\Users\Ярослав\Desktop\imапиg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517232"/>
            <a:ext cx="1955175" cy="518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059016" cy="1143000"/>
          </a:xfrm>
        </p:spPr>
        <p:txBody>
          <a:bodyPr>
            <a:normAutofit/>
          </a:bodyPr>
          <a:lstStyle/>
          <a:p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Імпульс сили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4249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Імпульс сили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фізична величина, яка описує взаємодію тіл і дорівнює добутку сили на час її дії.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Імпульс сили напрямлений так, як і сила, що діє на тіло. </a:t>
            </a:r>
          </a:p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Імпульс сили дорівнює зміні імпульсу тіла:</a:t>
            </a:r>
          </a:p>
          <a:p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31840" y="4293096"/>
          <a:ext cx="296856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3" imgW="952200" imgH="253800" progId="Equation.3">
                  <p:embed/>
                </p:oleObj>
              </mc:Choice>
              <mc:Fallback>
                <p:oleObj name="Формула" r:id="rId3" imgW="9522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293096"/>
                        <a:ext cx="2968560" cy="792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301208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Одиниця імпульсу тіла в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CI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– ньютон-секунда </a:t>
            </a:r>
            <a:endParaRPr lang="ru-RU" sz="2400" dirty="0"/>
          </a:p>
        </p:txBody>
      </p:sp>
      <p:pic>
        <p:nvPicPr>
          <p:cNvPr id="3075" name="Picture 3" descr="C:\Users\Ярослав\Desktop\imпиg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877272"/>
            <a:ext cx="1832931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Замкнена система тіл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Замкнена система тіл </a:t>
            </a:r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– це така система тіл, на яку не діють зовнішні сили,а будь-які зміни стану цієї системи є результатом дії внутрішніх сил системи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itchFamily="2" charset="0"/>
            </a:endParaRPr>
          </a:p>
        </p:txBody>
      </p:sp>
      <p:pic>
        <p:nvPicPr>
          <p:cNvPr id="22530" name="Picture 2" descr="C:\Users\Ярослав\Desktop\img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3312368" cy="252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C:\Users\Ярослав\Desktop\iапmg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384376" cy="253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43192" cy="99412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Закон збереження імпульсу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 замкненій системі тіл геометрична сума імпульсів тіл до взаємодії дорівнює геометричній сумі імпульсів тіл після взаємодії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179512" y="4581128"/>
          <a:ext cx="880948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3" imgW="3060360" imgH="457200" progId="Equation.3">
                  <p:embed/>
                </p:oleObj>
              </mc:Choice>
              <mc:Fallback>
                <p:oleObj name="Формула" r:id="rId3" imgW="30603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81128"/>
                        <a:ext cx="8809484" cy="1152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C:\Users\Ярослав\Desktop\закони збереження в механіці\картинки\raketta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541" y="2097752"/>
            <a:ext cx="5284459" cy="4760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91264" cy="401845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Реактивний рух . </a:t>
            </a:r>
            <a:b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Ракети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Ярослав\Desktop\закони збереження в механіці\картинки\efc28d847d_215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13152"/>
            <a:ext cx="3600400" cy="214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Ярослав\Desktop\закони збереження в механіці\картинки\Proton_Zvez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456" y="2996952"/>
            <a:ext cx="255954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Ярослав\Desktop\закони збереження в механіці\картинки\Рисунок4.jpg"/>
          <p:cNvPicPr>
            <a:picLocks noChangeAspect="1" noChangeArrowheads="1"/>
          </p:cNvPicPr>
          <p:nvPr/>
        </p:nvPicPr>
        <p:blipFill>
          <a:blip r:embed="rId4" cstate="print"/>
          <a:srcRect r="17816"/>
          <a:stretch>
            <a:fillRect/>
          </a:stretch>
        </p:blipFill>
        <p:spPr bwMode="auto">
          <a:xfrm>
            <a:off x="4067944" y="2780928"/>
            <a:ext cx="237114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Ярослав\Desktop\закони збереження в механіці\картинки\1365319321_mm-3-art_space_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-104642"/>
            <a:ext cx="4139952" cy="313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Ярослав\Desktop\закони збереження в механіці\картинки\296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3600400" cy="236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Реактивний рух </a:t>
            </a:r>
            <a:r>
              <a:rPr lang="uk-UA" sz="3200" dirty="0" smtClean="0">
                <a:solidFill>
                  <a:schemeClr val="bg1"/>
                </a:solidFill>
                <a:latin typeface="Segoe Print" pitchFamily="2" charset="0"/>
              </a:rPr>
              <a:t>-  </a:t>
            </a:r>
            <a:r>
              <a:rPr lang="uk-UA" sz="2800" dirty="0" smtClean="0">
                <a:solidFill>
                  <a:schemeClr val="bg1"/>
                </a:solidFill>
                <a:latin typeface="Segoe Print" pitchFamily="2" charset="0"/>
              </a:rPr>
              <a:t>це рух,що виникає внаслідок відділення з певною швидкістю від тіла якоїсь частини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Ракета</a:t>
            </a:r>
            <a:r>
              <a:rPr lang="uk-UA" sz="3200" dirty="0" smtClean="0">
                <a:solidFill>
                  <a:schemeClr val="bg1"/>
                </a:solidFill>
                <a:latin typeface="Segoe Print" pitchFamily="2" charset="0"/>
              </a:rPr>
              <a:t> -</a:t>
            </a:r>
            <a:r>
              <a:rPr lang="uk-UA" sz="2800" dirty="0" smtClean="0">
                <a:solidFill>
                  <a:schemeClr val="bg1"/>
                </a:solidFill>
                <a:latin typeface="Segoe Print" pitchFamily="2" charset="0"/>
              </a:rPr>
              <a:t>  літальний апарат,який переміщується в просторі завдяки реактивній тязі,що виникає внаслідок відкидання ракетою частин власної маси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LG\Рабочий стол\физмат\clip_image014.jpg"/>
          <p:cNvPicPr>
            <a:picLocks noChangeAspect="1" noChangeArrowheads="1"/>
          </p:cNvPicPr>
          <p:nvPr/>
        </p:nvPicPr>
        <p:blipFill>
          <a:blip r:embed="rId2" cstate="print">
            <a:lum bright="-36000"/>
          </a:blip>
          <a:srcRect t="30841" r="28323"/>
          <a:stretch>
            <a:fillRect/>
          </a:stretch>
        </p:blipFill>
        <p:spPr>
          <a:xfrm>
            <a:off x="2123728" y="3789040"/>
            <a:ext cx="4104456" cy="2962753"/>
          </a:xfrm>
          <a:prstGeom prst="rect">
            <a:avLst/>
          </a:prstGeom>
          <a:noFill/>
          <a:ln/>
        </p:spPr>
      </p:pic>
      <p:pic>
        <p:nvPicPr>
          <p:cNvPr id="5" name="Picture 3" descr="C:\Documents and Settings\Admin\Рабочий стол\Billard_3D_Delux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90" y="188640"/>
            <a:ext cx="440795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2" descr="C:\Documents and Settings\Admin\Рабочий стол\momentum logo may 09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79512" y="116632"/>
            <a:ext cx="4047058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2507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Пружний і абсолютно </a:t>
            </a:r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непружний</a:t>
            </a:r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удари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441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Імпульс сили</vt:lpstr>
      <vt:lpstr>Замкнена система тіл</vt:lpstr>
      <vt:lpstr>Закон збереження імпульсу</vt:lpstr>
      <vt:lpstr>Реактивний рух .  Ракети</vt:lpstr>
      <vt:lpstr>Презентация PowerPoint</vt:lpstr>
      <vt:lpstr>Пружний і абсолютно непружний удари</vt:lpstr>
      <vt:lpstr>Пружний удар</vt:lpstr>
      <vt:lpstr>Презентация PowerPoint</vt:lpstr>
      <vt:lpstr>Презентация PowerPoint</vt:lpstr>
      <vt:lpstr>Презентация PowerPoint</vt:lpstr>
      <vt:lpstr>Презентация PowerPoint</vt:lpstr>
      <vt:lpstr>Абсолютно непружний удар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Natalya</cp:lastModifiedBy>
  <cp:revision>100</cp:revision>
  <dcterms:created xsi:type="dcterms:W3CDTF">2012-08-02T08:22:27Z</dcterms:created>
  <dcterms:modified xsi:type="dcterms:W3CDTF">2022-05-12T11:40:14Z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189366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