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3" r:id="rId2"/>
    <p:sldId id="267" r:id="rId3"/>
    <p:sldId id="268" r:id="rId4"/>
    <p:sldId id="256" r:id="rId5"/>
    <p:sldId id="257" r:id="rId6"/>
    <p:sldId id="258" r:id="rId7"/>
    <p:sldId id="259" r:id="rId8"/>
    <p:sldId id="261" r:id="rId9"/>
    <p:sldId id="262" r:id="rId10"/>
    <p:sldId id="263" r:id="rId11"/>
    <p:sldId id="272" r:id="rId12"/>
    <p:sldId id="280" r:id="rId13"/>
    <p:sldId id="282" r:id="rId14"/>
    <p:sldId id="277" r:id="rId15"/>
    <p:sldId id="271" r:id="rId16"/>
    <p:sldId id="274" r:id="rId17"/>
    <p:sldId id="275" r:id="rId18"/>
    <p:sldId id="281" r:id="rId19"/>
    <p:sldId id="276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15969-1876-4A7A-A0A4-C81ED612F88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7E760-6779-4420-A3C4-429C98861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2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7E760-6779-4420-A3C4-429C98861CF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92880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/>
              <a:t>Урок фізики </a:t>
            </a:r>
          </a:p>
          <a:p>
            <a:pPr algn="ctr"/>
            <a:r>
              <a:rPr lang="uk-UA" sz="7200" dirty="0" smtClean="0"/>
              <a:t>7 клас</a:t>
            </a:r>
            <a:endParaRPr lang="uk-UA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451683/data/images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3822382" cy="552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media7.fast-torrent.ru/media/files/s1/zq/mt/kolya-olya-i-arhimed.png"/>
          <p:cNvPicPr>
            <a:picLocks noChangeAspect="1" noChangeArrowheads="1"/>
          </p:cNvPicPr>
          <p:nvPr/>
        </p:nvPicPr>
        <p:blipFill>
          <a:blip r:embed="rId3"/>
          <a:srcRect r="22601"/>
          <a:stretch>
            <a:fillRect/>
          </a:stretch>
        </p:blipFill>
        <p:spPr bwMode="auto">
          <a:xfrm>
            <a:off x="642910" y="1214422"/>
            <a:ext cx="3962604" cy="42862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Документы ВС\Саша\открітий урок Архимед\96dd929bacd53853ec15a3d642fd0f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38018" cy="5357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700" name="Picture 4" descr="http://www.3d-pro.com.ua/uploads/thumb/77084_iceberg-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4"/>
            <a:ext cx="3833813" cy="2875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702" name="Picture 6" descr="http://bigpicture.ru/wp-content/uploads/2011/07/16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4071900" cy="25171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5657671"/>
            <a:ext cx="8215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арх.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el-G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ρ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рід. 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media7.fast-torrent.ru/media/files/s1/zq/mt/kolya-olya-i-arhi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6553200" cy="5486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890" name="Picture 2" descr="D:\Документы ВС\Саша\открітий урок Архимед\Сила Архимеда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078" y="571481"/>
            <a:ext cx="3734257" cy="328614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hq-wallpapers.ru/wallpapers/5/hq-wallpapers_ru_nature_22729_1920x1080.jpg"/>
          <p:cNvPicPr>
            <a:picLocks noChangeAspect="1" noChangeArrowheads="1"/>
          </p:cNvPicPr>
          <p:nvPr/>
        </p:nvPicPr>
        <p:blipFill>
          <a:blip r:embed="rId3"/>
          <a:srcRect r="169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786313" y="2071688"/>
            <a:ext cx="4000500" cy="2286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sz="2400" b="1">
              <a:latin typeface="Calibri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85750" y="2071688"/>
            <a:ext cx="4319588" cy="2286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ru-RU" sz="2800" b="1">
              <a:solidFill>
                <a:schemeClr val="accent2"/>
              </a:solidFill>
              <a:latin typeface="Calibri" pitchFamily="34" charset="0"/>
            </a:endParaRPr>
          </a:p>
          <a:p>
            <a:pPr marL="342900" indent="-342900"/>
            <a:endParaRPr lang="ru-RU" sz="2400" b="1">
              <a:latin typeface="Calibri" pitchFamily="34" charset="0"/>
            </a:endParaRPr>
          </a:p>
          <a:p>
            <a:pPr marL="342900" indent="-342900"/>
            <a:endParaRPr lang="ru-RU" sz="2400">
              <a:latin typeface="Calibri" pitchFamily="34" charset="0"/>
            </a:endParaRPr>
          </a:p>
        </p:txBody>
      </p:sp>
      <p:grpSp>
        <p:nvGrpSpPr>
          <p:cNvPr id="8" name="Группа 32"/>
          <p:cNvGrpSpPr>
            <a:grpSpLocks/>
          </p:cNvGrpSpPr>
          <p:nvPr/>
        </p:nvGrpSpPr>
        <p:grpSpPr bwMode="auto">
          <a:xfrm>
            <a:off x="714348" y="142875"/>
            <a:ext cx="7786715" cy="2071688"/>
            <a:chOff x="928635" y="1000108"/>
            <a:chExt cx="7786769" cy="207170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643306" y="2428868"/>
              <a:ext cx="793748" cy="64294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5214942" y="2428868"/>
              <a:ext cx="714380" cy="64294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00298" y="1000108"/>
              <a:ext cx="4857784" cy="164307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Архімедова</a:t>
              </a:r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 </a:t>
              </a:r>
              <a:r>
                <a:rPr lang="ru-RU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сила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928635" y="2500307"/>
              <a:ext cx="2500357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</a:rPr>
                <a:t>Залежить</a:t>
              </a:r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</a:rPr>
                <a:t> </a:t>
              </a:r>
              <a:r>
                <a:rPr lang="ru-RU" sz="24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</a:rPr>
                <a:t>від</a:t>
              </a:r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</a:rPr>
                <a:t>: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072198" y="2500306"/>
              <a:ext cx="26432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</a:rPr>
                <a:t>Не</a:t>
              </a:r>
              <a:r>
                <a:rPr lang="ru-RU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</a:rPr>
                <a:t> </a:t>
              </a:r>
              <a:r>
                <a:rPr lang="ru-RU" sz="24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</a:rPr>
                <a:t>залежить</a:t>
              </a:r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</a:rPr>
                <a:t> </a:t>
              </a:r>
              <a:r>
                <a:rPr lang="ru-RU" sz="24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</a:rPr>
                <a:t>від</a:t>
              </a:r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</a:rPr>
                <a:t>: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4" name="Группа 17"/>
          <p:cNvGrpSpPr>
            <a:grpSpLocks/>
          </p:cNvGrpSpPr>
          <p:nvPr/>
        </p:nvGrpSpPr>
        <p:grpSpPr bwMode="auto">
          <a:xfrm>
            <a:off x="2071688" y="4643437"/>
            <a:ext cx="2300287" cy="1850749"/>
            <a:chOff x="1357290" y="3181454"/>
            <a:chExt cx="2473010" cy="2048967"/>
          </a:xfrm>
        </p:grpSpPr>
        <p:pic>
          <p:nvPicPr>
            <p:cNvPr id="15" name="Picture 4" descr="f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3181454"/>
              <a:ext cx="2473010" cy="163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1818060" y="4446719"/>
              <a:ext cx="1374184" cy="783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 err="1" smtClean="0">
                  <a:solidFill>
                    <a:srgbClr val="FF0000"/>
                  </a:solidFill>
                  <a:latin typeface="Calibri" pitchFamily="34" charset="0"/>
                </a:rPr>
                <a:t>Густина</a:t>
              </a:r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ru-RU" sz="2000" dirty="0" err="1" smtClean="0">
                  <a:solidFill>
                    <a:srgbClr val="FF0000"/>
                  </a:solidFill>
                  <a:latin typeface="Calibri" pitchFamily="34" charset="0"/>
                </a:rPr>
                <a:t>рідини</a:t>
              </a:r>
              <a:endParaRPr lang="ru-RU" sz="2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Группа 30"/>
          <p:cNvGrpSpPr>
            <a:grpSpLocks/>
          </p:cNvGrpSpPr>
          <p:nvPr/>
        </p:nvGrpSpPr>
        <p:grpSpPr bwMode="auto">
          <a:xfrm>
            <a:off x="0" y="4357694"/>
            <a:ext cx="2417763" cy="1744143"/>
            <a:chOff x="-214346" y="4929198"/>
            <a:chExt cx="2417511" cy="1744134"/>
          </a:xfrm>
        </p:grpSpPr>
        <p:pic>
          <p:nvPicPr>
            <p:cNvPr id="18" name="Picture 4" descr="f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14346" y="4929198"/>
              <a:ext cx="2417511" cy="1596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214205" y="6211669"/>
              <a:ext cx="1714333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 err="1" smtClean="0">
                  <a:solidFill>
                    <a:srgbClr val="FF0000"/>
                  </a:solidFill>
                  <a:latin typeface="Calibri" pitchFamily="34" charset="0"/>
                </a:rPr>
                <a:t>маса</a:t>
              </a:r>
              <a:r>
                <a:rPr lang="ru-RU" sz="2400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ru-RU" sz="2400" dirty="0" err="1" smtClean="0">
                  <a:solidFill>
                    <a:srgbClr val="FF0000"/>
                  </a:solidFill>
                  <a:latin typeface="Calibri" pitchFamily="34" charset="0"/>
                </a:rPr>
                <a:t>тіла</a:t>
              </a:r>
              <a:endParaRPr lang="ru-RU" sz="24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Группа 24"/>
          <p:cNvGrpSpPr>
            <a:grpSpLocks/>
          </p:cNvGrpSpPr>
          <p:nvPr/>
        </p:nvGrpSpPr>
        <p:grpSpPr bwMode="auto">
          <a:xfrm>
            <a:off x="6072198" y="4429132"/>
            <a:ext cx="2530475" cy="1971745"/>
            <a:chOff x="1214414" y="3143248"/>
            <a:chExt cx="2530872" cy="1971977"/>
          </a:xfrm>
        </p:grpSpPr>
        <p:pic>
          <p:nvPicPr>
            <p:cNvPr id="21" name="Picture 4" descr="f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4414" y="3143248"/>
              <a:ext cx="2530872" cy="1671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6"/>
            <p:cNvSpPr txBox="1">
              <a:spLocks noChangeArrowheads="1"/>
            </p:cNvSpPr>
            <p:nvPr/>
          </p:nvSpPr>
          <p:spPr bwMode="auto">
            <a:xfrm>
              <a:off x="1928906" y="4715068"/>
              <a:ext cx="1374184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</a:rPr>
                <a:t>Об</a:t>
              </a:r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`</a:t>
              </a:r>
              <a:r>
                <a:rPr lang="uk-UA" sz="2000" dirty="0" err="1" smtClean="0">
                  <a:solidFill>
                    <a:srgbClr val="FF0000"/>
                  </a:solidFill>
                  <a:latin typeface="Calibri" pitchFamily="34" charset="0"/>
                </a:rPr>
                <a:t>єм</a:t>
              </a:r>
              <a:r>
                <a:rPr lang="uk-UA" sz="2000" dirty="0" smtClean="0">
                  <a:solidFill>
                    <a:srgbClr val="FF0000"/>
                  </a:solidFill>
                  <a:latin typeface="Calibri" pitchFamily="34" charset="0"/>
                </a:rPr>
                <a:t> тіла</a:t>
              </a:r>
              <a:endParaRPr lang="ru-RU" sz="2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3" name="Группа 27"/>
          <p:cNvGrpSpPr>
            <a:grpSpLocks/>
          </p:cNvGrpSpPr>
          <p:nvPr/>
        </p:nvGrpSpPr>
        <p:grpSpPr bwMode="auto">
          <a:xfrm>
            <a:off x="4071938" y="4500563"/>
            <a:ext cx="2422525" cy="1900315"/>
            <a:chOff x="1357290" y="3214686"/>
            <a:chExt cx="2422680" cy="1900547"/>
          </a:xfrm>
        </p:grpSpPr>
        <p:pic>
          <p:nvPicPr>
            <p:cNvPr id="24" name="Picture 4" descr="f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3214686"/>
              <a:ext cx="2422680" cy="159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9"/>
            <p:cNvSpPr txBox="1">
              <a:spLocks noChangeArrowheads="1"/>
            </p:cNvSpPr>
            <p:nvPr/>
          </p:nvSpPr>
          <p:spPr bwMode="auto">
            <a:xfrm>
              <a:off x="1928827" y="4715074"/>
              <a:ext cx="1571733" cy="40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</a:rPr>
                <a:t>Форма </a:t>
              </a:r>
              <a:r>
                <a:rPr lang="ru-RU" sz="2000" dirty="0" err="1" smtClean="0">
                  <a:solidFill>
                    <a:srgbClr val="FF0000"/>
                  </a:solidFill>
                  <a:latin typeface="Calibri" pitchFamily="34" charset="0"/>
                </a:rPr>
                <a:t>тіла</a:t>
              </a:r>
              <a:endParaRPr lang="ru-RU" sz="2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67808E-7 L 0.51736 -0.36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9537E-7 L -0.23819 -0.370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1795E-6 L 0.26893 -0.375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9537E-7 L -0.43629 -0.370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irpiar.com/_ph/12/2/245977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428736"/>
            <a:ext cx="4762500" cy="3571875"/>
          </a:xfrm>
          <a:prstGeom prst="rect">
            <a:avLst/>
          </a:prstGeom>
          <a:noFill/>
        </p:spPr>
      </p:pic>
      <p:pic>
        <p:nvPicPr>
          <p:cNvPr id="31746" name="Picture 2" descr="D:\Документы ВС\Саша\открітий урок Архимед\03f-i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5098438" cy="52149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http://widefon.com/_ld/74/70122729.jpg"/>
          <p:cNvPicPr>
            <a:picLocks noChangeAspect="1" noChangeArrowheads="1"/>
          </p:cNvPicPr>
          <p:nvPr/>
        </p:nvPicPr>
        <p:blipFill>
          <a:blip r:embed="rId2" cstate="print"/>
          <a:srcRect r="10714"/>
          <a:stretch>
            <a:fillRect/>
          </a:stretch>
        </p:blipFill>
        <p:spPr bwMode="auto">
          <a:xfrm>
            <a:off x="357158" y="250010"/>
            <a:ext cx="4286280" cy="30003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679" name="Picture 7" descr="http://www.ammonit.ru/upload/news/870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8001006" cy="32861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681" name="Picture 9" descr="http://ic.pics.livejournal.com/abondareva/26139281/23271/23271_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7166"/>
            <a:ext cx="3415684" cy="27439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5693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Умови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плавання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8588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 err="1"/>
              <a:t>Тіло,що</a:t>
            </a:r>
            <a:r>
              <a:rPr lang="ru-RU" sz="2000" b="1" dirty="0"/>
              <a:t> </a:t>
            </a:r>
            <a:r>
              <a:rPr lang="ru-RU" sz="2000" b="1" dirty="0" err="1"/>
              <a:t>знаходиться</a:t>
            </a:r>
            <a:r>
              <a:rPr lang="ru-RU" sz="2000" b="1" dirty="0"/>
              <a:t> в </a:t>
            </a:r>
            <a:r>
              <a:rPr lang="ru-RU" sz="2000" b="1" dirty="0" err="1"/>
              <a:t>рідині</a:t>
            </a:r>
            <a:r>
              <a:rPr lang="ru-RU" sz="2000" b="1" dirty="0"/>
              <a:t> </a:t>
            </a:r>
            <a:r>
              <a:rPr lang="ru-RU" sz="2000" b="1" dirty="0" err="1"/>
              <a:t>може</a:t>
            </a:r>
            <a:r>
              <a:rPr lang="ru-RU" sz="2000" b="1" dirty="0"/>
              <a:t> </a:t>
            </a:r>
            <a:r>
              <a:rPr lang="ru-RU" sz="2000" b="1" dirty="0" err="1"/>
              <a:t>плавати</a:t>
            </a:r>
            <a:r>
              <a:rPr lang="ru-RU" sz="2000" b="1" dirty="0"/>
              <a:t>, </a:t>
            </a:r>
            <a:r>
              <a:rPr lang="ru-RU" sz="2000" b="1" dirty="0" err="1"/>
              <a:t>тонути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спливати</a:t>
            </a:r>
            <a:r>
              <a:rPr lang="ru-RU" sz="2000" b="1" dirty="0"/>
              <a:t> на </a:t>
            </a:r>
            <a:r>
              <a:rPr lang="ru-RU" sz="2000" b="1" dirty="0" err="1"/>
              <a:t>поверхню</a:t>
            </a:r>
            <a:r>
              <a:rPr lang="ru-RU" sz="2000" b="1" dirty="0"/>
              <a:t> </a:t>
            </a:r>
            <a:r>
              <a:rPr lang="ru-RU" sz="2000" b="1" dirty="0" err="1"/>
              <a:t>рідини</a:t>
            </a:r>
            <a:r>
              <a:rPr lang="ru-RU" sz="2000" b="1" dirty="0"/>
              <a:t>. То, як буде </a:t>
            </a:r>
            <a:r>
              <a:rPr lang="ru-RU" sz="2000" b="1" dirty="0" err="1"/>
              <a:t>поводити</a:t>
            </a:r>
            <a:r>
              <a:rPr lang="ru-RU" sz="2000" b="1" dirty="0"/>
              <a:t> себе </a:t>
            </a:r>
            <a:r>
              <a:rPr lang="ru-RU" sz="2000" b="1" dirty="0" err="1"/>
              <a:t>тіло</a:t>
            </a:r>
            <a:r>
              <a:rPr lang="ru-RU" sz="2000" b="1" dirty="0"/>
              <a:t>, </a:t>
            </a:r>
            <a:r>
              <a:rPr lang="ru-RU" sz="2000" b="1" dirty="0" err="1"/>
              <a:t>залежить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співвідношення</a:t>
            </a:r>
            <a:r>
              <a:rPr lang="ru-RU" sz="2000" b="1" dirty="0"/>
              <a:t> </a:t>
            </a:r>
            <a:r>
              <a:rPr lang="ru-RU" sz="2000" b="1" dirty="0" err="1"/>
              <a:t>сили</a:t>
            </a:r>
            <a:r>
              <a:rPr lang="ru-RU" sz="2000" b="1" dirty="0"/>
              <a:t> </a:t>
            </a:r>
            <a:r>
              <a:rPr lang="ru-RU" sz="2000" b="1" dirty="0" err="1"/>
              <a:t>тяжіння</a:t>
            </a:r>
            <a:r>
              <a:rPr lang="ru-RU" sz="2000" b="1" dirty="0"/>
              <a:t> та </a:t>
            </a:r>
            <a:r>
              <a:rPr lang="ru-RU" sz="2000" b="1" dirty="0" err="1"/>
              <a:t>сили</a:t>
            </a:r>
            <a:r>
              <a:rPr lang="ru-RU" sz="2000" b="1" dirty="0"/>
              <a:t> </a:t>
            </a:r>
            <a:r>
              <a:rPr lang="ru-RU" sz="2000" b="1" dirty="0" err="1"/>
              <a:t>Архімеда</a:t>
            </a:r>
            <a:r>
              <a:rPr lang="ru-RU" sz="2000" b="1" dirty="0"/>
              <a:t>.</a:t>
            </a:r>
          </a:p>
        </p:txBody>
      </p:sp>
      <p:graphicFrame>
        <p:nvGraphicFramePr>
          <p:cNvPr id="4" name="Group 109"/>
          <p:cNvGraphicFramePr>
            <a:graphicFrameLocks noGrp="1"/>
          </p:cNvGraphicFramePr>
          <p:nvPr/>
        </p:nvGraphicFramePr>
        <p:xfrm>
          <a:off x="395288" y="2133600"/>
          <a:ext cx="8497887" cy="394652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33687"/>
                <a:gridCol w="2830513"/>
                <a:gridCol w="2833687"/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mg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mg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&lt; mg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09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Rectangle 23" descr="Штриховой горизонтальный"/>
          <p:cNvSpPr>
            <a:spLocks noChangeArrowheads="1"/>
          </p:cNvSpPr>
          <p:nvPr/>
        </p:nvSpPr>
        <p:spPr bwMode="auto">
          <a:xfrm>
            <a:off x="611188" y="3644900"/>
            <a:ext cx="2519362" cy="2303463"/>
          </a:xfrm>
          <a:prstGeom prst="rect">
            <a:avLst/>
          </a:prstGeom>
          <a:solidFill>
            <a:srgbClr val="00B0F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611188" y="3429000"/>
            <a:ext cx="0" cy="25193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611188" y="5948363"/>
            <a:ext cx="25193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 flipV="1">
            <a:off x="3130550" y="3429000"/>
            <a:ext cx="0" cy="25193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3419475" y="3429000"/>
            <a:ext cx="2519363" cy="2519363"/>
            <a:chOff x="340" y="2387"/>
            <a:chExt cx="1587" cy="1587"/>
          </a:xfrm>
          <a:solidFill>
            <a:srgbClr val="00B0F0"/>
          </a:solidFill>
        </p:grpSpPr>
        <p:sp>
          <p:nvSpPr>
            <p:cNvPr id="10" name="Rectangle 30" descr="Штриховой горизонтальный"/>
            <p:cNvSpPr>
              <a:spLocks noChangeArrowheads="1"/>
            </p:cNvSpPr>
            <p:nvPr/>
          </p:nvSpPr>
          <p:spPr bwMode="auto">
            <a:xfrm>
              <a:off x="340" y="2523"/>
              <a:ext cx="1587" cy="145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340" y="2387"/>
              <a:ext cx="0" cy="1587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340" y="3974"/>
              <a:ext cx="1587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V="1">
              <a:off x="1927" y="2387"/>
              <a:ext cx="0" cy="1587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6227763" y="3429000"/>
            <a:ext cx="2519362" cy="2519363"/>
            <a:chOff x="340" y="2387"/>
            <a:chExt cx="1587" cy="1587"/>
          </a:xfrm>
          <a:solidFill>
            <a:srgbClr val="00B0F0"/>
          </a:solidFill>
        </p:grpSpPr>
        <p:sp>
          <p:nvSpPr>
            <p:cNvPr id="15" name="Rectangle 35" descr="Штриховой горизонтальный"/>
            <p:cNvSpPr>
              <a:spLocks noChangeArrowheads="1"/>
            </p:cNvSpPr>
            <p:nvPr/>
          </p:nvSpPr>
          <p:spPr bwMode="auto">
            <a:xfrm>
              <a:off x="340" y="2523"/>
              <a:ext cx="1587" cy="145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>
              <a:off x="340" y="2387"/>
              <a:ext cx="0" cy="1587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>
              <a:off x="340" y="3974"/>
              <a:ext cx="1587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 flipV="1">
              <a:off x="1927" y="2387"/>
              <a:ext cx="0" cy="1587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1547813" y="44370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71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" name="Group 71"/>
          <p:cNvGrpSpPr>
            <a:grpSpLocks/>
          </p:cNvGrpSpPr>
          <p:nvPr/>
        </p:nvGrpSpPr>
        <p:grpSpPr bwMode="auto">
          <a:xfrm>
            <a:off x="1835150" y="3789364"/>
            <a:ext cx="790575" cy="1747838"/>
            <a:chOff x="1156" y="2387"/>
            <a:chExt cx="498" cy="1101"/>
          </a:xfrm>
        </p:grpSpPr>
        <p:sp>
          <p:nvSpPr>
            <p:cNvPr id="21" name="Line 41"/>
            <p:cNvSpPr>
              <a:spLocks noChangeShapeType="1"/>
            </p:cNvSpPr>
            <p:nvPr/>
          </p:nvSpPr>
          <p:spPr bwMode="auto">
            <a:xfrm>
              <a:off x="1156" y="2976"/>
              <a:ext cx="0" cy="31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43"/>
            <p:cNvSpPr>
              <a:spLocks noChangeArrowheads="1"/>
            </p:cNvSpPr>
            <p:nvPr/>
          </p:nvSpPr>
          <p:spPr bwMode="auto">
            <a:xfrm>
              <a:off x="1156" y="2387"/>
              <a:ext cx="3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F</a:t>
              </a:r>
              <a:r>
                <a:rPr lang="en-US" sz="2800" b="1" baseline="-25000" dirty="0">
                  <a:solidFill>
                    <a:srgbClr val="0000FF"/>
                  </a:solidFill>
                </a:rPr>
                <a:t>A</a:t>
              </a:r>
              <a:endParaRPr lang="ru-RU" sz="28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3" name="Rectangle 44"/>
            <p:cNvSpPr>
              <a:spLocks noChangeArrowheads="1"/>
            </p:cNvSpPr>
            <p:nvPr/>
          </p:nvSpPr>
          <p:spPr bwMode="auto">
            <a:xfrm>
              <a:off x="1202" y="3158"/>
              <a:ext cx="4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</a:rPr>
                <a:t>mg</a:t>
              </a:r>
              <a:endParaRPr lang="ru-RU" sz="2800" b="1" dirty="0">
                <a:solidFill>
                  <a:srgbClr val="FF0066"/>
                </a:solidFill>
              </a:endParaRPr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 flipV="1">
              <a:off x="1156" y="2432"/>
              <a:ext cx="0" cy="544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Oval 72"/>
          <p:cNvSpPr>
            <a:spLocks noChangeArrowheads="1"/>
          </p:cNvSpPr>
          <p:nvPr/>
        </p:nvSpPr>
        <p:spPr bwMode="auto">
          <a:xfrm>
            <a:off x="4356100" y="44370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FF">
                  <a:alpha val="71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75"/>
          <p:cNvSpPr>
            <a:spLocks noChangeShapeType="1"/>
          </p:cNvSpPr>
          <p:nvPr/>
        </p:nvSpPr>
        <p:spPr bwMode="auto">
          <a:xfrm>
            <a:off x="4643438" y="4724400"/>
            <a:ext cx="0" cy="5048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Rectangle 76"/>
          <p:cNvSpPr>
            <a:spLocks noChangeArrowheads="1"/>
          </p:cNvSpPr>
          <p:nvPr/>
        </p:nvSpPr>
        <p:spPr bwMode="auto">
          <a:xfrm>
            <a:off x="4067175" y="4076700"/>
            <a:ext cx="5243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F</a:t>
            </a:r>
            <a:r>
              <a:rPr lang="en-US" sz="2800" b="1" baseline="-25000" dirty="0">
                <a:solidFill>
                  <a:srgbClr val="0000FF"/>
                </a:solidFill>
              </a:rPr>
              <a:t>A</a:t>
            </a:r>
            <a:endParaRPr lang="ru-RU" sz="2800" b="1" baseline="-25000" dirty="0">
              <a:solidFill>
                <a:srgbClr val="0000FF"/>
              </a:solidFill>
            </a:endParaRPr>
          </a:p>
        </p:txBody>
      </p:sp>
      <p:sp>
        <p:nvSpPr>
          <p:cNvPr id="29" name="Rectangle 77"/>
          <p:cNvSpPr>
            <a:spLocks noChangeArrowheads="1"/>
          </p:cNvSpPr>
          <p:nvPr/>
        </p:nvSpPr>
        <p:spPr bwMode="auto">
          <a:xfrm>
            <a:off x="3995738" y="5013325"/>
            <a:ext cx="716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mg</a:t>
            </a:r>
            <a:endParaRPr lang="ru-RU" sz="2800" b="1" dirty="0">
              <a:solidFill>
                <a:srgbClr val="FF0066"/>
              </a:solidFill>
            </a:endParaRPr>
          </a:p>
        </p:txBody>
      </p:sp>
      <p:sp>
        <p:nvSpPr>
          <p:cNvPr id="30" name="Line 78"/>
          <p:cNvSpPr>
            <a:spLocks noChangeShapeType="1"/>
          </p:cNvSpPr>
          <p:nvPr/>
        </p:nvSpPr>
        <p:spPr bwMode="auto">
          <a:xfrm flipV="1">
            <a:off x="4643438" y="4221163"/>
            <a:ext cx="0" cy="503237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" name="Oval 87"/>
          <p:cNvSpPr>
            <a:spLocks noChangeArrowheads="1"/>
          </p:cNvSpPr>
          <p:nvPr/>
        </p:nvSpPr>
        <p:spPr bwMode="auto">
          <a:xfrm>
            <a:off x="7235825" y="4365625"/>
            <a:ext cx="576263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" name="Group 94"/>
          <p:cNvGrpSpPr>
            <a:grpSpLocks/>
          </p:cNvGrpSpPr>
          <p:nvPr/>
        </p:nvGrpSpPr>
        <p:grpSpPr bwMode="auto">
          <a:xfrm>
            <a:off x="7523164" y="3717925"/>
            <a:ext cx="793164" cy="1798638"/>
            <a:chOff x="4739" y="2342"/>
            <a:chExt cx="483" cy="1133"/>
          </a:xfrm>
        </p:grpSpPr>
        <p:sp>
          <p:nvSpPr>
            <p:cNvPr id="38" name="Line 89"/>
            <p:cNvSpPr>
              <a:spLocks noChangeShapeType="1"/>
            </p:cNvSpPr>
            <p:nvPr/>
          </p:nvSpPr>
          <p:spPr bwMode="auto">
            <a:xfrm>
              <a:off x="4739" y="2931"/>
              <a:ext cx="1" cy="54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39" name="Rectangle 90"/>
            <p:cNvSpPr>
              <a:spLocks noChangeArrowheads="1"/>
            </p:cNvSpPr>
            <p:nvPr/>
          </p:nvSpPr>
          <p:spPr bwMode="auto">
            <a:xfrm>
              <a:off x="4739" y="2342"/>
              <a:ext cx="31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</a:rPr>
                <a:t>F</a:t>
              </a:r>
              <a:r>
                <a:rPr lang="en-US" sz="2800" b="1" baseline="-25000">
                  <a:solidFill>
                    <a:srgbClr val="0000FF"/>
                  </a:solidFill>
                </a:rPr>
                <a:t>A</a:t>
              </a:r>
              <a:endParaRPr lang="ru-RU" sz="2800" b="1" baseline="-25000">
                <a:solidFill>
                  <a:srgbClr val="0000FF"/>
                </a:solidFill>
              </a:endParaRPr>
            </a:p>
          </p:txBody>
        </p:sp>
        <p:sp>
          <p:nvSpPr>
            <p:cNvPr id="40" name="Rectangle 91"/>
            <p:cNvSpPr>
              <a:spLocks noChangeArrowheads="1"/>
            </p:cNvSpPr>
            <p:nvPr/>
          </p:nvSpPr>
          <p:spPr bwMode="auto">
            <a:xfrm>
              <a:off x="4785" y="3113"/>
              <a:ext cx="4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</a:rPr>
                <a:t>mg</a:t>
              </a:r>
              <a:endParaRPr lang="ru-RU" sz="2800" b="1">
                <a:solidFill>
                  <a:srgbClr val="FF0066"/>
                </a:solidFill>
              </a:endParaRPr>
            </a:p>
          </p:txBody>
        </p:sp>
        <p:sp>
          <p:nvSpPr>
            <p:cNvPr id="41" name="Line 92"/>
            <p:cNvSpPr>
              <a:spLocks noChangeShapeType="1"/>
            </p:cNvSpPr>
            <p:nvPr/>
          </p:nvSpPr>
          <p:spPr bwMode="auto">
            <a:xfrm flipV="1">
              <a:off x="4739" y="2568"/>
              <a:ext cx="1" cy="363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/>
            </a:p>
          </p:txBody>
        </p:sp>
      </p:grpSp>
      <p:sp>
        <p:nvSpPr>
          <p:cNvPr id="43" name="Rectangle 102"/>
          <p:cNvSpPr>
            <a:spLocks noChangeArrowheads="1"/>
          </p:cNvSpPr>
          <p:nvPr/>
        </p:nvSpPr>
        <p:spPr bwMode="auto">
          <a:xfrm>
            <a:off x="827088" y="2636838"/>
            <a:ext cx="2087562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FF3300"/>
                </a:solidFill>
              </a:rPr>
              <a:t>спливає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44" name="Rectangle 103"/>
          <p:cNvSpPr>
            <a:spLocks noChangeArrowheads="1"/>
          </p:cNvSpPr>
          <p:nvPr/>
        </p:nvSpPr>
        <p:spPr bwMode="auto">
          <a:xfrm>
            <a:off x="3635375" y="2636838"/>
            <a:ext cx="2087563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плаває</a:t>
            </a:r>
          </a:p>
        </p:txBody>
      </p:sp>
      <p:sp>
        <p:nvSpPr>
          <p:cNvPr id="45" name="Rectangle 104"/>
          <p:cNvSpPr>
            <a:spLocks noChangeArrowheads="1"/>
          </p:cNvSpPr>
          <p:nvPr/>
        </p:nvSpPr>
        <p:spPr bwMode="auto">
          <a:xfrm>
            <a:off x="6443663" y="2636838"/>
            <a:ext cx="2087562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тоне</a:t>
            </a:r>
          </a:p>
        </p:txBody>
      </p:sp>
      <p:sp>
        <p:nvSpPr>
          <p:cNvPr id="47" name="Line 110"/>
          <p:cNvSpPr>
            <a:spLocks noChangeShapeType="1"/>
          </p:cNvSpPr>
          <p:nvPr/>
        </p:nvSpPr>
        <p:spPr bwMode="auto">
          <a:xfrm>
            <a:off x="1908175" y="3789363"/>
            <a:ext cx="2174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" name="Line 111"/>
          <p:cNvSpPr>
            <a:spLocks noChangeShapeType="1"/>
          </p:cNvSpPr>
          <p:nvPr/>
        </p:nvSpPr>
        <p:spPr bwMode="auto">
          <a:xfrm>
            <a:off x="2124075" y="5084763"/>
            <a:ext cx="2174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" name="Line 112"/>
          <p:cNvSpPr>
            <a:spLocks noChangeShapeType="1"/>
          </p:cNvSpPr>
          <p:nvPr/>
        </p:nvSpPr>
        <p:spPr bwMode="auto">
          <a:xfrm>
            <a:off x="4140200" y="4076700"/>
            <a:ext cx="2174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" name="Line 113"/>
          <p:cNvSpPr>
            <a:spLocks noChangeShapeType="1"/>
          </p:cNvSpPr>
          <p:nvPr/>
        </p:nvSpPr>
        <p:spPr bwMode="auto">
          <a:xfrm>
            <a:off x="4211638" y="5084763"/>
            <a:ext cx="2174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" name="Line 114"/>
          <p:cNvSpPr>
            <a:spLocks noChangeShapeType="1"/>
          </p:cNvSpPr>
          <p:nvPr/>
        </p:nvSpPr>
        <p:spPr bwMode="auto">
          <a:xfrm>
            <a:off x="7596188" y="3716338"/>
            <a:ext cx="21748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" name="Line 115"/>
          <p:cNvSpPr>
            <a:spLocks noChangeShapeType="1"/>
          </p:cNvSpPr>
          <p:nvPr/>
        </p:nvSpPr>
        <p:spPr bwMode="auto">
          <a:xfrm>
            <a:off x="7812088" y="5013325"/>
            <a:ext cx="2174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8555E-6 L -4.44444E-6 -0.15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13873E-6 L 0.00035 0.146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928802"/>
          <a:ext cx="8572562" cy="3000396"/>
        </p:xfrm>
        <a:graphic>
          <a:graphicData uri="http://schemas.openxmlformats.org/drawingml/2006/table">
            <a:tbl>
              <a:tblPr firstRow="1" bandRow="1"/>
              <a:tblGrid>
                <a:gridCol w="2512647"/>
                <a:gridCol w="3547266"/>
                <a:gridCol w="2512649"/>
              </a:tblGrid>
              <a:tr h="3000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r>
                        <a:rPr kumimoji="0" lang="en-US" sz="4000" u="none" strike="noStrike" cap="none" normalizeH="0" baseline="-25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&gt; mg</a:t>
                      </a:r>
                      <a:endParaRPr kumimoji="0" lang="uk-UA" sz="4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4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ρ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рід.</a:t>
                      </a:r>
                      <a:r>
                        <a:rPr kumimoji="0" lang="uk-UA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</a:t>
                      </a:r>
                      <a:r>
                        <a:rPr kumimoji="0" lang="uk-UA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l-GR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ρ</a:t>
                      </a: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тіл.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r>
                        <a:rPr kumimoji="0" lang="en-US" sz="4000" u="none" strike="noStrike" cap="none" normalizeH="0" baseline="-25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mg</a:t>
                      </a:r>
                      <a:endParaRPr kumimoji="0" lang="uk-UA" sz="4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ρ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рід.</a:t>
                      </a: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Vg</a:t>
                      </a:r>
                      <a:r>
                        <a:rPr kumimoji="0" lang="uk-UA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r>
                        <a:rPr kumimoji="0" lang="uk-UA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l-GR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ρ</a:t>
                      </a: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тіл.</a:t>
                      </a: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Vg</a:t>
                      </a:r>
                      <a:endParaRPr kumimoji="0" lang="uk-UA" sz="4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ρ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рід.</a:t>
                      </a:r>
                      <a:r>
                        <a:rPr kumimoji="0" lang="uk-UA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r>
                        <a:rPr kumimoji="0" lang="uk-UA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l-GR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ρ</a:t>
                      </a: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тіл.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r>
                        <a:rPr kumimoji="0" lang="en-US" sz="4000" u="none" strike="noStrike" cap="none" normalizeH="0" baseline="-25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&lt; mg</a:t>
                      </a:r>
                      <a:endParaRPr kumimoji="0" lang="uk-UA" sz="4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4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ρ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рід.</a:t>
                      </a:r>
                      <a:r>
                        <a:rPr kumimoji="0" lang="uk-UA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</a:t>
                      </a:r>
                      <a:r>
                        <a:rPr kumimoji="0" lang="el-GR" sz="4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ρ</a:t>
                      </a: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тіл.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1071538" y="214290"/>
            <a:ext cx="72480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Арх.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ρ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рід.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gV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тяж.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mg=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ρ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тіл.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gV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www.evpatori.ru/wp-content/uploads/2011/12/%D0%B2%D0%B8%D0%B7%D0%B0%D0%BD%D1%82%D0%B8%D0%B9%D1%81%D0%BA%D0%B8%D0%B9-%D0%BA%D0%BE%D1%80%D0%B0%D0%B1%D0%BB%D1%8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84"/>
            <a:ext cx="8643998" cy="1943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8313" y="1052513"/>
            <a:ext cx="3382962" cy="3527425"/>
            <a:chOff x="295" y="482"/>
            <a:chExt cx="2131" cy="2222"/>
          </a:xfrm>
        </p:grpSpPr>
        <p:sp>
          <p:nvSpPr>
            <p:cNvPr id="3" name="Rectangle 5" descr="5%"/>
            <p:cNvSpPr>
              <a:spLocks noChangeArrowheads="1"/>
            </p:cNvSpPr>
            <p:nvPr/>
          </p:nvSpPr>
          <p:spPr bwMode="auto">
            <a:xfrm>
              <a:off x="295" y="663"/>
              <a:ext cx="2131" cy="2041"/>
            </a:xfrm>
            <a:prstGeom prst="rect">
              <a:avLst/>
            </a:prstGeom>
            <a:pattFill prst="pct5">
              <a:fgClr>
                <a:srgbClr val="3399FF"/>
              </a:fgClr>
              <a:bgClr>
                <a:srgbClr val="66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295" y="482"/>
              <a:ext cx="0" cy="222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40" y="2704"/>
              <a:ext cx="208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2426" y="482"/>
              <a:ext cx="0" cy="222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884" y="1162"/>
              <a:ext cx="953" cy="95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8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11" descr="5%"/>
          <p:cNvSpPr>
            <a:spLocks noChangeArrowheads="1"/>
          </p:cNvSpPr>
          <p:nvPr/>
        </p:nvSpPr>
        <p:spPr bwMode="auto">
          <a:xfrm>
            <a:off x="4572000" y="2349500"/>
            <a:ext cx="3382963" cy="3240088"/>
          </a:xfrm>
          <a:prstGeom prst="rect">
            <a:avLst/>
          </a:prstGeom>
          <a:pattFill prst="pct5">
            <a:fgClr>
              <a:srgbClr val="3399FF"/>
            </a:fgClr>
            <a:bgClr>
              <a:srgbClr val="66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572000" y="2060575"/>
            <a:ext cx="0" cy="35274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4572000" y="5589588"/>
            <a:ext cx="3382963" cy="15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7956550" y="2060575"/>
            <a:ext cx="0" cy="35274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5508625" y="3573463"/>
            <a:ext cx="1512888" cy="1512887"/>
          </a:xfrm>
          <a:prstGeom prst="ellipse">
            <a:avLst/>
          </a:prstGeom>
          <a:gradFill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411413" y="0"/>
            <a:ext cx="460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Зверни Увагу!!!!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2195513" y="1125538"/>
            <a:ext cx="0" cy="1728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2195513" y="2852738"/>
            <a:ext cx="0" cy="115252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195513" y="1268413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F</a:t>
            </a:r>
            <a:r>
              <a:rPr lang="en-US" sz="2400" b="1" baseline="-25000">
                <a:solidFill>
                  <a:srgbClr val="FF0000"/>
                </a:solidFill>
              </a:rPr>
              <a:t>A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268538" y="36449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mg</a:t>
            </a:r>
            <a:endParaRPr lang="ru-RU" sz="2400" b="1">
              <a:solidFill>
                <a:srgbClr val="0000CC"/>
              </a:solidFill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76238" y="4745038"/>
            <a:ext cx="35480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густина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</a:t>
            </a:r>
            <a:r>
              <a:rPr lang="ru-RU" sz="2000" dirty="0" err="1"/>
              <a:t>густини</a:t>
            </a:r>
            <a:r>
              <a:rPr lang="ru-RU" sz="2000" dirty="0"/>
              <a:t> </a:t>
            </a:r>
            <a:r>
              <a:rPr lang="ru-RU" sz="2000" dirty="0" err="1"/>
              <a:t>рідини</a:t>
            </a:r>
            <a:r>
              <a:rPr lang="ru-RU" sz="2000" dirty="0"/>
              <a:t>, то при </a:t>
            </a:r>
            <a:r>
              <a:rPr lang="ru-RU" sz="2000" dirty="0" err="1"/>
              <a:t>повному</a:t>
            </a:r>
            <a:r>
              <a:rPr lang="ru-RU" sz="2000" dirty="0"/>
              <a:t> </a:t>
            </a:r>
            <a:r>
              <a:rPr lang="ru-RU" sz="2000" dirty="0" err="1"/>
              <a:t>зануренні</a:t>
            </a:r>
            <a:r>
              <a:rPr lang="ru-RU" sz="2000" dirty="0"/>
              <a:t>  </a:t>
            </a:r>
            <a:r>
              <a:rPr lang="en-US" sz="2000" b="1" dirty="0">
                <a:solidFill>
                  <a:srgbClr val="FF0000"/>
                </a:solidFill>
              </a:rPr>
              <a:t>F</a:t>
            </a:r>
            <a:r>
              <a:rPr lang="en-US" sz="2000" b="1" baseline="-25000" dirty="0">
                <a:solidFill>
                  <a:srgbClr val="FF0000"/>
                </a:solidFill>
              </a:rPr>
              <a:t>A</a:t>
            </a:r>
            <a:r>
              <a:rPr lang="en-US" sz="2000" b="1" dirty="0">
                <a:solidFill>
                  <a:srgbClr val="FF0000"/>
                </a:solidFill>
              </a:rPr>
              <a:t>&gt; </a:t>
            </a:r>
            <a:r>
              <a:rPr lang="en-US" sz="2000" b="1" dirty="0">
                <a:solidFill>
                  <a:srgbClr val="0000CC"/>
                </a:solidFill>
              </a:rPr>
              <a:t>mg. </a:t>
            </a:r>
            <a:endParaRPr lang="en-US" sz="2000" b="1" dirty="0"/>
          </a:p>
          <a:p>
            <a:pPr algn="ctr"/>
            <a:r>
              <a:rPr lang="ru-RU" sz="2000" b="1" dirty="0" err="1"/>
              <a:t>Тіло</a:t>
            </a:r>
            <a:r>
              <a:rPr lang="ru-RU" sz="2000" b="1" dirty="0"/>
              <a:t> </a:t>
            </a:r>
            <a:r>
              <a:rPr lang="ru-RU" sz="2000" b="1" dirty="0" err="1"/>
              <a:t>спливатиме</a:t>
            </a:r>
            <a:r>
              <a:rPr lang="ru-RU" sz="2000" b="1" dirty="0"/>
              <a:t>.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27088" y="6092825"/>
            <a:ext cx="2808287" cy="431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CC"/>
                </a:solidFill>
              </a:rPr>
              <a:t>демонстрація</a:t>
            </a:r>
          </a:p>
        </p:txBody>
      </p:sp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6227763" y="1412875"/>
            <a:ext cx="660400" cy="1152525"/>
            <a:chOff x="3923" y="890"/>
            <a:chExt cx="416" cy="726"/>
          </a:xfrm>
        </p:grpSpPr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3923" y="890"/>
              <a:ext cx="0" cy="7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4014" y="935"/>
              <a:ext cx="3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F</a:t>
              </a:r>
              <a:r>
                <a:rPr lang="en-US" sz="2400" b="1" baseline="-25000">
                  <a:solidFill>
                    <a:srgbClr val="FF0000"/>
                  </a:solidFill>
                </a:rPr>
                <a:t>A</a:t>
              </a:r>
              <a:endParaRPr lang="ru-RU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39"/>
          <p:cNvGrpSpPr>
            <a:grpSpLocks/>
          </p:cNvGrpSpPr>
          <p:nvPr/>
        </p:nvGrpSpPr>
        <p:grpSpPr bwMode="auto">
          <a:xfrm>
            <a:off x="6227763" y="2565400"/>
            <a:ext cx="857250" cy="1152525"/>
            <a:chOff x="3923" y="1616"/>
            <a:chExt cx="540" cy="726"/>
          </a:xfrm>
        </p:grpSpPr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3923" y="1616"/>
              <a:ext cx="0" cy="72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4059" y="1933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CC"/>
                  </a:solidFill>
                </a:rPr>
                <a:t>mg</a:t>
              </a:r>
              <a:endParaRPr lang="ru-RU" sz="2400" b="1">
                <a:solidFill>
                  <a:srgbClr val="0000CC"/>
                </a:solidFill>
              </a:endParaRPr>
            </a:p>
          </p:txBody>
        </p:sp>
      </p:grp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3929058" y="765175"/>
            <a:ext cx="4946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Коли </a:t>
            </a:r>
            <a:r>
              <a:rPr lang="ru-RU" sz="2400" b="1" dirty="0" err="1"/>
              <a:t>тіло</a:t>
            </a:r>
            <a:r>
              <a:rPr lang="ru-RU" sz="2400" b="1" dirty="0"/>
              <a:t> </a:t>
            </a:r>
            <a:r>
              <a:rPr lang="ru-RU" sz="2400" b="1" dirty="0" err="1"/>
              <a:t>частково</a:t>
            </a:r>
            <a:r>
              <a:rPr lang="ru-RU" sz="2400" b="1" dirty="0"/>
              <a:t> </a:t>
            </a:r>
            <a:r>
              <a:rPr lang="ru-RU" sz="2400" b="1" dirty="0" err="1"/>
              <a:t>вийшло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рідини</a:t>
            </a:r>
            <a:r>
              <a:rPr lang="ru-RU" sz="2400" b="1" dirty="0"/>
              <a:t>  та </a:t>
            </a:r>
            <a:r>
              <a:rPr lang="ru-RU" sz="2400" b="1" dirty="0" err="1"/>
              <a:t>зупинилось</a:t>
            </a:r>
            <a:r>
              <a:rPr lang="ru-RU" sz="2400" b="1" dirty="0"/>
              <a:t>,  </a:t>
            </a:r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</a:rPr>
              <a:t>A</a:t>
            </a:r>
            <a:r>
              <a:rPr lang="ru-RU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</a:rPr>
              <a:t>mg</a:t>
            </a:r>
            <a:r>
              <a:rPr lang="ru-RU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3786182" y="5661025"/>
            <a:ext cx="51069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Архімедова</a:t>
            </a:r>
            <a:r>
              <a:rPr lang="ru-RU" sz="2000" dirty="0"/>
              <a:t> сила </a:t>
            </a:r>
            <a:r>
              <a:rPr lang="ru-RU" sz="2000" dirty="0" err="1"/>
              <a:t>зменшилась</a:t>
            </a:r>
            <a:r>
              <a:rPr lang="ru-RU" sz="2000" dirty="0"/>
              <a:t> до </a:t>
            </a:r>
            <a:r>
              <a:rPr lang="ru-RU" sz="2000" dirty="0" err="1"/>
              <a:t>величини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тяжіння</a:t>
            </a:r>
            <a:r>
              <a:rPr lang="ru-RU" sz="2000" dirty="0"/>
              <a:t>, так як </a:t>
            </a:r>
            <a:r>
              <a:rPr lang="ru-RU" sz="2000" dirty="0" err="1"/>
              <a:t>зменшився</a:t>
            </a:r>
            <a:r>
              <a:rPr lang="ru-RU" sz="2000" dirty="0"/>
              <a:t> об</a:t>
            </a:r>
            <a:r>
              <a:rPr lang="en-US" sz="2000" dirty="0">
                <a:cs typeface="Arial" charset="0"/>
              </a:rPr>
              <a:t>‘</a:t>
            </a:r>
            <a:r>
              <a:rPr lang="uk-UA" sz="2000" dirty="0">
                <a:cs typeface="Arial" charset="0"/>
              </a:rPr>
              <a:t>є</a:t>
            </a:r>
            <a:r>
              <a:rPr lang="ru-RU" sz="2000" dirty="0"/>
              <a:t>м </a:t>
            </a:r>
            <a:r>
              <a:rPr lang="ru-RU" sz="2000" dirty="0" err="1"/>
              <a:t>зануреної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.</a:t>
            </a: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2627313" y="3716338"/>
            <a:ext cx="21748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>
            <a:off x="2339975" y="1268413"/>
            <a:ext cx="2174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6804025" y="3141663"/>
            <a:ext cx="2174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6516688" y="1557338"/>
            <a:ext cx="2174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6532E-6 L -0.00382 -0.256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ukharenko.com/wp-content/uploads/2013/03/2013-03-23-17-48-09-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928260" cy="32861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6" name="Picture 6" descr="http://ryboohorona.kiev.ua/sites/default/files/styles/large/public/field/image/chto-takoe-nerest-ryby.jpg?itok=0_GifubF"/>
          <p:cNvPicPr>
            <a:picLocks noChangeAspect="1" noChangeArrowheads="1"/>
          </p:cNvPicPr>
          <p:nvPr/>
        </p:nvPicPr>
        <p:blipFill>
          <a:blip r:embed="rId3"/>
          <a:srcRect r="4267"/>
          <a:stretch>
            <a:fillRect/>
          </a:stretch>
        </p:blipFill>
        <p:spPr bwMode="auto">
          <a:xfrm>
            <a:off x="3929058" y="3143248"/>
            <a:ext cx="4429156" cy="31460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8" name="Picture 8" descr="http://kremgory.at.ua/News/pavuk-sribl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3406192" cy="26432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30" name="Picture 10" descr="http://photo.tvigle.ru/resource/rf/prg/1/b/1b8f0babac77fec7c1175258f8c7acbc/video/a9bc46d7e2d6511ea3dcaf15e7ca20dc/m16x9.jpg"/>
          <p:cNvPicPr>
            <a:picLocks noChangeAspect="1" noChangeArrowheads="1"/>
          </p:cNvPicPr>
          <p:nvPr/>
        </p:nvPicPr>
        <p:blipFill>
          <a:blip r:embed="rId5"/>
          <a:srcRect l="55556" t="14814" b="16667"/>
          <a:stretch>
            <a:fillRect/>
          </a:stretch>
        </p:blipFill>
        <p:spPr bwMode="auto">
          <a:xfrm>
            <a:off x="6215074" y="285728"/>
            <a:ext cx="2285980" cy="26432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857356" y="633478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Плавання в природі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cor-elite.com.ua/adm/images/phocagallery/sport/sport_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143667" cy="6357982"/>
          </a:xfrm>
          <a:prstGeom prst="rect">
            <a:avLst/>
          </a:prstGeom>
          <a:noFill/>
        </p:spPr>
      </p:pic>
      <p:pic>
        <p:nvPicPr>
          <p:cNvPr id="2052" name="Picture 4" descr="http://cs405524.vk.me/v405524627/7731/UgguLIzhcvg.jpg"/>
          <p:cNvPicPr>
            <a:picLocks noChangeAspect="1" noChangeArrowheads="1"/>
          </p:cNvPicPr>
          <p:nvPr/>
        </p:nvPicPr>
        <p:blipFill>
          <a:blip r:embed="rId3"/>
          <a:srcRect l="2483" t="5102" r="1903" b="4761"/>
          <a:stretch>
            <a:fillRect/>
          </a:stretch>
        </p:blipFill>
        <p:spPr bwMode="auto">
          <a:xfrm>
            <a:off x="4071935" y="285728"/>
            <a:ext cx="4807912" cy="3071834"/>
          </a:xfrm>
          <a:prstGeom prst="rect">
            <a:avLst/>
          </a:prstGeom>
          <a:noFill/>
        </p:spPr>
      </p:pic>
      <p:pic>
        <p:nvPicPr>
          <p:cNvPr id="2054" name="Picture 6" descr="http://media.vorotila.ru/ru/items/t1@e8203778-6e8b-45c5-8560-1703ce151879/Rebyonok-ihtian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431140"/>
            <a:ext cx="5143504" cy="3426860"/>
          </a:xfrm>
          <a:prstGeom prst="rect">
            <a:avLst/>
          </a:prstGeom>
          <a:noFill/>
        </p:spPr>
      </p:pic>
      <p:pic>
        <p:nvPicPr>
          <p:cNvPr id="2056" name="Picture 8" descr="http://novintex1.ru/pages/photos/ren/1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000480"/>
            <a:ext cx="225670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jplus.ru/img4/z/l/zljuka/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33" y="1750182"/>
            <a:ext cx="3762433" cy="2821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Picture 6" descr="http://www.fresher.ru/images7/samaya-bolshaya-kuvshinka-v-mire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497238" cy="30003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2" name="Picture 8" descr="http://www.bankoboev.ru/images/NDQxNDUz/Bankoboev.Ru_dachnye_kuvshin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4468122" cy="30718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857720" y="5143512"/>
            <a:ext cx="392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Плавання в природі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ewalls.com/pic/201108/1280x1024/reWalls.com-43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Freeform 8"/>
          <p:cNvSpPr>
            <a:spLocks/>
          </p:cNvSpPr>
          <p:nvPr/>
        </p:nvSpPr>
        <p:spPr bwMode="auto">
          <a:xfrm>
            <a:off x="-36513" y="6021388"/>
            <a:ext cx="9277351" cy="1025525"/>
          </a:xfrm>
          <a:custGeom>
            <a:avLst/>
            <a:gdLst>
              <a:gd name="T0" fmla="*/ 95765941 w 5844"/>
              <a:gd name="T1" fmla="*/ 453628152 h 646"/>
              <a:gd name="T2" fmla="*/ 773688786 w 5844"/>
              <a:gd name="T3" fmla="*/ 161289989 h 646"/>
              <a:gd name="T4" fmla="*/ 2147483647 w 5844"/>
              <a:gd name="T5" fmla="*/ 131048125 h 646"/>
              <a:gd name="T6" fmla="*/ 2147483647 w 5844"/>
              <a:gd name="T7" fmla="*/ 0 h 646"/>
              <a:gd name="T8" fmla="*/ 2147483647 w 5844"/>
              <a:gd name="T9" fmla="*/ 32761238 h 646"/>
              <a:gd name="T10" fmla="*/ 2147483647 w 5844"/>
              <a:gd name="T11" fmla="*/ 131048125 h 646"/>
              <a:gd name="T12" fmla="*/ 2147483647 w 5844"/>
              <a:gd name="T13" fmla="*/ 226814076 h 646"/>
              <a:gd name="T14" fmla="*/ 2147483647 w 5844"/>
              <a:gd name="T15" fmla="*/ 98286875 h 646"/>
              <a:gd name="T16" fmla="*/ 2147483647 w 5844"/>
              <a:gd name="T17" fmla="*/ 131048125 h 646"/>
              <a:gd name="T18" fmla="*/ 2147483647 w 5844"/>
              <a:gd name="T19" fmla="*/ 226814076 h 646"/>
              <a:gd name="T20" fmla="*/ 2147483647 w 5844"/>
              <a:gd name="T21" fmla="*/ 292338114 h 646"/>
              <a:gd name="T22" fmla="*/ 2147483647 w 5844"/>
              <a:gd name="T23" fmla="*/ 259575301 h 646"/>
              <a:gd name="T24" fmla="*/ 2147483647 w 5844"/>
              <a:gd name="T25" fmla="*/ 98286875 h 646"/>
              <a:gd name="T26" fmla="*/ 2147483647 w 5844"/>
              <a:gd name="T27" fmla="*/ 32761238 h 646"/>
              <a:gd name="T28" fmla="*/ 2147483647 w 5844"/>
              <a:gd name="T29" fmla="*/ 0 h 646"/>
              <a:gd name="T30" fmla="*/ 2147483647 w 5844"/>
              <a:gd name="T31" fmla="*/ 32761238 h 646"/>
              <a:gd name="T32" fmla="*/ 2147483647 w 5844"/>
              <a:gd name="T33" fmla="*/ 98286875 h 646"/>
              <a:gd name="T34" fmla="*/ 2147483647 w 5844"/>
              <a:gd name="T35" fmla="*/ 549394053 h 646"/>
              <a:gd name="T36" fmla="*/ 2147483647 w 5844"/>
              <a:gd name="T37" fmla="*/ 1290319909 h 646"/>
              <a:gd name="T38" fmla="*/ 2147483647 w 5844"/>
              <a:gd name="T39" fmla="*/ 1451609848 h 646"/>
              <a:gd name="T40" fmla="*/ 2147483647 w 5844"/>
              <a:gd name="T41" fmla="*/ 1355843947 h 646"/>
              <a:gd name="T42" fmla="*/ 2147483647 w 5844"/>
              <a:gd name="T43" fmla="*/ 1323082722 h 646"/>
              <a:gd name="T44" fmla="*/ 2147483647 w 5844"/>
              <a:gd name="T45" fmla="*/ 1421367985 h 646"/>
              <a:gd name="T46" fmla="*/ 191531881 w 5844"/>
              <a:gd name="T47" fmla="*/ 1388606760 h 646"/>
              <a:gd name="T48" fmla="*/ 63004711 w 5844"/>
              <a:gd name="T49" fmla="*/ 1260078046 h 646"/>
              <a:gd name="T50" fmla="*/ 0 w 5844"/>
              <a:gd name="T51" fmla="*/ 710683992 h 64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844"/>
              <a:gd name="T79" fmla="*/ 0 h 646"/>
              <a:gd name="T80" fmla="*/ 5844 w 5844"/>
              <a:gd name="T81" fmla="*/ 646 h 64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844" h="646">
                <a:moveTo>
                  <a:pt x="38" y="180"/>
                </a:moveTo>
                <a:cubicBezTo>
                  <a:pt x="117" y="120"/>
                  <a:pt x="211" y="88"/>
                  <a:pt x="307" y="64"/>
                </a:cubicBezTo>
                <a:cubicBezTo>
                  <a:pt x="642" y="85"/>
                  <a:pt x="982" y="59"/>
                  <a:pt x="1318" y="52"/>
                </a:cubicBezTo>
                <a:cubicBezTo>
                  <a:pt x="1441" y="21"/>
                  <a:pt x="1561" y="11"/>
                  <a:pt x="1689" y="0"/>
                </a:cubicBezTo>
                <a:cubicBezTo>
                  <a:pt x="1898" y="16"/>
                  <a:pt x="1915" y="25"/>
                  <a:pt x="2150" y="13"/>
                </a:cubicBezTo>
                <a:cubicBezTo>
                  <a:pt x="2381" y="30"/>
                  <a:pt x="2538" y="44"/>
                  <a:pt x="2790" y="52"/>
                </a:cubicBezTo>
                <a:cubicBezTo>
                  <a:pt x="2854" y="61"/>
                  <a:pt x="2908" y="69"/>
                  <a:pt x="2969" y="90"/>
                </a:cubicBezTo>
                <a:cubicBezTo>
                  <a:pt x="3188" y="78"/>
                  <a:pt x="3162" y="87"/>
                  <a:pt x="3302" y="39"/>
                </a:cubicBezTo>
                <a:cubicBezTo>
                  <a:pt x="3456" y="43"/>
                  <a:pt x="3609" y="45"/>
                  <a:pt x="3763" y="52"/>
                </a:cubicBezTo>
                <a:cubicBezTo>
                  <a:pt x="3819" y="55"/>
                  <a:pt x="3874" y="86"/>
                  <a:pt x="3929" y="90"/>
                </a:cubicBezTo>
                <a:cubicBezTo>
                  <a:pt x="4074" y="102"/>
                  <a:pt x="4219" y="107"/>
                  <a:pt x="4364" y="116"/>
                </a:cubicBezTo>
                <a:cubicBezTo>
                  <a:pt x="4633" y="112"/>
                  <a:pt x="4902" y="111"/>
                  <a:pt x="5171" y="103"/>
                </a:cubicBezTo>
                <a:cubicBezTo>
                  <a:pt x="5214" y="102"/>
                  <a:pt x="5260" y="54"/>
                  <a:pt x="5299" y="39"/>
                </a:cubicBezTo>
                <a:cubicBezTo>
                  <a:pt x="5324" y="29"/>
                  <a:pt x="5350" y="22"/>
                  <a:pt x="5376" y="13"/>
                </a:cubicBezTo>
                <a:cubicBezTo>
                  <a:pt x="5389" y="9"/>
                  <a:pt x="5414" y="0"/>
                  <a:pt x="5414" y="0"/>
                </a:cubicBezTo>
                <a:cubicBezTo>
                  <a:pt x="5495" y="4"/>
                  <a:pt x="5576" y="3"/>
                  <a:pt x="5657" y="13"/>
                </a:cubicBezTo>
                <a:cubicBezTo>
                  <a:pt x="5684" y="16"/>
                  <a:pt x="5734" y="39"/>
                  <a:pt x="5734" y="39"/>
                </a:cubicBezTo>
                <a:cubicBezTo>
                  <a:pt x="5784" y="115"/>
                  <a:pt x="5793" y="131"/>
                  <a:pt x="5811" y="218"/>
                </a:cubicBezTo>
                <a:cubicBezTo>
                  <a:pt x="5804" y="336"/>
                  <a:pt x="5844" y="448"/>
                  <a:pt x="5747" y="512"/>
                </a:cubicBezTo>
                <a:cubicBezTo>
                  <a:pt x="5711" y="565"/>
                  <a:pt x="5703" y="558"/>
                  <a:pt x="5644" y="576"/>
                </a:cubicBezTo>
                <a:cubicBezTo>
                  <a:pt x="3190" y="568"/>
                  <a:pt x="3073" y="646"/>
                  <a:pt x="1689" y="538"/>
                </a:cubicBezTo>
                <a:cubicBezTo>
                  <a:pt x="1450" y="498"/>
                  <a:pt x="1554" y="513"/>
                  <a:pt x="1126" y="525"/>
                </a:cubicBezTo>
                <a:cubicBezTo>
                  <a:pt x="1070" y="539"/>
                  <a:pt x="1014" y="545"/>
                  <a:pt x="960" y="564"/>
                </a:cubicBezTo>
                <a:cubicBezTo>
                  <a:pt x="665" y="560"/>
                  <a:pt x="371" y="559"/>
                  <a:pt x="76" y="551"/>
                </a:cubicBezTo>
                <a:cubicBezTo>
                  <a:pt x="31" y="550"/>
                  <a:pt x="37" y="535"/>
                  <a:pt x="25" y="500"/>
                </a:cubicBezTo>
                <a:cubicBezTo>
                  <a:pt x="21" y="457"/>
                  <a:pt x="0" y="342"/>
                  <a:pt x="0" y="282"/>
                </a:cubicBezTo>
              </a:path>
            </a:pathLst>
          </a:custGeom>
          <a:gradFill rotWithShape="1">
            <a:gsLst>
              <a:gs pos="0">
                <a:srgbClr val="977251"/>
              </a:gs>
              <a:gs pos="50000">
                <a:srgbClr val="FFFF99"/>
              </a:gs>
              <a:gs pos="100000">
                <a:srgbClr val="97725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1341438" y="6684963"/>
            <a:ext cx="1828800" cy="203200"/>
          </a:xfrm>
          <a:custGeom>
            <a:avLst/>
            <a:gdLst>
              <a:gd name="T0" fmla="*/ 0 w 1152"/>
              <a:gd name="T1" fmla="*/ 128527163 h 128"/>
              <a:gd name="T2" fmla="*/ 483869993 w 1152"/>
              <a:gd name="T3" fmla="*/ 0 h 128"/>
              <a:gd name="T4" fmla="*/ 1161791142 w 1152"/>
              <a:gd name="T5" fmla="*/ 32761234 h 128"/>
              <a:gd name="T6" fmla="*/ 1645660937 w 1152"/>
              <a:gd name="T7" fmla="*/ 128527163 h 128"/>
              <a:gd name="T8" fmla="*/ 2147483647 w 1152"/>
              <a:gd name="T9" fmla="*/ 161289973 h 128"/>
              <a:gd name="T10" fmla="*/ 2147483647 w 1152"/>
              <a:gd name="T11" fmla="*/ 194051195 h 128"/>
              <a:gd name="T12" fmla="*/ 2147483647 w 1152"/>
              <a:gd name="T13" fmla="*/ 226814054 h 128"/>
              <a:gd name="T14" fmla="*/ 2147483647 w 1152"/>
              <a:gd name="T15" fmla="*/ 322579945 h 128"/>
              <a:gd name="T16" fmla="*/ 289817151 w 1152"/>
              <a:gd name="T17" fmla="*/ 259575275 h 128"/>
              <a:gd name="T18" fmla="*/ 0 w 1152"/>
              <a:gd name="T19" fmla="*/ 128527163 h 1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2"/>
              <a:gd name="T31" fmla="*/ 0 h 128"/>
              <a:gd name="T32" fmla="*/ 1152 w 1152"/>
              <a:gd name="T33" fmla="*/ 128 h 1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2" h="128">
                <a:moveTo>
                  <a:pt x="0" y="51"/>
                </a:moveTo>
                <a:cubicBezTo>
                  <a:pt x="65" y="35"/>
                  <a:pt x="129" y="21"/>
                  <a:pt x="192" y="0"/>
                </a:cubicBezTo>
                <a:cubicBezTo>
                  <a:pt x="282" y="4"/>
                  <a:pt x="372" y="6"/>
                  <a:pt x="461" y="13"/>
                </a:cubicBezTo>
                <a:cubicBezTo>
                  <a:pt x="529" y="18"/>
                  <a:pt x="583" y="47"/>
                  <a:pt x="653" y="51"/>
                </a:cubicBezTo>
                <a:cubicBezTo>
                  <a:pt x="781" y="58"/>
                  <a:pt x="909" y="60"/>
                  <a:pt x="1037" y="64"/>
                </a:cubicBezTo>
                <a:cubicBezTo>
                  <a:pt x="1062" y="68"/>
                  <a:pt x="1088" y="71"/>
                  <a:pt x="1113" y="77"/>
                </a:cubicBezTo>
                <a:cubicBezTo>
                  <a:pt x="1126" y="80"/>
                  <a:pt x="1152" y="76"/>
                  <a:pt x="1152" y="90"/>
                </a:cubicBezTo>
                <a:cubicBezTo>
                  <a:pt x="1152" y="105"/>
                  <a:pt x="1084" y="125"/>
                  <a:pt x="1075" y="128"/>
                </a:cubicBezTo>
                <a:cubicBezTo>
                  <a:pt x="755" y="116"/>
                  <a:pt x="435" y="115"/>
                  <a:pt x="115" y="103"/>
                </a:cubicBezTo>
                <a:cubicBezTo>
                  <a:pt x="75" y="101"/>
                  <a:pt x="0" y="95"/>
                  <a:pt x="0" y="51"/>
                </a:cubicBezTo>
                <a:close/>
              </a:path>
            </a:pathLst>
          </a:custGeom>
          <a:gradFill rotWithShape="1">
            <a:gsLst>
              <a:gs pos="0">
                <a:srgbClr val="977251"/>
              </a:gs>
              <a:gs pos="50000">
                <a:srgbClr val="FFFF99"/>
              </a:gs>
              <a:gs pos="100000">
                <a:srgbClr val="9772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" name="Picture 30" descr="лод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7628"/>
            <a:ext cx="4394226" cy="11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std3.ru/13/66/1372979898-1366c349abbc5d9a9461257ef28007b3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500570"/>
            <a:ext cx="2214548" cy="2121045"/>
          </a:xfrm>
          <a:prstGeom prst="rect">
            <a:avLst/>
          </a:prstGeom>
          <a:noFill/>
        </p:spPr>
      </p:pic>
      <p:pic>
        <p:nvPicPr>
          <p:cNvPr id="25606" name="Picture 6" descr="http://ilovefreebies.ru/wp-content/uploads/2014/11/%D0%B7%D0%BD%D0%B0%D0%BA-%D0%B2%D0%BE%D0%BF%D1%80%D0%BE%D1%81%D0%B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500306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69942E-6 L 0.00052 -0.253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215238" cy="6215106"/>
          </a:xfrm>
        </p:spPr>
        <p:txBody>
          <a:bodyPr/>
          <a:lstStyle/>
          <a:p>
            <a:r>
              <a:rPr lang="uk-UA" spc="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Виштовхувальна</a:t>
            </a:r>
            <a:r>
              <a:rPr lang="uk-UA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сила.</a:t>
            </a:r>
            <a:br>
              <a:rPr lang="uk-UA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 Архімеда. </a:t>
            </a:r>
            <a:br>
              <a:rPr lang="uk-UA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 плавання тіл.</a:t>
            </a:r>
            <a:r>
              <a:rPr lang="uk-UA" dirty="0" smtClean="0">
                <a:solidFill>
                  <a:schemeClr val="tx1"/>
                </a:solidFill>
                <a:effectLst/>
              </a:rPr>
              <a:t/>
            </a:r>
            <a:br>
              <a:rPr lang="uk-UA" dirty="0" smtClean="0">
                <a:solidFill>
                  <a:schemeClr val="tx1"/>
                </a:solidFill>
                <a:effectLst/>
              </a:rPr>
            </a:b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Документы ВС\Саша\открітий урок Архимед\03f-i1.gif"/>
          <p:cNvPicPr>
            <a:picLocks noChangeAspect="1" noChangeArrowheads="1"/>
          </p:cNvPicPr>
          <p:nvPr/>
        </p:nvPicPr>
        <p:blipFill>
          <a:blip r:embed="rId2"/>
          <a:srcRect l="30685" r="42500"/>
          <a:stretch>
            <a:fillRect/>
          </a:stretch>
        </p:blipFill>
        <p:spPr bwMode="auto">
          <a:xfrm>
            <a:off x="0" y="3571876"/>
            <a:ext cx="4214810" cy="32861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1" descr="D:\Документы ВС\Саша\открітий урок Архимед\03f-i1.gif"/>
          <p:cNvPicPr>
            <a:picLocks noChangeAspect="1" noChangeArrowheads="1"/>
          </p:cNvPicPr>
          <p:nvPr/>
        </p:nvPicPr>
        <p:blipFill>
          <a:blip r:embed="rId2"/>
          <a:srcRect r="73690"/>
          <a:stretch>
            <a:fillRect/>
          </a:stretch>
        </p:blipFill>
        <p:spPr bwMode="auto">
          <a:xfrm>
            <a:off x="-1" y="0"/>
            <a:ext cx="4179091" cy="35718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1" descr="D:\Документы ВС\Саша\открітий урок Архимед\03f-i1.gif"/>
          <p:cNvPicPr>
            <a:picLocks noChangeAspect="1" noChangeArrowheads="1"/>
          </p:cNvPicPr>
          <p:nvPr/>
        </p:nvPicPr>
        <p:blipFill>
          <a:blip r:embed="rId2"/>
          <a:srcRect l="61618"/>
          <a:stretch>
            <a:fillRect/>
          </a:stretch>
        </p:blipFill>
        <p:spPr bwMode="auto">
          <a:xfrm>
            <a:off x="4143372" y="4221274"/>
            <a:ext cx="5000628" cy="26367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555" name="Picture 3" descr="http://mirpiar.com/_ph/12/2/245977551.jpg"/>
          <p:cNvPicPr>
            <a:picLocks noChangeAspect="1" noChangeArrowheads="1"/>
          </p:cNvPicPr>
          <p:nvPr/>
        </p:nvPicPr>
        <p:blipFill>
          <a:blip r:embed="rId3"/>
          <a:srcRect l="26500"/>
          <a:stretch>
            <a:fillRect/>
          </a:stretch>
        </p:blipFill>
        <p:spPr bwMode="auto">
          <a:xfrm>
            <a:off x="5000629" y="-1"/>
            <a:ext cx="4143372" cy="42279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player.myshared.ru/451683/data/images/img1.jpg"/>
          <p:cNvPicPr>
            <a:picLocks noChangeAspect="1" noChangeArrowheads="1"/>
          </p:cNvPicPr>
          <p:nvPr/>
        </p:nvPicPr>
        <p:blipFill>
          <a:blip r:embed="rId2"/>
          <a:srcRect l="3414" t="23596" r="999" b="15730"/>
          <a:stretch>
            <a:fillRect/>
          </a:stretch>
        </p:blipFill>
        <p:spPr bwMode="auto">
          <a:xfrm>
            <a:off x="1077575" y="714355"/>
            <a:ext cx="6852011" cy="57915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9" name="Прямая со стрелкой 8"/>
          <p:cNvCxnSpPr/>
          <p:nvPr/>
        </p:nvCxnSpPr>
        <p:spPr>
          <a:xfrm>
            <a:off x="2285984" y="4000504"/>
            <a:ext cx="107157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4037009" y="5678503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5429256" y="4000504"/>
            <a:ext cx="100013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037009" y="2606669"/>
            <a:ext cx="785024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42976" y="3500438"/>
            <a:ext cx="889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F3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5429264"/>
            <a:ext cx="909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F2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1928802"/>
            <a:ext cx="827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F1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4143380"/>
            <a:ext cx="936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F4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00042"/>
            <a:ext cx="778674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=p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    p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ρ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=p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   p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ρ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uk-UA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uk-UA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ρ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</a:p>
          <a:p>
            <a:pPr algn="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ρ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</a:p>
          <a:p>
            <a:pPr algn="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 =F2-F1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5" descr="http://player.myshared.ru/451683/data/images/img1.jpg"/>
          <p:cNvPicPr>
            <a:picLocks noChangeAspect="1" noChangeArrowheads="1"/>
          </p:cNvPicPr>
          <p:nvPr/>
        </p:nvPicPr>
        <p:blipFill>
          <a:blip r:embed="rId2"/>
          <a:srcRect l="3414" t="23596" r="999" b="15730"/>
          <a:stretch>
            <a:fillRect/>
          </a:stretch>
        </p:blipFill>
        <p:spPr bwMode="auto">
          <a:xfrm>
            <a:off x="285720" y="2571744"/>
            <a:ext cx="4379922" cy="37862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9" name="Прямая со стрелкой 8"/>
          <p:cNvCxnSpPr/>
          <p:nvPr/>
        </p:nvCxnSpPr>
        <p:spPr>
          <a:xfrm rot="5400000" flipH="1" flipV="1">
            <a:off x="1964514" y="5893612"/>
            <a:ext cx="928693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036745" y="3678239"/>
            <a:ext cx="785024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14744" y="5500702"/>
            <a:ext cx="909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F2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2500306"/>
            <a:ext cx="827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F1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https://encrypted-tbn0.gstatic.com/images?q=tbn:ANd9GcRgeFQNoO2hKMRxdM9lFm3v5RaP8iupDVB2EuO7E2xCEV5cBxm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00042"/>
            <a:ext cx="3000396" cy="2857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D:\Документы ВС\Саша\открітий урок Архимед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43998" cy="435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layer.myshared.ru/451683/data/images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1199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F9BD66"/>
      </a:accent1>
      <a:accent2>
        <a:srgbClr val="DD8047"/>
      </a:accent2>
      <a:accent3>
        <a:srgbClr val="A5AB81"/>
      </a:accent3>
      <a:accent4>
        <a:srgbClr val="D8B25C"/>
      </a:accent4>
      <a:accent5>
        <a:srgbClr val="B85B22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331</TotalTime>
  <Words>232</Words>
  <Application>Microsoft Office PowerPoint</Application>
  <PresentationFormat>Экран (4:3)</PresentationFormat>
  <Paragraphs>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Презентация PowerPoint</vt:lpstr>
      <vt:lpstr>Презентация PowerPoint</vt:lpstr>
      <vt:lpstr>Презентация PowerPoint</vt:lpstr>
      <vt:lpstr>Виштовхувальна сила.  Закон Архімеда.  Умови плавання тіл.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Natalya</cp:lastModifiedBy>
  <cp:revision>39</cp:revision>
  <dcterms:created xsi:type="dcterms:W3CDTF">2014-12-06T14:38:55Z</dcterms:created>
  <dcterms:modified xsi:type="dcterms:W3CDTF">2022-04-10T14:37:31Z</dcterms:modified>
</cp:coreProperties>
</file>