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01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64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60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245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28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297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29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42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30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33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71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97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82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5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7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1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4F373A-BC90-4A0D-B68F-1BCCD9BFBB5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C6C8-5BD2-4AED-963F-A256884306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961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5406"/>
            <a:ext cx="8825658" cy="3329581"/>
          </a:xfrm>
        </p:spPr>
        <p:txBody>
          <a:bodyPr/>
          <a:lstStyle/>
          <a:p>
            <a:pPr algn="ctr"/>
            <a:r>
              <a:rPr lang="uk-UA" sz="4800" b="1" dirty="0"/>
              <a:t>Харчові речовини та їх значення. Травлення та засвоєння їжі. Обмін речовин та енергії</a:t>
            </a:r>
            <a:r>
              <a:rPr lang="uk-UA" sz="4800" b="1" dirty="0" smtClean="0"/>
              <a:t>.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0119" y="5719489"/>
            <a:ext cx="8825658" cy="8614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err="1" smtClean="0"/>
              <a:t>К.б.н</a:t>
            </a:r>
            <a:r>
              <a:rPr lang="uk-UA" dirty="0" smtClean="0"/>
              <a:t>., Викладач природничих дисциплін</a:t>
            </a:r>
          </a:p>
          <a:p>
            <a:pPr algn="r"/>
            <a:r>
              <a:rPr lang="uk-UA" dirty="0" smtClean="0"/>
              <a:t>Павленко Людмила </a:t>
            </a:r>
            <a:r>
              <a:rPr lang="uk-UA" dirty="0" err="1" smtClean="0"/>
              <a:t>леонідівна</a:t>
            </a:r>
            <a:endParaRPr lang="uk-UA" dirty="0"/>
          </a:p>
        </p:txBody>
      </p:sp>
      <p:pic>
        <p:nvPicPr>
          <p:cNvPr id="1030" name="Picture 6" descr="Правила додавання вітамінів, мінеральних речовин та деяких інших речовин до  харчових продуктів” | Асоціація Укркондп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1" y="3554987"/>
            <a:ext cx="6403843" cy="32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332509"/>
            <a:ext cx="9850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/>
              <a:t>Вуглеводи</a:t>
            </a:r>
            <a:r>
              <a:rPr lang="uk-UA" sz="2400" dirty="0"/>
              <a:t> – це органічні сполуки, що складаються з вуглецю, водню і кисню, синтезуються в рослинах в результаті фотосинтезу, з вуглекислого газу і води під дією сонячної енергії.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5382" y="2069840"/>
            <a:ext cx="624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Енергетична цінність 1 г вуглеводів становить 4 ккал (17,2 </a:t>
            </a:r>
            <a:r>
              <a:rPr lang="uk-UA" sz="2400" b="1" dirty="0" err="1"/>
              <a:t>кДж</a:t>
            </a:r>
            <a:r>
              <a:rPr lang="uk-UA" sz="2400" b="1" dirty="0"/>
              <a:t>)</a:t>
            </a:r>
            <a:endParaRPr lang="uk-UA" sz="2400" dirty="0"/>
          </a:p>
        </p:txBody>
      </p:sp>
      <p:pic>
        <p:nvPicPr>
          <p:cNvPr id="6146" name="Picture 2" descr="Вуглеводи | Тест з біології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2069840"/>
            <a:ext cx="5738872" cy="42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Гуменюк_О_Л_Харчова хімія_Тексти лекцій - 6.3 Фізіологічне значення  вуглевод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3558124"/>
            <a:ext cx="5541818" cy="23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7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&amp;quot;Органічні речовини. Вуглеводи й ліпіди&amp;quot; | Презентація. Бі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579437"/>
            <a:ext cx="10398348" cy="58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5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550" y="258754"/>
            <a:ext cx="9404723" cy="849609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5964" y="1343891"/>
            <a:ext cx="29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Глюкоза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2546" y="1343891"/>
            <a:ext cx="29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Галактоза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46070" y="1357746"/>
            <a:ext cx="29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Фруктоза</a:t>
            </a:r>
            <a:endParaRPr lang="uk-UA" sz="2400" b="1" dirty="0"/>
          </a:p>
        </p:txBody>
      </p:sp>
      <p:pic>
        <p:nvPicPr>
          <p:cNvPr id="8194" name="Picture 2" descr="Виноград для кожи лица: полезные свойства для кожи лица и применение в  космети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6" y="2159861"/>
            <a:ext cx="3225734" cy="33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руши с медом - стоковое фото | Crush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85" y="2349854"/>
            <a:ext cx="4523739" cy="30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什么是联合产品(Joint Product)？ - IIIFF互动问答平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75" y="2041084"/>
            <a:ext cx="3313742" cy="46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6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148" y="328028"/>
            <a:ext cx="9404723" cy="821900"/>
          </a:xfrm>
        </p:spPr>
        <p:txBody>
          <a:bodyPr/>
          <a:lstStyle/>
          <a:p>
            <a:pPr algn="ctr"/>
            <a:r>
              <a:rPr lang="uk-UA" b="1" dirty="0" smtClean="0"/>
              <a:t>Дисахариди 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6473" y="1468582"/>
            <a:ext cx="288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Сахароза 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1599" y="1459102"/>
            <a:ext cx="288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Мальтоза  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9709" y="1491551"/>
            <a:ext cx="288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Лактоза </a:t>
            </a:r>
            <a:endParaRPr lang="uk-UA" sz="2400" b="1" dirty="0"/>
          </a:p>
        </p:txBody>
      </p:sp>
      <p:pic>
        <p:nvPicPr>
          <p:cNvPr id="9220" name="Picture 4" descr="У Вінницькій області цукор — по вісім гривень за к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124211"/>
            <a:ext cx="3006436" cy="19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Цукровий буряк vs. цукрова тростина: краща сировина для виробництва цукру  та етанолу (частина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4268587"/>
            <a:ext cx="2919900" cy="21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В каких продуктах содержится лактоза и в каких ее н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51" y="2509953"/>
            <a:ext cx="4539060" cy="31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Что такое мальтоза? Польза и вред мальтозного саха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02" y="2229941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Мальтоза: свойства, роль в организме, применение | Food and 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18" y="4063854"/>
            <a:ext cx="3580017" cy="23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9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027"/>
          </a:xfrm>
        </p:spPr>
        <p:txBody>
          <a:bodyPr/>
          <a:lstStyle/>
          <a:p>
            <a:pPr algn="ctr"/>
            <a:r>
              <a:rPr lang="uk-UA" b="1" dirty="0" smtClean="0"/>
              <a:t>Полісахариди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3345" y="10976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Крохмаль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409709" y="401212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Інулін 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3345" y="39785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Клітковина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384473" y="111996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Глікоген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00946" y="401212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Пектинові речовини </a:t>
            </a:r>
            <a:endParaRPr lang="uk-UA" sz="2000" b="1" dirty="0"/>
          </a:p>
        </p:txBody>
      </p:sp>
      <p:pic>
        <p:nvPicPr>
          <p:cNvPr id="10242" name="Picture 2" descr="Які продукти містять крохмаль: список, визначення кільк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" y="1632959"/>
            <a:ext cx="4286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ечень - Полезные и опасные свойства пече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3" y="1555711"/>
            <a:ext cx="4495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літковина в продуктах: високий вмі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1" y="4378633"/>
            <a:ext cx="3956628" cy="23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⏰ Как сварить компот из яблок и слив - способы сделать заготовку на зиму и  быстрый рецепт в кастрюле и в мультиварк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17794"/>
          <a:stretch/>
        </p:blipFill>
        <p:spPr bwMode="auto">
          <a:xfrm>
            <a:off x="4253346" y="4568093"/>
            <a:ext cx="3352800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Топинамбур – польза и вред - Новости на KP.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1" y="4412230"/>
            <a:ext cx="4225505" cy="22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2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257" y="217191"/>
            <a:ext cx="9689380" cy="1400530"/>
          </a:xfrm>
        </p:spPr>
        <p:txBody>
          <a:bodyPr/>
          <a:lstStyle/>
          <a:p>
            <a:r>
              <a:rPr lang="uk-UA" sz="2400" b="1" dirty="0"/>
              <a:t>Вітаміни</a:t>
            </a:r>
            <a:r>
              <a:rPr lang="uk-UA" sz="2400" dirty="0"/>
              <a:t> — це речовини, які необхідні для харчування людей і тварин. Вони беруть активну участь у засвоєнні їжі, підвищують працездатність людини, протидію організму захворюванням, поліпшують обмін речовин. Потреба організму людини у вітамінах невелика — 180-200 мг на добу. </a:t>
            </a:r>
          </a:p>
        </p:txBody>
      </p:sp>
      <p:sp>
        <p:nvSpPr>
          <p:cNvPr id="3" name="Овал 2"/>
          <p:cNvSpPr/>
          <p:nvPr/>
        </p:nvSpPr>
        <p:spPr>
          <a:xfrm>
            <a:off x="4170218" y="2369127"/>
            <a:ext cx="3338946" cy="942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Вітаміни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03127" y="3463635"/>
            <a:ext cx="3574474" cy="942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Жиророзчинні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2257" y="3463636"/>
            <a:ext cx="3338946" cy="942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Водорозчинні 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5" idx="0"/>
          </p:cNvCxnSpPr>
          <p:nvPr/>
        </p:nvCxnSpPr>
        <p:spPr>
          <a:xfrm flipH="1">
            <a:off x="2301730" y="2840182"/>
            <a:ext cx="1868488" cy="623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6"/>
            <a:endCxn id="4" idx="0"/>
          </p:cNvCxnSpPr>
          <p:nvPr/>
        </p:nvCxnSpPr>
        <p:spPr>
          <a:xfrm>
            <a:off x="7509164" y="2840182"/>
            <a:ext cx="1981200" cy="623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266" name="Picture 2" descr="Вітаміни для пам&amp;#39;яті: які вітаміни застосовувати для поліпшення пам&amp;#39;яті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2" y="3595253"/>
            <a:ext cx="3082637" cy="30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ітаміни при коронавірусі: під час хвороби, після неї, та для профілакт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6" y="4686097"/>
            <a:ext cx="2729083" cy="15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ажливе про жиророзчинні вітаміни: A, D, E, K - Dobavki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62" y="4616822"/>
            <a:ext cx="3269672" cy="16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0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9482"/>
            <a:ext cx="9404723" cy="544809"/>
          </a:xfrm>
        </p:spPr>
        <p:txBody>
          <a:bodyPr/>
          <a:lstStyle/>
          <a:p>
            <a:pPr algn="ctr"/>
            <a:r>
              <a:rPr lang="uk-UA" sz="3600" dirty="0" smtClean="0"/>
              <a:t>Водорозчинні вітаміни:</a:t>
            </a:r>
            <a:endParaRPr lang="uk-UA" sz="3600" dirty="0"/>
          </a:p>
        </p:txBody>
      </p:sp>
      <p:pic>
        <p:nvPicPr>
          <p:cNvPr id="12290" name="Picture 2" descr="Які вітаміни потрібні організму для покращення імунітету і в яких продуктах  вони є. Інфографі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7" y="833726"/>
            <a:ext cx="5103525" cy="2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Що треба знати про тіамін - вітамін В1 :: Міський лікувально-діагностичний  центр м.Вінниця (МЛДЦ Вінниц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1" y="833726"/>
            <a:ext cx="5264438" cy="28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Витамин B2 (рибофлавин): свойства, польза источники в продуктах и нор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" y="3849462"/>
            <a:ext cx="4702361" cy="29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Для чего нужен витамин B6, где содержится, суточная нор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09" y="3849462"/>
            <a:ext cx="4467802" cy="27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8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ефицит витамина B12: симптомы и прич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270164"/>
            <a:ext cx="58250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итамин B15 – полезные и вредные свойства витамина группы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04" y="1377168"/>
            <a:ext cx="5662714" cy="33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Міжнародна Інноваційна Клініка м. Павлоград - Вітамін PP — нікотинова  кислота Відіграє важливу роль у захисті від тромбозів, діабету і  гіпертонії. Знижує рівень «поганого» холестерину, активізує функції печінки  та підшлункової залози, збільшу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9" y="3759054"/>
            <a:ext cx="5846730" cy="29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1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110836"/>
            <a:ext cx="991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Жиророзчинні вітаміни</a:t>
            </a:r>
            <a:endParaRPr lang="uk-UA" sz="2800" b="1" dirty="0"/>
          </a:p>
        </p:txBody>
      </p:sp>
      <p:pic>
        <p:nvPicPr>
          <p:cNvPr id="14338" name="Picture 2" descr="Вітамін А та його значення для організму | Блоги БД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634056"/>
            <a:ext cx="6494607" cy="3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Все про вітамін D або кальциферол - Delta 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89" y="634056"/>
            <a:ext cx="5287204" cy="3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27" y="4323458"/>
            <a:ext cx="638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Авітаміноз – «куряча сліпота» 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59047" y="4276017"/>
            <a:ext cx="486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Авітаміноз – рахіт</a:t>
            </a:r>
            <a:endParaRPr lang="uk-UA" sz="2800" dirty="0"/>
          </a:p>
        </p:txBody>
      </p:sp>
      <p:pic>
        <p:nvPicPr>
          <p:cNvPr id="14342" name="Picture 6" descr="Куряча сліпота – що це таке? Причини виникнення, лік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5" y="4846678"/>
            <a:ext cx="2665413" cy="17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ᐈ Що таке рахіт? ~ 【Ознаки рахіту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00" y="4813351"/>
            <a:ext cx="3748791" cy="19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3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 яких продуктах багато вітаміну Е | Коментарі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7" y="221673"/>
            <a:ext cx="7448205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орисні властивості вітаміна К - интернет-магазин по продаже витаминов,  выгодная цена на комплексы витаминов на сайте vitaworld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6" name="Picture 6" descr="Вітамін К: чому він важливий для організму і які продукти включити в раці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8" y="2757055"/>
            <a:ext cx="5974772" cy="31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5278582"/>
            <a:ext cx="546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Найбільше потребують вітамінів діти, люди похилого віку, вагітні жінки, хворі.</a:t>
            </a:r>
          </a:p>
        </p:txBody>
      </p:sp>
    </p:spTree>
    <p:extLst>
      <p:ext uri="{BB962C8B-B14F-4D97-AF65-F5344CB8AC3E}">
        <p14:creationId xmlns:p14="http://schemas.microsoft.com/office/powerpoint/2010/main" val="26054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360218"/>
            <a:ext cx="9712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План лекції</a:t>
            </a:r>
          </a:p>
          <a:p>
            <a:endParaRPr lang="uk-UA" sz="2800" dirty="0"/>
          </a:p>
          <a:p>
            <a:pPr marL="342900" indent="-342900">
              <a:buAutoNum type="arabicPeriod"/>
            </a:pPr>
            <a:r>
              <a:rPr lang="uk-UA" sz="2800" dirty="0" err="1" smtClean="0"/>
              <a:t>Нутрієнти</a:t>
            </a:r>
            <a:r>
              <a:rPr lang="uk-UA" sz="2800" dirty="0" smtClean="0"/>
              <a:t> – головні харчові речовини.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Білки, жири, вуглеводи – основні аліментарні </a:t>
            </a:r>
            <a:r>
              <a:rPr lang="uk-UA" sz="2800" dirty="0" err="1" smtClean="0"/>
              <a:t>макронутрієнти</a:t>
            </a:r>
            <a:r>
              <a:rPr lang="uk-UA" sz="2800" dirty="0" smtClean="0"/>
              <a:t>, їх функції в організмі.</a:t>
            </a:r>
          </a:p>
          <a:p>
            <a:pPr marL="342900" indent="-342900">
              <a:buAutoNum type="arabicPeriod"/>
            </a:pPr>
            <a:r>
              <a:rPr lang="uk-UA" sz="2800" dirty="0" err="1" smtClean="0"/>
              <a:t>Мікронутрієнти</a:t>
            </a:r>
            <a:r>
              <a:rPr lang="uk-UA" sz="2800" dirty="0" smtClean="0"/>
              <a:t>: вітаміни, мінеральні речовини і їх роль для організму.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Травлення та засвоєння їжі.</a:t>
            </a:r>
            <a:endParaRPr lang="uk-UA" sz="2800" dirty="0"/>
          </a:p>
        </p:txBody>
      </p:sp>
      <p:pic>
        <p:nvPicPr>
          <p:cNvPr id="2050" name="Picture 2" descr="Мінеральні речовини: визначення, знач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69" y="3269673"/>
            <a:ext cx="4567152" cy="32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7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38" y="314172"/>
            <a:ext cx="10728471" cy="766482"/>
          </a:xfrm>
        </p:spPr>
        <p:txBody>
          <a:bodyPr/>
          <a:lstStyle/>
          <a:p>
            <a:r>
              <a:rPr lang="uk-UA" sz="2800" dirty="0" smtClean="0"/>
              <a:t>Методи збереження вітамінів під час обробки продуктів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7927" y="1191491"/>
            <a:ext cx="11707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Свіжі овочі слід зберігати в добре провітрюваних складських приміщеннях без джерел природнього освітлення, при відносній вологості 85-90% і температурі +1 до +3 градусів.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Очищення овочів машинним способом не повинно перевищувати 2 хв для картоплі та 1,5 хв для інших коренеплодів. Моркву, редиску, петрушку слід очищати ручним способом.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водорозчинних вітамінів небезпечним є вилуговування та кисень.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Варити овочі бажано на парі і неочищеними.</a:t>
            </a:r>
            <a:endParaRPr lang="uk-UA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Як позбутися від хімії в овоч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0" y="3276793"/>
            <a:ext cx="4415847" cy="29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к закрутити зелений горошок на зиму. Рецепт зеленого горошку на зиму як  магазин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3744485"/>
            <a:ext cx="2883188" cy="23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країнська картопля – найдешевша: $0,13 за кг — АГРОПОЛ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5" y="3980159"/>
            <a:ext cx="2826327" cy="18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3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38" y="189482"/>
            <a:ext cx="10825453" cy="1400530"/>
          </a:xfrm>
        </p:spPr>
        <p:txBody>
          <a:bodyPr/>
          <a:lstStyle/>
          <a:p>
            <a:r>
              <a:rPr lang="uk-UA" sz="3200" b="1" i="1" dirty="0"/>
              <a:t>Додаткове введення вітамінів у раціон харчування може здійснюватися такими шляхами: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2038" y="1409903"/>
            <a:ext cx="94815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1. За рахунок використання </a:t>
            </a:r>
            <a:r>
              <a:rPr lang="uk-UA" sz="24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високоцінних</a:t>
            </a: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вітаміноносіїв у свіжому вигляді (ягоди, фрукти, печінка та ін.).</a:t>
            </a:r>
          </a:p>
          <a:p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2. Додавання вітамінних препаратів до харчового раціону.</a:t>
            </a:r>
          </a:p>
          <a:p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3. Зміни технології приготування продуктів у харчовій промисловості і на підприємствах масового харчування.</a:t>
            </a:r>
          </a:p>
          <a:p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4. Збагачення перших і других страв препаратами вітамінів А і С, третіх страв препаратами вітаміну С (на підприємствах масового харчування).</a:t>
            </a:r>
          </a:p>
          <a:p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5. Вітамінізація харчових продуктів на підприємствах харчової промисло­вості.</a:t>
            </a:r>
          </a:p>
          <a:p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Вітамінізація - це модний тренд або необхідність? - Статті - Healthy and  Hap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b="9454"/>
          <a:stretch/>
        </p:blipFill>
        <p:spPr bwMode="auto">
          <a:xfrm rot="16200000">
            <a:off x="8523425" y="3020291"/>
            <a:ext cx="4623666" cy="21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ртифікація продуктів харчування відкриває нові можливості для українських  експорте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53" y="4835237"/>
            <a:ext cx="5350441" cy="17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8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ній птах - презентація з зарубіжної літерату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11" y="480436"/>
            <a:ext cx="7808215" cy="58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945" y="484909"/>
            <a:ext cx="3657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Мінеральні, або неорганічні, речовини</a:t>
            </a:r>
            <a:r>
              <a:rPr lang="uk-UA" sz="2400" dirty="0"/>
              <a:t> відносять до числа незамінних, вони беруть участь в </a:t>
            </a:r>
            <a:r>
              <a:rPr lang="uk-UA" sz="2400" dirty="0" err="1"/>
              <a:t>життєво</a:t>
            </a:r>
            <a:r>
              <a:rPr lang="uk-UA" sz="2400" dirty="0"/>
              <a:t> важливих процесах, що протікають в організмі людини: побудові кісток, підтримці кислотно-лужного балансу, складу крові, нормалізації водно-сольового обміну, діяльності нервової системи.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538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24691"/>
            <a:ext cx="58466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Основні макроелементи</a:t>
            </a:r>
            <a:endParaRPr lang="uk-UA" sz="2400" b="1" dirty="0"/>
          </a:p>
        </p:txBody>
      </p:sp>
      <p:pic>
        <p:nvPicPr>
          <p:cNvPr id="3074" name="Picture 2" descr="У яких продуктах найбільше потрібного для кісток кальцію-пояснення лікаря -  Глав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916420"/>
            <a:ext cx="5846619" cy="4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им корисний фосфор для організму, та в яких продуктах його багато »  Корисні по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9" y="2177614"/>
            <a:ext cx="6497782" cy="43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4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2692" y="249018"/>
            <a:ext cx="3394364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Основні макроелементи</a:t>
            </a:r>
            <a:endParaRPr lang="uk-UA" sz="2400" b="1" dirty="0"/>
          </a:p>
        </p:txBody>
      </p:sp>
      <p:pic>
        <p:nvPicPr>
          <p:cNvPr id="4098" name="Picture 2" descr="Основи здоров&amp;#39;я: продукти, які містять магній | Блог М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" y="152036"/>
            <a:ext cx="6563879" cy="43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іологічне значення металічних макроелементів — урок. Хімія, 11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75" y="1953127"/>
            <a:ext cx="5854000" cy="46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d человечки картинки, стоковые фото 3d человечки |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66" y="4606272"/>
            <a:ext cx="293827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1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іологічне значення металічних макроелементів — урок. Хімія, 11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2" y="252412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трій у продуктах харчування і його роль в організмі люди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328959"/>
            <a:ext cx="4713720" cy="2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Цікаві факти про хл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3913" r="2878" b="6088"/>
          <a:stretch/>
        </p:blipFill>
        <p:spPr bwMode="auto">
          <a:xfrm>
            <a:off x="488084" y="3532910"/>
            <a:ext cx="3713018" cy="28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родукти харчування багаті сіркою - Confetissimo - жіночий блог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5208"/>
          <a:stretch/>
        </p:blipFill>
        <p:spPr bwMode="auto">
          <a:xfrm>
            <a:off x="4717878" y="3532910"/>
            <a:ext cx="462326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2763" y="2355272"/>
            <a:ext cx="2327564" cy="202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Основні макроеле-менти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18810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знаки дефіциту йоду, на які варто звернути ува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" y="989318"/>
            <a:ext cx="4638098" cy="30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946" y="187037"/>
            <a:ext cx="7523018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Основні мікроелементи</a:t>
            </a:r>
            <a:endParaRPr lang="uk-UA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8" name="Picture 4" descr="Фтор в питании человека Красноуфимск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989318"/>
            <a:ext cx="3714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Цинк у продуктах харчування та його корист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6356"/>
          <a:stretch/>
        </p:blipFill>
        <p:spPr bwMode="auto">
          <a:xfrm>
            <a:off x="8971971" y="1388358"/>
            <a:ext cx="3089564" cy="21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У яких продуктах міститься мідь: список , таблиц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3970644"/>
            <a:ext cx="4256520" cy="28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Легированные металлы: описание, список и особенности примен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4243886"/>
            <a:ext cx="4089436" cy="22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обальт: в яких продуктах міститься більше всього, правила вживан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62" y="3851564"/>
            <a:ext cx="2916382" cy="26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69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20" y="147918"/>
            <a:ext cx="9404723" cy="821900"/>
          </a:xfrm>
        </p:spPr>
        <p:txBody>
          <a:bodyPr/>
          <a:lstStyle/>
          <a:p>
            <a:r>
              <a:rPr lang="uk-UA" dirty="0" smtClean="0"/>
              <a:t>Травлення та засвоєння їжі.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01782" y="1205345"/>
            <a:ext cx="1154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Основа травлення</a:t>
            </a: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</a:t>
            </a:r>
            <a:r>
              <a:rPr lang="uk-UA" sz="2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 розщеплення великих і складних молекул (білків, вуглеводів та жирів) до їх компонентів (амінокислот, моносахаридів, жирних кислот).</a:t>
            </a:r>
            <a:endParaRPr lang="uk-UA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✓Чим ферменти відрізняються від неорганічних каталізато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341417"/>
            <a:ext cx="5395159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1309" y="2466109"/>
            <a:ext cx="5832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Процес травлення здійснюється за допомогою біологічних каталізаторів – </a:t>
            </a:r>
            <a:r>
              <a:rPr lang="uk-UA" sz="2400" b="1" u="sng" dirty="0" smtClean="0"/>
              <a:t>ферментів</a:t>
            </a:r>
            <a:r>
              <a:rPr lang="uk-UA" sz="2400" dirty="0" smtClean="0"/>
              <a:t>, які характеризуються специфічністю щодо перетравлюваних речовин.</a:t>
            </a:r>
            <a:endParaRPr lang="uk-UA" sz="2400" dirty="0"/>
          </a:p>
        </p:txBody>
      </p:sp>
      <p:pic>
        <p:nvPicPr>
          <p:cNvPr id="7174" name="Picture 6" descr="Человечки для презентации картинки » Прикольные картинки: скачать бесплатно  на рабочий ст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3" y="4517241"/>
            <a:ext cx="2840182" cy="21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2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равна систем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3" y="387469"/>
            <a:ext cx="5289263" cy="64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945" y="387927"/>
            <a:ext cx="3823855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Система органів травлення людини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945" y="2022764"/>
            <a:ext cx="4294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Органи травлення забезпечують </a:t>
            </a:r>
            <a:r>
              <a:rPr lang="uk-UA" sz="2000" dirty="0"/>
              <a:t>приймання, роздрібнення, розрідження, переміщення, розщеплення і всмоктування їжі та видалення перетравлених решток</a:t>
            </a:r>
          </a:p>
        </p:txBody>
      </p:sp>
    </p:spTree>
    <p:extLst>
      <p:ext uri="{BB962C8B-B14F-4D97-AF65-F5344CB8AC3E}">
        <p14:creationId xmlns:p14="http://schemas.microsoft.com/office/powerpoint/2010/main" val="364938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38" y="217191"/>
            <a:ext cx="9404723" cy="794191"/>
          </a:xfrm>
        </p:spPr>
        <p:txBody>
          <a:bodyPr/>
          <a:lstStyle/>
          <a:p>
            <a:r>
              <a:rPr lang="uk-UA" dirty="0" smtClean="0"/>
              <a:t>Травлення в ротовій порожнині</a:t>
            </a:r>
            <a:endParaRPr lang="uk-UA" dirty="0"/>
          </a:p>
        </p:txBody>
      </p:sp>
      <p:pic>
        <p:nvPicPr>
          <p:cNvPr id="9218" name="Picture 2" descr="ПІДЩЕЛЕПНА ЗАЛОЗА - БУДОВА, ФУНКЦІЇ ТА ЗАХВОРЮВАННЯ - АНАТО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0" y="1278029"/>
            <a:ext cx="5958314" cy="45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атологія слинних залоз - презентаци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4" r="9949"/>
          <a:stretch/>
        </p:blipFill>
        <p:spPr bwMode="auto">
          <a:xfrm>
            <a:off x="6488812" y="2535381"/>
            <a:ext cx="5578498" cy="32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26582" y="1911927"/>
            <a:ext cx="2258291" cy="623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Слинні залози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730" y="5472545"/>
            <a:ext cx="5958314" cy="637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Ферменти – амілаза, </a:t>
            </a:r>
            <a:r>
              <a:rPr lang="uk-UA" sz="2400" b="1" dirty="0" err="1" smtClean="0">
                <a:solidFill>
                  <a:schemeClr val="bg1"/>
                </a:solidFill>
              </a:rPr>
              <a:t>мальтаза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4" y="290945"/>
            <a:ext cx="9088581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/>
              <a:t>1. </a:t>
            </a:r>
            <a:r>
              <a:rPr lang="uk-UA" sz="2400" dirty="0" err="1"/>
              <a:t>Нутрієнти</a:t>
            </a:r>
            <a:r>
              <a:rPr lang="uk-UA" sz="2400" dirty="0"/>
              <a:t> – основні харчові речовини.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164" y="1094509"/>
            <a:ext cx="972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Основні харчові речовини (</a:t>
            </a:r>
            <a:r>
              <a:rPr lang="uk-UA" b="1" dirty="0" err="1"/>
              <a:t>нутрієнти</a:t>
            </a:r>
            <a:r>
              <a:rPr lang="uk-UA" b="1" dirty="0"/>
              <a:t>)</a:t>
            </a:r>
            <a:r>
              <a:rPr lang="uk-UA" dirty="0"/>
              <a:t> — це білки, жири, вуглеводи, мінеральні речовини, вітаміни і вода.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782" y="1740839"/>
            <a:ext cx="3532909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/>
              <a:t>Нутрієнти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8110" y="2726281"/>
            <a:ext cx="3893128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Неаліментарні (нехарчові)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2217" y="2726282"/>
            <a:ext cx="3532909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Аліментарні (харчові)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090" y="3711725"/>
            <a:ext cx="2410692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Макронутрієнти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1234" y="3697870"/>
            <a:ext cx="2189019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Мікронутрієнти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090" y="4668982"/>
            <a:ext cx="2189019" cy="12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Білки</a:t>
            </a:r>
          </a:p>
          <a:p>
            <a:pPr algn="ctr"/>
            <a:r>
              <a:rPr lang="uk-UA" sz="2000" dirty="0" smtClean="0"/>
              <a:t>Вуглеводи </a:t>
            </a:r>
          </a:p>
          <a:p>
            <a:pPr algn="ctr"/>
            <a:r>
              <a:rPr lang="uk-UA" sz="2000" dirty="0" smtClean="0"/>
              <a:t>Ліпіди 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5090" y="4683312"/>
            <a:ext cx="2369128" cy="1731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dirty="0" smtClean="0"/>
              <a:t>Вітаміни</a:t>
            </a:r>
            <a:endParaRPr lang="uk-UA" sz="2000" dirty="0"/>
          </a:p>
          <a:p>
            <a:pPr lvl="0"/>
            <a:r>
              <a:rPr lang="uk-UA" sz="2000" dirty="0"/>
              <a:t>Мінеральні речовини</a:t>
            </a:r>
            <a:endParaRPr lang="uk-UA" dirty="0"/>
          </a:p>
          <a:p>
            <a:pPr lvl="0"/>
            <a:r>
              <a:rPr lang="uk-UA" sz="2000" dirty="0"/>
              <a:t>Полі ненасичені жирні </a:t>
            </a:r>
            <a:r>
              <a:rPr lang="uk-UA" sz="2000" dirty="0" smtClean="0"/>
              <a:t>кислоти</a:t>
            </a:r>
            <a:endParaRPr lang="uk-UA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8273" y="3871051"/>
            <a:ext cx="3761509" cy="2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Харчові добавки</a:t>
            </a:r>
          </a:p>
          <a:p>
            <a:pPr algn="ctr"/>
            <a:r>
              <a:rPr lang="uk-UA" sz="2000" dirty="0" smtClean="0"/>
              <a:t>Біологічно активні речовини</a:t>
            </a:r>
          </a:p>
          <a:p>
            <a:pPr algn="ctr"/>
            <a:r>
              <a:rPr lang="uk-UA" sz="2000" dirty="0" smtClean="0"/>
              <a:t>Харчові волокна</a:t>
            </a:r>
          </a:p>
          <a:p>
            <a:pPr algn="ctr"/>
            <a:r>
              <a:rPr lang="uk-UA" sz="2000" dirty="0" smtClean="0"/>
              <a:t>Ферменти </a:t>
            </a:r>
          </a:p>
          <a:p>
            <a:pPr algn="ctr"/>
            <a:r>
              <a:rPr lang="uk-UA" sz="2000" dirty="0" err="1" smtClean="0"/>
              <a:t>Пробіотики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cxnSp>
        <p:nvCxnSpPr>
          <p:cNvPr id="13" name="Прямая со стрелкой 12"/>
          <p:cNvCxnSpPr>
            <a:stCxn id="4" idx="1"/>
          </p:cNvCxnSpPr>
          <p:nvPr/>
        </p:nvCxnSpPr>
        <p:spPr>
          <a:xfrm flipH="1">
            <a:off x="2687782" y="2031785"/>
            <a:ext cx="1524000" cy="69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7744691" y="2031785"/>
            <a:ext cx="1149927" cy="69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1219200" y="3308173"/>
            <a:ext cx="1669472" cy="38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>
            <a:off x="2888672" y="3308173"/>
            <a:ext cx="1323110" cy="38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>
            <a:off x="1316182" y="4307470"/>
            <a:ext cx="55418" cy="36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</p:cNvCxnSpPr>
          <p:nvPr/>
        </p:nvCxnSpPr>
        <p:spPr>
          <a:xfrm>
            <a:off x="4405744" y="4293615"/>
            <a:ext cx="90058" cy="37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11" idx="0"/>
          </p:cNvCxnSpPr>
          <p:nvPr/>
        </p:nvCxnSpPr>
        <p:spPr>
          <a:xfrm>
            <a:off x="8984674" y="3308172"/>
            <a:ext cx="204354" cy="56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68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равлення в шлунку - Біологія. 8 клас. Міщ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294967"/>
            <a:ext cx="9487352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491" y="193964"/>
            <a:ext cx="986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Травлення їжі в шлунку</a:t>
            </a:r>
            <a:endParaRPr lang="uk-UA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1818" y="4962956"/>
            <a:ext cx="6345382" cy="7897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Ферменти – пепсин, ліпаза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46" name="Picture 6" descr="Регистрация компании в Болгарии и деятельность в стране ЕС - Бухгал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371" y="4003963"/>
            <a:ext cx="2035084" cy="27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2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Травлення в кишечнику. Всмоктування - Біологія. 8 клас. Міщ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35194"/>
            <a:ext cx="6712876" cy="30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27. Різноманітність травних систем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6" name="Picture 12" descr="Презентація до уроку: &amp;quot;Процес травлення у кишечнику. Виведення з організму  неперетравлених решток їжі.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9611"/>
          <a:stretch/>
        </p:blipFill>
        <p:spPr bwMode="auto">
          <a:xfrm>
            <a:off x="7065818" y="2369127"/>
            <a:ext cx="4989439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00" y="425594"/>
            <a:ext cx="673908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Травлення в тонкому кишечнику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900" y="4073236"/>
            <a:ext cx="673908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Ферменти – ліпаза, трипсин, амілаза, мальтоза </a:t>
            </a:r>
            <a:r>
              <a:rPr lang="uk-UA" sz="2000" b="1" dirty="0">
                <a:solidFill>
                  <a:schemeClr val="bg1"/>
                </a:solidFill>
              </a:rPr>
              <a:t>та </a:t>
            </a:r>
            <a:r>
              <a:rPr lang="uk-UA" sz="2000" b="1" dirty="0" smtClean="0">
                <a:solidFill>
                  <a:schemeClr val="bg1"/>
                </a:solidFill>
              </a:rPr>
              <a:t>лактоза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5817" y="1759527"/>
            <a:ext cx="4989439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Травлення в товстому кишечнику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342" y="5361709"/>
            <a:ext cx="6461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Всмоктування поживних речовин відбувається в тонкому кишківнику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99689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чінка та ліки: удар повз ціль | Ваше Здоров&amp;#39;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6" y="1428319"/>
            <a:ext cx="6935340" cy="51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497" y="10488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Печінка – основна травна залоза, яка виконує важливу </a:t>
            </a:r>
            <a:r>
              <a:rPr lang="uk-UA" sz="2000" dirty="0" err="1" smtClean="0"/>
              <a:t>жовчоутворювальну</a:t>
            </a:r>
            <a:r>
              <a:rPr lang="uk-UA" sz="2000" dirty="0" smtClean="0"/>
              <a:t> функцію. Крім того печінка знешкоджує усі шкідливі та токсичні речовини.</a:t>
            </a: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81455" y="2550537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З усіх харчових речовин, що потрапляють в організм, найліпше засвоюються ті, які мають високий вміст білка.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/>
              <a:t>Для ліпшого засвоєння їжі дуже важливо дотримуватися режиму харчування. </a:t>
            </a:r>
          </a:p>
        </p:txBody>
      </p:sp>
    </p:spTree>
    <p:extLst>
      <p:ext uri="{BB962C8B-B14F-4D97-AF65-F5344CB8AC3E}">
        <p14:creationId xmlns:p14="http://schemas.microsoft.com/office/powerpoint/2010/main" val="305947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Як часто можна порушувати режим харчування – Правда Ірпе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" y="846138"/>
            <a:ext cx="7763531" cy="50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6691" y="1981200"/>
            <a:ext cx="3283527" cy="288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увагу!!!</a:t>
            </a:r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29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235526"/>
            <a:ext cx="10141527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2. Білки, жири, вуглеводи – основні аліментарні макронутрієнти, їх функції в організмі.</a:t>
            </a:r>
            <a:endParaRPr lang="uk-UA" sz="2400"/>
          </a:p>
        </p:txBody>
      </p:sp>
      <p:pic>
        <p:nvPicPr>
          <p:cNvPr id="3074" name="Picture 2" descr="25 фактів про організм людини — Очень Интерес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2282347"/>
            <a:ext cx="6873298" cy="45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5382" y="1594270"/>
            <a:ext cx="669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Організм людини складається: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687782" y="239683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Білки 19,6 %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597704" y="2669191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Жири 14,7 %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687782" y="3699346"/>
            <a:ext cx="20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Вуглеводи 1 %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462838" y="3865599"/>
            <a:ext cx="18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Мін. </a:t>
            </a:r>
            <a:r>
              <a:rPr lang="uk-UA" dirty="0"/>
              <a:t>р</a:t>
            </a:r>
            <a:r>
              <a:rPr lang="uk-UA" dirty="0" smtClean="0"/>
              <a:t>еч. 4,9 %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687782" y="5795756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Вода 59%</a:t>
            </a:r>
            <a:endParaRPr lang="uk-UA" dirty="0"/>
          </a:p>
        </p:txBody>
      </p:sp>
      <p:pic>
        <p:nvPicPr>
          <p:cNvPr id="3076" name="Picture 4" descr="Біл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894330"/>
            <a:ext cx="2190462" cy="12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ому не варто боятись здорових вуглеводів: 9 причин | Українська правда  _Житт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403660"/>
            <a:ext cx="2146672" cy="13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5 фактов о роли воды в жизни челове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7" y="5207526"/>
            <a:ext cx="1545793" cy="15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Ознаки нестачі жиру в організмі: необхідно їсти більше жирних продуктів,  якщо відстежили ці 8 неприємних симптомі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22" y="2282347"/>
            <a:ext cx="2379807" cy="13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Дізнаймося більше про вітаміни, мінеральні речовини та мікроелементи |  http://www.beres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79" y="4446082"/>
            <a:ext cx="3175950" cy="12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1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180108"/>
            <a:ext cx="9961419" cy="113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/>
              <a:t>Білки</a:t>
            </a:r>
            <a:r>
              <a:rPr lang="uk-UA" dirty="0"/>
              <a:t> – це складні органічні </a:t>
            </a:r>
            <a:r>
              <a:rPr lang="uk-UA" dirty="0" smtClean="0"/>
              <a:t>сполуки, що побудовані </a:t>
            </a:r>
            <a:r>
              <a:rPr lang="uk-UA" dirty="0"/>
              <a:t>з </a:t>
            </a:r>
            <a:r>
              <a:rPr lang="uk-UA" b="1" u="sng" dirty="0"/>
              <a:t>амінокислот</a:t>
            </a:r>
            <a:r>
              <a:rPr lang="uk-UA" dirty="0"/>
              <a:t>, до складу яких входять Карбон (50-55%), Гідроген (6-7%), </a:t>
            </a:r>
            <a:r>
              <a:rPr lang="uk-UA" dirty="0" err="1"/>
              <a:t>Оксиген</a:t>
            </a:r>
            <a:r>
              <a:rPr lang="uk-UA" dirty="0"/>
              <a:t> (19-24%), Нітроген (15-19%), а також можуть входити </a:t>
            </a:r>
            <a:r>
              <a:rPr lang="uk-UA" dirty="0" smtClean="0"/>
              <a:t>Фосфор</a:t>
            </a:r>
            <a:r>
              <a:rPr lang="uk-UA" dirty="0"/>
              <a:t>, </a:t>
            </a:r>
            <a:r>
              <a:rPr lang="uk-UA" dirty="0" smtClean="0"/>
              <a:t>Сірка</a:t>
            </a:r>
            <a:r>
              <a:rPr lang="uk-UA" dirty="0"/>
              <a:t>, З</a:t>
            </a:r>
            <a:r>
              <a:rPr lang="uk-UA" dirty="0" smtClean="0"/>
              <a:t>алізо </a:t>
            </a:r>
            <a:r>
              <a:rPr lang="uk-UA" dirty="0"/>
              <a:t>та інші елементи.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1709" y="1482436"/>
            <a:ext cx="2840182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Амінокислоти</a:t>
            </a:r>
            <a:endParaRPr lang="uk-UA" sz="2400" dirty="0"/>
          </a:p>
        </p:txBody>
      </p:sp>
      <p:pic>
        <p:nvPicPr>
          <p:cNvPr id="1026" name="Picture 2" descr="Які амінокислоти необхідні для набору м&amp;#39;язової маси бодібілдерам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/>
        </p:blipFill>
        <p:spPr bwMode="auto">
          <a:xfrm>
            <a:off x="193963" y="2202874"/>
            <a:ext cx="5846040" cy="41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мінокислоти: властивості, користь та шк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0" y="1482436"/>
            <a:ext cx="51847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Що таке амінокисло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2" y="4204855"/>
            <a:ext cx="4014643" cy="23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3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207818"/>
            <a:ext cx="9809018" cy="80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Функції білків в організмі людини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346" y="1357747"/>
            <a:ext cx="7356764" cy="7758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Пластичний матеріал для побудови клітин, тканин і органів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46" y="2376056"/>
            <a:ext cx="7356764" cy="7758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Основа гормонів, ферментів, антитіл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46" y="3394365"/>
            <a:ext cx="7356764" cy="7758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Виконують функції розмноження, травлення, росту, руху, імунітету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346" y="4516591"/>
            <a:ext cx="7356764" cy="7758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Сприяють нормальному обміну вітамінів і мінеральний речовин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346" y="5638817"/>
            <a:ext cx="7356764" cy="7758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Енергетична цінність 1 г білка становить 4 ккал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(</a:t>
            </a:r>
            <a:r>
              <a:rPr lang="uk-UA" sz="2000" b="1" dirty="0">
                <a:solidFill>
                  <a:schemeClr val="bg1"/>
                </a:solidFill>
              </a:rPr>
              <a:t>17,2 </a:t>
            </a:r>
            <a:r>
              <a:rPr lang="uk-UA" sz="2000" b="1" dirty="0" err="1">
                <a:solidFill>
                  <a:schemeClr val="bg1"/>
                </a:solidFill>
              </a:rPr>
              <a:t>кДж</a:t>
            </a:r>
            <a:r>
              <a:rPr lang="uk-UA" sz="2000" b="1" dirty="0">
                <a:solidFill>
                  <a:schemeClr val="bg1"/>
                </a:solidFill>
              </a:rPr>
              <a:t>)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Білк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84" y="1129586"/>
            <a:ext cx="3810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&amp;#39;язові волокна. Типи м&amp;#39;язових волок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1" y="2695152"/>
            <a:ext cx="3335915" cy="20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 дірок, через які витікає ваша енергія – Правда Ірпе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8" y="4765990"/>
            <a:ext cx="2940339" cy="19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1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дукти, що містять бі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7" y="3299402"/>
            <a:ext cx="10589042" cy="33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дукти багаті на білок без вуглеводів. Продукти, багаті біл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03" y="177038"/>
            <a:ext cx="9888970" cy="2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4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2854036"/>
            <a:ext cx="2715491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Ліпіди</a:t>
            </a:r>
          </a:p>
          <a:p>
            <a:pPr algn="ctr"/>
            <a:r>
              <a:rPr lang="uk-UA" sz="2800" dirty="0" smtClean="0"/>
              <a:t>(жири)</a:t>
            </a:r>
            <a:endParaRPr lang="uk-UA" sz="2800" dirty="0"/>
          </a:p>
        </p:txBody>
      </p:sp>
      <p:sp>
        <p:nvSpPr>
          <p:cNvPr id="3" name="Равно 2"/>
          <p:cNvSpPr/>
          <p:nvPr/>
        </p:nvSpPr>
        <p:spPr>
          <a:xfrm>
            <a:off x="3214255" y="3006436"/>
            <a:ext cx="1662546" cy="6927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0764" y="2854036"/>
            <a:ext cx="2452254" cy="110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Жирні кислоти</a:t>
            </a:r>
            <a:endParaRPr lang="uk-UA" sz="2400" dirty="0"/>
          </a:p>
        </p:txBody>
      </p:sp>
      <p:sp>
        <p:nvSpPr>
          <p:cNvPr id="5" name="Плюс 4"/>
          <p:cNvSpPr/>
          <p:nvPr/>
        </p:nvSpPr>
        <p:spPr>
          <a:xfrm>
            <a:off x="7813963" y="3006436"/>
            <a:ext cx="900546" cy="7481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9005454" y="2867891"/>
            <a:ext cx="2576946" cy="1094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Гліцерин</a:t>
            </a:r>
            <a:endParaRPr lang="uk-UA" sz="2800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082145" y="1911927"/>
            <a:ext cx="387928" cy="7481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6082145" y="4156363"/>
            <a:ext cx="401781" cy="886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1945" y="581891"/>
            <a:ext cx="3616036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/>
              <a:t>Ненасичені</a:t>
            </a:r>
          </a:p>
          <a:p>
            <a:pPr algn="ctr"/>
            <a:r>
              <a:rPr lang="uk-UA" sz="2000" dirty="0" smtClean="0"/>
              <a:t>олеїнова</a:t>
            </a:r>
            <a:r>
              <a:rPr lang="uk-UA" sz="2000" dirty="0"/>
              <a:t>, </a:t>
            </a:r>
            <a:r>
              <a:rPr lang="uk-UA" sz="2000" dirty="0" err="1"/>
              <a:t>лінолева</a:t>
            </a:r>
            <a:r>
              <a:rPr lang="uk-UA" sz="2000" dirty="0"/>
              <a:t>, ліноленова, арахідонова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8873" y="5167745"/>
            <a:ext cx="3810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/>
              <a:t>Насичені</a:t>
            </a:r>
          </a:p>
          <a:p>
            <a:pPr algn="ctr"/>
            <a:r>
              <a:rPr lang="uk-UA" sz="2000" dirty="0" smtClean="0"/>
              <a:t>стеаринова</a:t>
            </a:r>
            <a:r>
              <a:rPr lang="uk-UA" sz="2000" dirty="0"/>
              <a:t>, пальмітинова, капронова, масляна</a:t>
            </a:r>
          </a:p>
        </p:txBody>
      </p:sp>
      <p:pic>
        <p:nvPicPr>
          <p:cNvPr id="4098" name="Picture 2" descr="Гліцерин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36" y="4016907"/>
            <a:ext cx="4273838" cy="23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іпіди — будова, властивості і функції молеку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016907"/>
            <a:ext cx="3362190" cy="25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3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207818"/>
            <a:ext cx="584661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Функції ліпідів в організмі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073" y="1330036"/>
            <a:ext cx="6373091" cy="706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Забезпечують організм вітамінами А і </a:t>
            </a: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3" y="2355273"/>
            <a:ext cx="6373091" cy="8589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Насичують</a:t>
            </a:r>
            <a:r>
              <a:rPr lang="uk-UA" b="1" dirty="0" smtClean="0">
                <a:solidFill>
                  <a:schemeClr val="bg1"/>
                </a:solidFill>
              </a:rPr>
              <a:t> організм біологічно </a:t>
            </a:r>
            <a:r>
              <a:rPr lang="uk-UA" b="1" dirty="0">
                <a:solidFill>
                  <a:schemeClr val="bg1"/>
                </a:solidFill>
              </a:rPr>
              <a:t>активними речовинами (</a:t>
            </a:r>
            <a:r>
              <a:rPr lang="uk-UA" b="1" dirty="0" smtClean="0">
                <a:solidFill>
                  <a:schemeClr val="bg1"/>
                </a:solidFill>
              </a:rPr>
              <a:t>фосфоліпідами, токоферолами, стеринами)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073" y="3574473"/>
            <a:ext cx="6373091" cy="720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Депо води для організму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073" y="4544291"/>
            <a:ext cx="6373091" cy="7481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Захист організму </a:t>
            </a:r>
            <a:r>
              <a:rPr lang="uk-UA" sz="2000" b="1" dirty="0">
                <a:solidFill>
                  <a:schemeClr val="bg1"/>
                </a:solidFill>
              </a:rPr>
              <a:t>від охолодження, а </a:t>
            </a:r>
            <a:r>
              <a:rPr lang="uk-UA" sz="2000" b="1" dirty="0" smtClean="0">
                <a:solidFill>
                  <a:schemeClr val="bg1"/>
                </a:solidFill>
              </a:rPr>
              <a:t>внутрішніх  органів </a:t>
            </a:r>
            <a:r>
              <a:rPr lang="uk-UA" sz="2000" b="1" dirty="0">
                <a:solidFill>
                  <a:schemeClr val="bg1"/>
                </a:solidFill>
              </a:rPr>
              <a:t>від ударів, струсів і зсувів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073" y="5597236"/>
            <a:ext cx="6373091" cy="692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Енергетична цінність 1 г жиру становить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9 </a:t>
            </a:r>
            <a:r>
              <a:rPr lang="uk-UA" sz="2000" b="1" dirty="0">
                <a:solidFill>
                  <a:schemeClr val="bg1"/>
                </a:solidFill>
              </a:rPr>
              <a:t>ккал (38,9 </a:t>
            </a:r>
            <a:r>
              <a:rPr lang="uk-UA" sz="2000" b="1" dirty="0" err="1">
                <a:solidFill>
                  <a:schemeClr val="bg1"/>
                </a:solidFill>
              </a:rPr>
              <a:t>кДж</a:t>
            </a:r>
            <a:r>
              <a:rPr lang="uk-UA" sz="2000" b="1" dirty="0">
                <a:solidFill>
                  <a:schemeClr val="bg1"/>
                </a:solidFill>
              </a:rPr>
              <a:t>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4255" y="1330036"/>
            <a:ext cx="4835236" cy="12746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Жири надають </a:t>
            </a:r>
            <a:r>
              <a:rPr lang="uk-UA" sz="2000" b="1" dirty="0">
                <a:solidFill>
                  <a:schemeClr val="bg1"/>
                </a:solidFill>
              </a:rPr>
              <a:t>їжі соковитості, смаку, підвищують її поживність, викликаючи </a:t>
            </a:r>
            <a:r>
              <a:rPr lang="uk-UA" sz="2000" b="1" dirty="0" smtClean="0">
                <a:solidFill>
                  <a:schemeClr val="bg1"/>
                </a:solidFill>
              </a:rPr>
              <a:t>відчуття </a:t>
            </a:r>
            <a:r>
              <a:rPr lang="uk-UA" sz="2000" b="1" dirty="0">
                <a:solidFill>
                  <a:schemeClr val="bg1"/>
                </a:solidFill>
              </a:rPr>
              <a:t>насичення</a:t>
            </a:r>
          </a:p>
        </p:txBody>
      </p:sp>
      <p:pic>
        <p:nvPicPr>
          <p:cNvPr id="5122" name="Picture 2" descr="Жири | harchi.inf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 b="14909"/>
          <a:stretch/>
        </p:blipFill>
        <p:spPr bwMode="auto">
          <a:xfrm>
            <a:off x="7261974" y="2978727"/>
            <a:ext cx="4359797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00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777</TotalTime>
  <Words>848</Words>
  <Application>Microsoft Office PowerPoint</Application>
  <PresentationFormat>Широкоэкранный</PresentationFormat>
  <Paragraphs>120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Ион</vt:lpstr>
      <vt:lpstr>Харчові речовини та їх значення. Травлення та засвоєння їжі. Обмін речовин та енергії.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Моносахариди</vt:lpstr>
      <vt:lpstr>Дисахариди </vt:lpstr>
      <vt:lpstr>Полісахариди</vt:lpstr>
      <vt:lpstr>Вітаміни — це речовини, які необхідні для харчування людей і тварин. Вони беруть активну участь у засвоєнні їжі, підвищують працездатність людини, протидію організму захворюванням, поліпшують обмін речовин. Потреба організму людини у вітамінах невелика — 180-200 мг на добу. </vt:lpstr>
      <vt:lpstr>Водорозчинні вітаміни:</vt:lpstr>
      <vt:lpstr>Презентация PowerPoint</vt:lpstr>
      <vt:lpstr>Презентация PowerPoint</vt:lpstr>
      <vt:lpstr>Презентация PowerPoint</vt:lpstr>
      <vt:lpstr>Методи збереження вітамінів під час обробки продуктів</vt:lpstr>
      <vt:lpstr>Додаткове введення вітамінів у раціон харчування може здійснюватися такими шляхами: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Травлення та засвоєння їжі.</vt:lpstr>
      <vt:lpstr>Презентация PowerPoint</vt:lpstr>
      <vt:lpstr>Травлення в ротовій порожнині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речовини та їх значення. Травлення та засвоєння їжі. Обмін речовин та енергії.</dc:title>
  <dc:creator>Vitos Pavlenko</dc:creator>
  <cp:lastModifiedBy>Vitos Pavlenko</cp:lastModifiedBy>
  <cp:revision>31</cp:revision>
  <dcterms:created xsi:type="dcterms:W3CDTF">2022-01-17T18:32:48Z</dcterms:created>
  <dcterms:modified xsi:type="dcterms:W3CDTF">2022-02-14T10:41:58Z</dcterms:modified>
</cp:coreProperties>
</file>