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0" r:id="rId8"/>
    <p:sldId id="282" r:id="rId9"/>
    <p:sldId id="283" r:id="rId10"/>
    <p:sldId id="284" r:id="rId11"/>
    <p:sldId id="285" r:id="rId12"/>
    <p:sldId id="286" r:id="rId13"/>
    <p:sldId id="287" r:id="rId14"/>
    <p:sldId id="288" r:id="rId15"/>
    <p:sldId id="289" r:id="rId16"/>
    <p:sldId id="259" r:id="rId17"/>
    <p:sldId id="266" r:id="rId18"/>
    <p:sldId id="267" r:id="rId19"/>
    <p:sldId id="268" r:id="rId20"/>
    <p:sldId id="265" r:id="rId21"/>
    <p:sldId id="264" r:id="rId22"/>
    <p:sldId id="263" r:id="rId23"/>
    <p:sldId id="270" r:id="rId24"/>
    <p:sldId id="262" r:id="rId25"/>
    <p:sldId id="271" r:id="rId26"/>
    <p:sldId id="272" r:id="rId27"/>
    <p:sldId id="273" r:id="rId28"/>
    <p:sldId id="274" r:id="rId29"/>
    <p:sldId id="269" r:id="rId30"/>
    <p:sldId id="290" r:id="rId31"/>
    <p:sldId id="291" r:id="rId32"/>
    <p:sldId id="292" r:id="rId33"/>
    <p:sldId id="293" r:id="rId34"/>
    <p:sldId id="294" r:id="rId35"/>
    <p:sldId id="295" r:id="rId36"/>
    <p:sldId id="296" r:id="rId37"/>
    <p:sldId id="297" r:id="rId38"/>
    <p:sldId id="298" r:id="rId39"/>
    <p:sldId id="299"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7445"/>
    <a:srgbClr val="772C03"/>
    <a:srgbClr val="85BD5B"/>
    <a:srgbClr val="F7F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34" autoAdjust="0"/>
  </p:normalViewPr>
  <p:slideViewPr>
    <p:cSldViewPr>
      <p:cViewPr>
        <p:scale>
          <a:sx n="60" d="100"/>
          <a:sy n="60" d="100"/>
        </p:scale>
        <p:origin x="-165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3494328-1CB5-4481-B046-663606390ECE}" type="datetimeFigureOut">
              <a:rPr lang="ru-RU" smtClean="0"/>
              <a:pPr/>
              <a:t>17.04.2022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A12ABC-1F85-4E8D-AC88-7C280DD4F0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94328-1CB5-4481-B046-663606390ECE}" type="datetimeFigureOut">
              <a:rPr lang="ru-RU" smtClean="0"/>
              <a:pPr/>
              <a:t>17.04.2022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12ABC-1F85-4E8D-AC88-7C280DD4F0B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grpSp>
        <p:nvGrpSpPr>
          <p:cNvPr id="32" name="Группа 31"/>
          <p:cNvGrpSpPr/>
          <p:nvPr/>
        </p:nvGrpSpPr>
        <p:grpSpPr>
          <a:xfrm rot="468181">
            <a:off x="1055095" y="1110760"/>
            <a:ext cx="7776152" cy="5263922"/>
            <a:chOff x="1857356" y="571480"/>
            <a:chExt cx="4286280" cy="5286412"/>
          </a:xfrm>
          <a:scene3d>
            <a:camera prst="perspectiveHeroicExtremeRightFacing">
              <a:rot lat="600000" lon="20400000" rev="174516"/>
            </a:camera>
            <a:lightRig rig="threePt" dir="t"/>
          </a:scene3d>
        </p:grpSpPr>
        <p:sp>
          <p:nvSpPr>
            <p:cNvPr id="5" name="Прямоугольник 4"/>
            <p:cNvSpPr/>
            <p:nvPr/>
          </p:nvSpPr>
          <p:spPr>
            <a:xfrm>
              <a:off x="1857356" y="571480"/>
              <a:ext cx="4286280" cy="5286412"/>
            </a:xfrm>
            <a:prstGeom prst="rect">
              <a:avLst/>
            </a:prstGeom>
            <a:solidFill>
              <a:srgbClr val="85BD5B"/>
            </a:solidFill>
            <a:ln w="9525" cmpd="sng">
              <a:solidFill>
                <a:schemeClr val="accent3"/>
              </a:solid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30" name="Группа 29"/>
            <p:cNvGrpSpPr/>
            <p:nvPr/>
          </p:nvGrpSpPr>
          <p:grpSpPr>
            <a:xfrm>
              <a:off x="3000364" y="2428868"/>
              <a:ext cx="2000264" cy="1214446"/>
              <a:chOff x="3214678" y="2428868"/>
              <a:chExt cx="1857388" cy="857256"/>
            </a:xfrm>
          </p:grpSpPr>
          <p:cxnSp>
            <p:nvCxnSpPr>
              <p:cNvPr id="7" name="Прямая соединительная линия 6"/>
              <p:cNvCxnSpPr/>
              <p:nvPr/>
            </p:nvCxnSpPr>
            <p:spPr>
              <a:xfrm>
                <a:off x="3214678" y="2643182"/>
                <a:ext cx="1857388" cy="0"/>
              </a:xfrm>
              <a:prstGeom prst="line">
                <a:avLst/>
              </a:prstGeom>
              <a:ln w="15875">
                <a:solidFill>
                  <a:schemeClr val="tx1">
                    <a:lumMod val="75000"/>
                    <a:lumOff val="25000"/>
                  </a:schemeClr>
                </a:solidFill>
              </a:ln>
              <a:sp3d/>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3214678" y="2857496"/>
                <a:ext cx="1857388" cy="0"/>
              </a:xfrm>
              <a:prstGeom prst="line">
                <a:avLst/>
              </a:prstGeom>
              <a:ln w="15875">
                <a:solidFill>
                  <a:schemeClr val="tx1">
                    <a:lumMod val="75000"/>
                    <a:lumOff val="25000"/>
                  </a:schemeClr>
                </a:solidFill>
              </a:ln>
              <a:sp3d/>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214678" y="3071810"/>
                <a:ext cx="1857388" cy="0"/>
              </a:xfrm>
              <a:prstGeom prst="line">
                <a:avLst/>
              </a:prstGeom>
              <a:ln w="15875">
                <a:solidFill>
                  <a:schemeClr val="tx1">
                    <a:lumMod val="75000"/>
                    <a:lumOff val="25000"/>
                  </a:schemeClr>
                </a:solidFill>
              </a:ln>
              <a:sp3d/>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3214678" y="3286124"/>
                <a:ext cx="1857388" cy="0"/>
              </a:xfrm>
              <a:prstGeom prst="line">
                <a:avLst/>
              </a:prstGeom>
              <a:ln w="15875">
                <a:solidFill>
                  <a:schemeClr val="tx1">
                    <a:lumMod val="75000"/>
                    <a:lumOff val="25000"/>
                  </a:schemeClr>
                </a:solidFill>
              </a:ln>
              <a:sp3d/>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3214678" y="2428868"/>
                <a:ext cx="1857388" cy="0"/>
              </a:xfrm>
              <a:prstGeom prst="line">
                <a:avLst/>
              </a:prstGeom>
              <a:ln w="15875">
                <a:solidFill>
                  <a:schemeClr val="tx1">
                    <a:lumMod val="75000"/>
                    <a:lumOff val="25000"/>
                  </a:schemeClr>
                </a:solidFill>
              </a:ln>
              <a:sp3d/>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3000364" y="1643050"/>
              <a:ext cx="2071702" cy="584775"/>
            </a:xfrm>
            <a:prstGeom prst="rect">
              <a:avLst/>
            </a:prstGeom>
            <a:noFill/>
            <a:sp3d/>
          </p:spPr>
          <p:txBody>
            <a:bodyPr wrap="square" rtlCol="0">
              <a:spAutoFit/>
            </a:bodyPr>
            <a:lstStyle/>
            <a:p>
              <a:endParaRPr lang="ru-RU" sz="3200" dirty="0">
                <a:latin typeface="CyrillicOld" pitchFamily="2" charset="0"/>
              </a:endParaRPr>
            </a:p>
          </p:txBody>
        </p:sp>
      </p:grpSp>
      <p:sp>
        <p:nvSpPr>
          <p:cNvPr id="4097" name="Rectangle 1"/>
          <p:cNvSpPr>
            <a:spLocks noChangeArrowheads="1"/>
          </p:cNvSpPr>
          <p:nvPr/>
        </p:nvSpPr>
        <p:spPr bwMode="auto">
          <a:xfrm>
            <a:off x="785786" y="928670"/>
            <a:ext cx="4714908" cy="483209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Коливальний рух. </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Амплітуда коливань. </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Період коливань. </a:t>
            </a:r>
            <a:endParaRPr kumimoji="0" lang="en-US"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4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Маятники. </a:t>
            </a:r>
            <a:endParaRPr kumimoji="0" lang="uk-UA" sz="1800" b="0" i="0" u="none" strike="noStrike" cap="none" normalizeH="0" baseline="0" dirty="0" smtClean="0">
              <a:ln>
                <a:noFill/>
              </a:ln>
              <a:solidFill>
                <a:schemeClr val="tx1"/>
              </a:solidFill>
              <a:effectLst/>
              <a:latin typeface="Arial" pitchFamily="34" charset="0"/>
            </a:endParaRPr>
          </a:p>
        </p:txBody>
      </p:sp>
      <p:pic>
        <p:nvPicPr>
          <p:cNvPr id="15" name="Picture 10" descr="H:\Documents and Settings\Admin\Рабочий стол\Мои документы\анимашки\качеля.gif"/>
          <p:cNvPicPr>
            <a:picLocks noChangeAspect="1" noChangeArrowheads="1" noCrop="1"/>
          </p:cNvPicPr>
          <p:nvPr/>
        </p:nvPicPr>
        <p:blipFill>
          <a:blip r:embed="rId3"/>
          <a:srcRect/>
          <a:stretch>
            <a:fillRect/>
          </a:stretch>
        </p:blipFill>
        <p:spPr bwMode="auto">
          <a:xfrm>
            <a:off x="6461125" y="214290"/>
            <a:ext cx="2682875" cy="3571875"/>
          </a:xfrm>
          <a:prstGeom prst="rect">
            <a:avLst/>
          </a:prstGeom>
          <a:noFill/>
          <a:ln w="9525">
            <a:solidFill>
              <a:srgbClr val="C00000"/>
            </a:solidFill>
            <a:miter lim="800000"/>
            <a:headEnd/>
            <a:tailEnd/>
          </a:ln>
        </p:spPr>
      </p:pic>
      <p:pic>
        <p:nvPicPr>
          <p:cNvPr id="17" name="Picture 8"/>
          <p:cNvPicPr>
            <a:picLocks noChangeAspect="1" noChangeArrowheads="1"/>
          </p:cNvPicPr>
          <p:nvPr>
            <p:custDataLst>
              <p:tags r:id="rId1"/>
            </p:custDataLst>
          </p:nvPr>
        </p:nvPicPr>
        <p:blipFill>
          <a:blip r:embed="rId4"/>
          <a:srcRect/>
          <a:stretch>
            <a:fillRect/>
          </a:stretch>
        </p:blipFill>
        <p:spPr bwMode="auto">
          <a:xfrm>
            <a:off x="6122984" y="4714884"/>
            <a:ext cx="3021016" cy="1934184"/>
          </a:xfrm>
          <a:prstGeom prst="rect">
            <a:avLst/>
          </a:prstGeom>
          <a:noFill/>
          <a:ln w="9525">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57299"/>
            <a:ext cx="6408712" cy="457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2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7296"/>
            <a:ext cx="6669954" cy="473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914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1357299"/>
            <a:ext cx="7128792" cy="480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7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331640" y="1071545"/>
            <a:ext cx="6480720" cy="4524315"/>
          </a:xfrm>
          <a:prstGeom prst="rect">
            <a:avLst/>
          </a:prstGeom>
          <a:noFill/>
        </p:spPr>
        <p:txBody>
          <a:bodyPr wrap="square" rtlCol="0">
            <a:spAutoFit/>
          </a:bodyPr>
          <a:lstStyle/>
          <a:p>
            <a:pPr algn="ctr"/>
            <a:r>
              <a:rPr lang="ru-RU" sz="4800" dirty="0" err="1">
                <a:solidFill>
                  <a:srgbClr val="FF0000"/>
                </a:solidFill>
              </a:rPr>
              <a:t>Коливаннями</a:t>
            </a:r>
            <a:r>
              <a:rPr lang="ru-RU" sz="4800" dirty="0"/>
              <a:t> </a:t>
            </a:r>
            <a:r>
              <a:rPr lang="ru-RU" sz="4800" dirty="0" err="1" smtClean="0"/>
              <a:t>називаються</a:t>
            </a:r>
            <a:r>
              <a:rPr lang="ru-RU" sz="4800" dirty="0" smtClean="0"/>
              <a:t> </a:t>
            </a:r>
            <a:r>
              <a:rPr lang="ru-RU" sz="4800" dirty="0" err="1"/>
              <a:t>фізичні</a:t>
            </a:r>
            <a:r>
              <a:rPr lang="ru-RU" sz="4800" dirty="0"/>
              <a:t> </a:t>
            </a:r>
            <a:r>
              <a:rPr lang="ru-RU" sz="4800" dirty="0" err="1"/>
              <a:t>процеси</a:t>
            </a:r>
            <a:r>
              <a:rPr lang="ru-RU" sz="4800" dirty="0"/>
              <a:t>, </a:t>
            </a:r>
            <a:r>
              <a:rPr lang="ru-RU" sz="4800" dirty="0" err="1"/>
              <a:t>які</a:t>
            </a:r>
            <a:r>
              <a:rPr lang="ru-RU" sz="4800" dirty="0"/>
              <a:t> точно </a:t>
            </a:r>
            <a:r>
              <a:rPr lang="ru-RU" sz="4800" dirty="0" err="1"/>
              <a:t>або</a:t>
            </a:r>
            <a:r>
              <a:rPr lang="ru-RU" sz="4800" dirty="0"/>
              <a:t> </a:t>
            </a:r>
            <a:r>
              <a:rPr lang="ru-RU" sz="4800" dirty="0" err="1"/>
              <a:t>приблизно</a:t>
            </a:r>
            <a:r>
              <a:rPr lang="ru-RU" sz="4800" dirty="0"/>
              <a:t> </a:t>
            </a:r>
            <a:r>
              <a:rPr lang="ru-RU" sz="4800" dirty="0" err="1"/>
              <a:t>повторюються</a:t>
            </a:r>
            <a:r>
              <a:rPr lang="ru-RU" sz="4800" dirty="0"/>
              <a:t> через </a:t>
            </a:r>
            <a:r>
              <a:rPr lang="ru-RU" sz="4800" dirty="0" err="1"/>
              <a:t>однакові</a:t>
            </a:r>
            <a:r>
              <a:rPr lang="ru-RU" sz="4800" dirty="0"/>
              <a:t> </a:t>
            </a:r>
            <a:r>
              <a:rPr lang="ru-RU" sz="4800" dirty="0" err="1"/>
              <a:t>проміжки</a:t>
            </a:r>
            <a:r>
              <a:rPr lang="ru-RU" sz="4800" dirty="0"/>
              <a:t> часу</a:t>
            </a:r>
            <a:r>
              <a:rPr lang="ru-RU"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331640" y="1071545"/>
            <a:ext cx="6480720" cy="3970318"/>
          </a:xfrm>
          <a:prstGeom prst="rect">
            <a:avLst/>
          </a:prstGeom>
          <a:noFill/>
        </p:spPr>
        <p:txBody>
          <a:bodyPr wrap="square" rtlCol="0">
            <a:spAutoFit/>
          </a:bodyPr>
          <a:lstStyle/>
          <a:p>
            <a:pPr algn="just"/>
            <a:r>
              <a:rPr lang="ru-RU" sz="3600" i="1" u="sng" dirty="0">
                <a:solidFill>
                  <a:srgbClr val="FF0000"/>
                </a:solidFill>
              </a:rPr>
              <a:t>Маятник</a:t>
            </a:r>
            <a:r>
              <a:rPr lang="ru-RU" sz="3600" dirty="0"/>
              <a:t> — </a:t>
            </a:r>
            <a:r>
              <a:rPr lang="ru-RU" sz="3600" dirty="0" err="1"/>
              <a:t>це</a:t>
            </a:r>
            <a:r>
              <a:rPr lang="ru-RU" sz="3600" dirty="0"/>
              <a:t> </a:t>
            </a:r>
            <a:r>
              <a:rPr lang="ru-RU" sz="3600" dirty="0" err="1"/>
              <a:t>тверде</a:t>
            </a:r>
            <a:r>
              <a:rPr lang="ru-RU" sz="3600" dirty="0"/>
              <a:t> </a:t>
            </a:r>
            <a:r>
              <a:rPr lang="ru-RU" sz="3600" dirty="0" err="1"/>
              <a:t>тіло</a:t>
            </a:r>
            <a:r>
              <a:rPr lang="ru-RU" sz="3600" dirty="0"/>
              <a:t>, яке </a:t>
            </a:r>
            <a:r>
              <a:rPr lang="ru-RU" sz="3600" dirty="0" err="1"/>
              <a:t>здійснює</a:t>
            </a:r>
            <a:r>
              <a:rPr lang="ru-RU" sz="3600" dirty="0"/>
              <a:t> </a:t>
            </a:r>
            <a:r>
              <a:rPr lang="ru-RU" sz="3600" dirty="0" err="1"/>
              <a:t>коливання</a:t>
            </a:r>
            <a:r>
              <a:rPr lang="ru-RU" sz="3600" dirty="0"/>
              <a:t> </a:t>
            </a:r>
            <a:r>
              <a:rPr lang="ru-RU" sz="3600" dirty="0" err="1"/>
              <a:t>під</a:t>
            </a:r>
            <a:r>
              <a:rPr lang="ru-RU" sz="3600" dirty="0"/>
              <a:t> </a:t>
            </a:r>
            <a:r>
              <a:rPr lang="ru-RU" sz="3600" dirty="0" err="1"/>
              <a:t>впливом</a:t>
            </a:r>
            <a:r>
              <a:rPr lang="ru-RU" sz="3600" dirty="0"/>
              <a:t> </a:t>
            </a:r>
            <a:r>
              <a:rPr lang="ru-RU" sz="3600" dirty="0" err="1"/>
              <a:t>притягання</a:t>
            </a:r>
            <a:r>
              <a:rPr lang="ru-RU" sz="3600" dirty="0"/>
              <a:t> до </a:t>
            </a:r>
            <a:r>
              <a:rPr lang="ru-RU" sz="3600" dirty="0" err="1"/>
              <a:t>Землі</a:t>
            </a:r>
            <a:r>
              <a:rPr lang="ru-RU" sz="3600" dirty="0"/>
              <a:t> </a:t>
            </a:r>
            <a:r>
              <a:rPr lang="ru-RU" sz="3600" dirty="0" err="1"/>
              <a:t>або</a:t>
            </a:r>
            <a:r>
              <a:rPr lang="ru-RU" sz="3600" dirty="0"/>
              <a:t> </a:t>
            </a:r>
            <a:r>
              <a:rPr lang="ru-RU" sz="3600" dirty="0" err="1"/>
              <a:t>під</a:t>
            </a:r>
            <a:r>
              <a:rPr lang="ru-RU" sz="3600" dirty="0"/>
              <a:t> </a:t>
            </a:r>
            <a:r>
              <a:rPr lang="ru-RU" sz="3600" dirty="0" err="1"/>
              <a:t>впливом</a:t>
            </a:r>
            <a:r>
              <a:rPr lang="ru-RU" sz="3600" dirty="0"/>
              <a:t> </a:t>
            </a:r>
            <a:r>
              <a:rPr lang="ru-RU" sz="3600" dirty="0" err="1"/>
              <a:t>дії</a:t>
            </a:r>
            <a:r>
              <a:rPr lang="ru-RU" sz="3600" dirty="0"/>
              <a:t> </a:t>
            </a:r>
            <a:r>
              <a:rPr lang="ru-RU" sz="3600" dirty="0" err="1"/>
              <a:t>пружини</a:t>
            </a:r>
            <a:r>
              <a:rPr lang="ru-RU" sz="3600" dirty="0"/>
              <a:t>.</a:t>
            </a:r>
          </a:p>
          <a:p>
            <a:pPr algn="just"/>
            <a:r>
              <a:rPr lang="ru-RU" sz="3600" u="sng" dirty="0" err="1">
                <a:solidFill>
                  <a:srgbClr val="FF0000"/>
                </a:solidFill>
              </a:rPr>
              <a:t>Фізичні</a:t>
            </a:r>
            <a:r>
              <a:rPr lang="ru-RU" sz="3600" u="sng" dirty="0">
                <a:solidFill>
                  <a:srgbClr val="FF0000"/>
                </a:solidFill>
              </a:rPr>
              <a:t> маятники </a:t>
            </a:r>
            <a:r>
              <a:rPr lang="ru-RU" sz="3600" dirty="0"/>
              <a:t>– </a:t>
            </a:r>
            <a:r>
              <a:rPr lang="ru-RU" sz="3600" dirty="0" err="1"/>
              <a:t>це</a:t>
            </a:r>
            <a:r>
              <a:rPr lang="ru-RU" sz="3600" dirty="0"/>
              <a:t> маятники, </a:t>
            </a:r>
            <a:r>
              <a:rPr lang="ru-RU" sz="3600" dirty="0" err="1"/>
              <a:t>які</a:t>
            </a:r>
            <a:r>
              <a:rPr lang="ru-RU" sz="3600" dirty="0"/>
              <a:t> </a:t>
            </a:r>
            <a:r>
              <a:rPr lang="ru-RU" sz="3600" dirty="0" err="1"/>
              <a:t>коливаються</a:t>
            </a:r>
            <a:r>
              <a:rPr lang="ru-RU" sz="3600" dirty="0"/>
              <a:t> </a:t>
            </a:r>
            <a:r>
              <a:rPr lang="ru-RU" sz="3600" dirty="0" err="1"/>
              <a:t>під</a:t>
            </a:r>
            <a:r>
              <a:rPr lang="ru-RU" sz="3600" dirty="0"/>
              <a:t> </a:t>
            </a:r>
            <a:r>
              <a:rPr lang="ru-RU" sz="3600" dirty="0" err="1"/>
              <a:t>виливом</a:t>
            </a:r>
            <a:r>
              <a:rPr lang="ru-RU" sz="3600" dirty="0"/>
              <a:t> </a:t>
            </a:r>
            <a:r>
              <a:rPr lang="ru-RU" sz="3600" dirty="0" err="1"/>
              <a:t>притягання</a:t>
            </a:r>
            <a:r>
              <a:rPr lang="ru-RU" sz="3600" dirty="0"/>
              <a:t> до </a:t>
            </a:r>
            <a:r>
              <a:rPr lang="ru-RU" sz="3600" dirty="0" err="1"/>
              <a:t>Землі</a:t>
            </a:r>
            <a:r>
              <a:rPr lang="ru-RU" sz="3600"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5026031"/>
            <a:ext cx="6669954"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387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331640" y="1071545"/>
            <a:ext cx="6480720" cy="2862322"/>
          </a:xfrm>
          <a:prstGeom prst="rect">
            <a:avLst/>
          </a:prstGeom>
          <a:noFill/>
        </p:spPr>
        <p:txBody>
          <a:bodyPr wrap="square" rtlCol="0">
            <a:spAutoFit/>
          </a:bodyPr>
          <a:lstStyle/>
          <a:p>
            <a:pPr algn="just"/>
            <a:r>
              <a:rPr lang="ru-RU" sz="3600" u="sng" dirty="0" err="1">
                <a:solidFill>
                  <a:srgbClr val="FF0000"/>
                </a:solidFill>
              </a:rPr>
              <a:t>Пружинні</a:t>
            </a:r>
            <a:r>
              <a:rPr lang="ru-RU" sz="3600" u="sng" dirty="0">
                <a:solidFill>
                  <a:srgbClr val="FF0000"/>
                </a:solidFill>
              </a:rPr>
              <a:t> маятники </a:t>
            </a:r>
            <a:r>
              <a:rPr lang="ru-RU" sz="3600" dirty="0"/>
              <a:t>– </a:t>
            </a:r>
            <a:r>
              <a:rPr lang="ru-RU" sz="3600" dirty="0" err="1"/>
              <a:t>це</a:t>
            </a:r>
            <a:r>
              <a:rPr lang="ru-RU" sz="3600" dirty="0"/>
              <a:t> маятники, в </a:t>
            </a:r>
            <a:r>
              <a:rPr lang="ru-RU" sz="3600" dirty="0" err="1"/>
              <a:t>яких</a:t>
            </a:r>
            <a:r>
              <a:rPr lang="ru-RU" sz="3600" dirty="0"/>
              <a:t> </a:t>
            </a:r>
            <a:r>
              <a:rPr lang="ru-RU" sz="3600" dirty="0" err="1"/>
              <a:t>тіло</a:t>
            </a:r>
            <a:r>
              <a:rPr lang="ru-RU" sz="3600" dirty="0"/>
              <a:t> </a:t>
            </a:r>
            <a:r>
              <a:rPr lang="ru-RU" sz="3600" dirty="0" err="1"/>
              <a:t>коливається</a:t>
            </a:r>
            <a:r>
              <a:rPr lang="ru-RU" sz="3600" dirty="0"/>
              <a:t> </a:t>
            </a:r>
            <a:r>
              <a:rPr lang="ru-RU" sz="3600" dirty="0" err="1"/>
              <a:t>завдяки</a:t>
            </a:r>
            <a:r>
              <a:rPr lang="ru-RU" sz="3600" dirty="0"/>
              <a:t> </a:t>
            </a:r>
            <a:r>
              <a:rPr lang="ru-RU" sz="3600" dirty="0" err="1"/>
              <a:t>дії</a:t>
            </a:r>
            <a:r>
              <a:rPr lang="ru-RU" sz="3600" dirty="0"/>
              <a:t> </a:t>
            </a:r>
            <a:r>
              <a:rPr lang="ru-RU" sz="3600" dirty="0" err="1"/>
              <a:t>пружини</a:t>
            </a:r>
            <a:r>
              <a:rPr lang="ru-RU" sz="3600" dirty="0"/>
              <a:t>.</a:t>
            </a:r>
          </a:p>
          <a:p>
            <a:pPr algn="just"/>
            <a:r>
              <a:rPr lang="ru-RU" sz="36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885" y="3643314"/>
            <a:ext cx="6192687" cy="1601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04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371836" y="1071545"/>
            <a:ext cx="6480720" cy="4108817"/>
          </a:xfrm>
          <a:prstGeom prst="rect">
            <a:avLst/>
          </a:prstGeom>
          <a:noFill/>
        </p:spPr>
        <p:txBody>
          <a:bodyPr wrap="square" rtlCol="0">
            <a:spAutoFit/>
          </a:bodyPr>
          <a:lstStyle/>
          <a:p>
            <a:pPr algn="just"/>
            <a:r>
              <a:rPr lang="ru-RU" sz="3600" dirty="0" err="1">
                <a:solidFill>
                  <a:srgbClr val="FF0000"/>
                </a:solidFill>
              </a:rPr>
              <a:t>Математичний</a:t>
            </a:r>
            <a:r>
              <a:rPr lang="ru-RU" sz="3600" dirty="0">
                <a:solidFill>
                  <a:srgbClr val="FF0000"/>
                </a:solidFill>
              </a:rPr>
              <a:t> маятник </a:t>
            </a:r>
            <a:r>
              <a:rPr lang="ru-RU" sz="3600" dirty="0"/>
              <a:t>— </a:t>
            </a:r>
            <a:r>
              <a:rPr lang="ru-RU" sz="3600" dirty="0" err="1"/>
              <a:t>це</a:t>
            </a:r>
            <a:r>
              <a:rPr lang="ru-RU" sz="3600" dirty="0"/>
              <a:t> </a:t>
            </a:r>
            <a:r>
              <a:rPr lang="ru-RU" sz="3600" dirty="0" err="1"/>
              <a:t>фізична</a:t>
            </a:r>
            <a:r>
              <a:rPr lang="ru-RU" sz="3600" dirty="0"/>
              <a:t> модель, яка </a:t>
            </a:r>
            <a:r>
              <a:rPr lang="ru-RU" sz="3600" dirty="0" err="1"/>
              <a:t>являє</a:t>
            </a:r>
            <a:r>
              <a:rPr lang="ru-RU" sz="3600" dirty="0"/>
              <a:t> собою </a:t>
            </a:r>
            <a:r>
              <a:rPr lang="ru-RU" sz="3600" dirty="0" err="1"/>
              <a:t>матеріальну</a:t>
            </a:r>
            <a:r>
              <a:rPr lang="ru-RU" sz="3600" dirty="0"/>
              <a:t> точку, </a:t>
            </a:r>
            <a:r>
              <a:rPr lang="ru-RU" sz="3600" dirty="0" err="1"/>
              <a:t>підвішену</a:t>
            </a:r>
            <a:r>
              <a:rPr lang="ru-RU" sz="3600" dirty="0"/>
              <a:t> на </a:t>
            </a:r>
            <a:r>
              <a:rPr lang="ru-RU" sz="3600" dirty="0" err="1"/>
              <a:t>тонкій</a:t>
            </a:r>
            <a:r>
              <a:rPr lang="ru-RU" sz="3600" dirty="0"/>
              <a:t>, </a:t>
            </a:r>
            <a:r>
              <a:rPr lang="ru-RU" sz="3600" dirty="0" err="1"/>
              <a:t>невагомій</a:t>
            </a:r>
            <a:r>
              <a:rPr lang="ru-RU" sz="3600" dirty="0"/>
              <a:t> і </a:t>
            </a:r>
            <a:r>
              <a:rPr lang="ru-RU" sz="3600" dirty="0" err="1"/>
              <a:t>нерозтяжній</a:t>
            </a:r>
            <a:r>
              <a:rPr lang="ru-RU" sz="3600" dirty="0"/>
              <a:t> </a:t>
            </a:r>
            <a:r>
              <a:rPr lang="ru-RU" sz="3600" dirty="0" err="1"/>
              <a:t>нитці</a:t>
            </a:r>
            <a:r>
              <a:rPr lang="ru-RU" sz="3600" dirty="0" smtClean="0"/>
              <a:t>.</a:t>
            </a:r>
          </a:p>
          <a:p>
            <a:pPr marL="1143000" lvl="2" indent="-228600">
              <a:lnSpc>
                <a:spcPct val="150000"/>
              </a:lnSpc>
              <a:spcAft>
                <a:spcPts val="0"/>
              </a:spcAft>
              <a:buFont typeface="Symbol"/>
              <a:buBlip>
                <a:blip r:embed="rId2"/>
              </a:buBlip>
              <a:tabLst>
                <a:tab pos="1536700" algn="l"/>
              </a:tabLst>
            </a:pPr>
            <a:r>
              <a:rPr lang="uk-UA" dirty="0" smtClean="0">
                <a:latin typeface="Arial"/>
                <a:ea typeface="Times New Roman"/>
                <a:cs typeface="Calibri"/>
              </a:rPr>
              <a:t>, </a:t>
            </a:r>
            <a:r>
              <a:rPr lang="uk-UA" dirty="0">
                <a:latin typeface="Times New Roman"/>
                <a:ea typeface="Times New Roman"/>
                <a:cs typeface="Times New Roman"/>
              </a:rPr>
              <a:t>де L</a:t>
            </a:r>
            <a:r>
              <a:rPr lang="ru-RU" dirty="0">
                <a:latin typeface="Times New Roman"/>
                <a:ea typeface="Times New Roman"/>
                <a:cs typeface="Times New Roman"/>
              </a:rPr>
              <a:t> – </a:t>
            </a:r>
            <a:r>
              <a:rPr lang="ru-RU" dirty="0" err="1">
                <a:latin typeface="Times New Roman"/>
                <a:ea typeface="Times New Roman"/>
                <a:cs typeface="Times New Roman"/>
              </a:rPr>
              <a:t>довжина</a:t>
            </a:r>
            <a:r>
              <a:rPr lang="ru-RU" dirty="0">
                <a:latin typeface="Times New Roman"/>
                <a:ea typeface="Times New Roman"/>
                <a:cs typeface="Times New Roman"/>
              </a:rPr>
              <a:t> </a:t>
            </a:r>
            <a:r>
              <a:rPr lang="uk-UA" dirty="0">
                <a:latin typeface="Times New Roman"/>
                <a:ea typeface="Times New Roman"/>
                <a:cs typeface="Times New Roman"/>
              </a:rPr>
              <a:t>маятника </a:t>
            </a:r>
            <a:r>
              <a:rPr lang="uk-UA" i="1" dirty="0">
                <a:latin typeface="Times New Roman"/>
                <a:ea typeface="Times New Roman"/>
                <a:cs typeface="Times New Roman"/>
              </a:rPr>
              <a:t>(особливість маятника)</a:t>
            </a:r>
            <a:r>
              <a:rPr lang="uk-UA" dirty="0">
                <a:latin typeface="Times New Roman"/>
                <a:ea typeface="Times New Roman"/>
                <a:cs typeface="Times New Roman"/>
              </a:rPr>
              <a:t>, і g – прискорення земного тяжіння </a:t>
            </a:r>
            <a:r>
              <a:rPr lang="uk-UA" i="1" dirty="0">
                <a:latin typeface="Times New Roman"/>
                <a:ea typeface="Times New Roman"/>
                <a:cs typeface="Times New Roman"/>
              </a:rPr>
              <a:t>(особливість гравітаційного поля Землі).</a:t>
            </a:r>
            <a:endParaRPr lang="ru-RU" dirty="0">
              <a:effectLst/>
              <a:latin typeface="Times New Roman"/>
              <a:ea typeface="Times New Roman"/>
              <a:cs typeface="Calibri"/>
            </a:endParaRPr>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147975"/>
            <a:ext cx="1526959"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4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77" y="908720"/>
            <a:ext cx="6786609"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1446550"/>
          </a:xfrm>
          <a:prstGeom prst="rect">
            <a:avLst/>
          </a:prstGeom>
          <a:noFill/>
        </p:spPr>
        <p:txBody>
          <a:bodyPr wrap="square" rtlCol="0">
            <a:spAutoFit/>
          </a:bodyPr>
          <a:lstStyle/>
          <a:p>
            <a:pPr algn="ctr"/>
            <a:r>
              <a:rPr lang="ru-RU" sz="4400" b="1" dirty="0">
                <a:solidFill>
                  <a:srgbClr val="FF0000"/>
                </a:solidFill>
              </a:rPr>
              <a:t>Характеристики </a:t>
            </a:r>
            <a:r>
              <a:rPr lang="ru-RU" sz="4400" b="1" dirty="0" err="1">
                <a:solidFill>
                  <a:srgbClr val="FF0000"/>
                </a:solidFill>
              </a:rPr>
              <a:t>коливального</a:t>
            </a:r>
            <a:r>
              <a:rPr lang="ru-RU" sz="4400" b="1" dirty="0">
                <a:solidFill>
                  <a:srgbClr val="FF0000"/>
                </a:solidFill>
              </a:rPr>
              <a:t> </a:t>
            </a:r>
            <a:r>
              <a:rPr lang="ru-RU" sz="4400" b="1" dirty="0" err="1">
                <a:solidFill>
                  <a:srgbClr val="FF0000"/>
                </a:solidFill>
              </a:rPr>
              <a:t>руху</a:t>
            </a:r>
            <a:r>
              <a:rPr lang="ru-RU" sz="4400" b="1" dirty="0">
                <a:solidFill>
                  <a:srgbClr val="FF0000"/>
                </a:solidFill>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41588"/>
            <a:ext cx="5472608" cy="310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691680" y="1057991"/>
            <a:ext cx="6336704" cy="4154984"/>
          </a:xfrm>
          <a:prstGeom prst="rect">
            <a:avLst/>
          </a:prstGeom>
          <a:noFill/>
        </p:spPr>
        <p:txBody>
          <a:bodyPr wrap="square" rtlCol="0">
            <a:spAutoFit/>
          </a:bodyPr>
          <a:lstStyle/>
          <a:p>
            <a:r>
              <a:rPr lang="ru-RU" sz="2400" b="1" dirty="0" err="1">
                <a:solidFill>
                  <a:srgbClr val="FF0000"/>
                </a:solidFill>
              </a:rPr>
              <a:t>Амплітуда</a:t>
            </a:r>
            <a:r>
              <a:rPr lang="ru-RU" sz="2400" b="1" dirty="0">
                <a:solidFill>
                  <a:srgbClr val="FF0000"/>
                </a:solidFill>
              </a:rPr>
              <a:t> </a:t>
            </a:r>
            <a:r>
              <a:rPr lang="ru-RU" sz="2400" b="1" dirty="0" err="1">
                <a:solidFill>
                  <a:srgbClr val="FF0000"/>
                </a:solidFill>
              </a:rPr>
              <a:t>коливань</a:t>
            </a:r>
            <a:r>
              <a:rPr lang="ru-RU" sz="2400" b="1" dirty="0">
                <a:solidFill>
                  <a:srgbClr val="FF0000"/>
                </a:solidFill>
              </a:rPr>
              <a:t> </a:t>
            </a:r>
            <a:r>
              <a:rPr lang="ru-RU" sz="2400" dirty="0"/>
              <a:t>— </a:t>
            </a:r>
            <a:r>
              <a:rPr lang="ru-RU" sz="2400" dirty="0" err="1"/>
              <a:t>це</a:t>
            </a:r>
            <a:r>
              <a:rPr lang="ru-RU" sz="2400" dirty="0"/>
              <a:t> </a:t>
            </a:r>
            <a:r>
              <a:rPr lang="ru-RU" sz="2400" dirty="0" err="1"/>
              <a:t>фізична</a:t>
            </a:r>
            <a:r>
              <a:rPr lang="ru-RU" sz="2400" dirty="0"/>
              <a:t> величина, </a:t>
            </a:r>
            <a:r>
              <a:rPr lang="ru-RU" sz="2400" dirty="0" err="1"/>
              <a:t>що</a:t>
            </a:r>
            <a:r>
              <a:rPr lang="ru-RU" sz="2400" dirty="0"/>
              <a:t> </a:t>
            </a:r>
            <a:r>
              <a:rPr lang="ru-RU" sz="2400" dirty="0" err="1"/>
              <a:t>дорівнює</a:t>
            </a:r>
            <a:r>
              <a:rPr lang="ru-RU" sz="2400" dirty="0"/>
              <a:t> </a:t>
            </a:r>
            <a:r>
              <a:rPr lang="ru-RU" sz="2400" dirty="0" err="1"/>
              <a:t>максимальній</a:t>
            </a:r>
            <a:r>
              <a:rPr lang="ru-RU" sz="2400" dirty="0"/>
              <a:t> </a:t>
            </a:r>
            <a:r>
              <a:rPr lang="ru-RU" sz="2400" dirty="0" err="1"/>
              <a:t>відстані</a:t>
            </a:r>
            <a:r>
              <a:rPr lang="ru-RU" sz="2400" dirty="0"/>
              <a:t>, на яку </a:t>
            </a:r>
            <a:r>
              <a:rPr lang="ru-RU" sz="2400" dirty="0" err="1"/>
              <a:t>відхиляється</a:t>
            </a:r>
            <a:r>
              <a:rPr lang="ru-RU" sz="2400" dirty="0"/>
              <a:t> </a:t>
            </a:r>
            <a:r>
              <a:rPr lang="ru-RU" sz="2400" dirty="0" err="1"/>
              <a:t>тіло</a:t>
            </a:r>
            <a:r>
              <a:rPr lang="ru-RU" sz="2400" dirty="0"/>
              <a:t> </a:t>
            </a:r>
            <a:r>
              <a:rPr lang="ru-RU" sz="2400" dirty="0" err="1"/>
              <a:t>від</a:t>
            </a:r>
            <a:r>
              <a:rPr lang="ru-RU" sz="2400" dirty="0"/>
              <a:t> </a:t>
            </a:r>
            <a:r>
              <a:rPr lang="ru-RU" sz="2400" dirty="0" err="1"/>
              <a:t>положення</a:t>
            </a:r>
            <a:r>
              <a:rPr lang="ru-RU" sz="2400" dirty="0"/>
              <a:t> </a:t>
            </a:r>
            <a:r>
              <a:rPr lang="ru-RU" sz="2400" dirty="0" err="1"/>
              <a:t>рівноваги</a:t>
            </a:r>
            <a:r>
              <a:rPr lang="ru-RU" sz="2400" dirty="0"/>
              <a:t> </a:t>
            </a:r>
            <a:r>
              <a:rPr lang="ru-RU" sz="2400" dirty="0" err="1"/>
              <a:t>під</a:t>
            </a:r>
            <a:r>
              <a:rPr lang="ru-RU" sz="2400" dirty="0"/>
              <a:t> час </a:t>
            </a:r>
            <a:r>
              <a:rPr lang="ru-RU" sz="2400" dirty="0" err="1"/>
              <a:t>коливань</a:t>
            </a:r>
            <a:r>
              <a:rPr lang="ru-RU" sz="2400" dirty="0"/>
              <a:t>.</a:t>
            </a:r>
          </a:p>
          <a:p>
            <a:r>
              <a:rPr lang="ru-RU" sz="2400" dirty="0" err="1"/>
              <a:t>Амплітуду</a:t>
            </a:r>
            <a:r>
              <a:rPr lang="ru-RU" sz="2400" dirty="0"/>
              <a:t> </a:t>
            </a:r>
            <a:r>
              <a:rPr lang="ru-RU" sz="2400" dirty="0" err="1"/>
              <a:t>коливань</a:t>
            </a:r>
            <a:r>
              <a:rPr lang="ru-RU" sz="2400" dirty="0"/>
              <a:t> </a:t>
            </a:r>
            <a:r>
              <a:rPr lang="ru-RU" sz="2400" dirty="0" err="1"/>
              <a:t>позначають</a:t>
            </a:r>
            <a:r>
              <a:rPr lang="ru-RU" sz="2400" dirty="0"/>
              <a:t> </a:t>
            </a:r>
            <a:r>
              <a:rPr lang="ru-RU" sz="2400" dirty="0" smtClean="0"/>
              <a:t>символом А</a:t>
            </a:r>
            <a:r>
              <a:rPr lang="ru-RU" sz="2400" dirty="0"/>
              <a:t>.</a:t>
            </a:r>
          </a:p>
          <a:p>
            <a:r>
              <a:rPr lang="ru-RU" sz="2400" dirty="0" err="1"/>
              <a:t>Одиниця</a:t>
            </a:r>
            <a:r>
              <a:rPr lang="ru-RU" sz="2400" dirty="0"/>
              <a:t> </a:t>
            </a:r>
            <a:r>
              <a:rPr lang="ru-RU" sz="2400" dirty="0" err="1"/>
              <a:t>амплітуди</a:t>
            </a:r>
            <a:r>
              <a:rPr lang="ru-RU" sz="2400" dirty="0"/>
              <a:t> </a:t>
            </a:r>
            <a:r>
              <a:rPr lang="ru-RU" sz="2400" dirty="0" err="1"/>
              <a:t>коливань</a:t>
            </a:r>
            <a:r>
              <a:rPr lang="ru-RU" sz="2400" dirty="0"/>
              <a:t> в СІ — метр:</a:t>
            </a:r>
          </a:p>
          <a:p>
            <a:r>
              <a:rPr lang="ru-RU" sz="2400" dirty="0"/>
              <a:t>[</a:t>
            </a:r>
            <a:r>
              <a:rPr lang="en-US" sz="2400" dirty="0"/>
              <a:t>A] = </a:t>
            </a:r>
            <a:r>
              <a:rPr lang="ru-RU" sz="2400" dirty="0"/>
              <a:t>м.</a:t>
            </a:r>
          </a:p>
          <a:p>
            <a:r>
              <a:rPr lang="ru-RU" sz="2400" dirty="0"/>
              <a:t>За </a:t>
            </a:r>
            <a:r>
              <a:rPr lang="ru-RU" sz="2400" dirty="0" err="1"/>
              <a:t>одне</a:t>
            </a:r>
            <a:r>
              <a:rPr lang="ru-RU" sz="2400" dirty="0"/>
              <a:t> </a:t>
            </a:r>
            <a:r>
              <a:rPr lang="ru-RU" sz="2400" dirty="0" err="1"/>
              <a:t>повне</a:t>
            </a:r>
            <a:r>
              <a:rPr lang="ru-RU" sz="2400" dirty="0"/>
              <a:t> </a:t>
            </a:r>
            <a:r>
              <a:rPr lang="ru-RU" sz="2400" dirty="0" err="1"/>
              <a:t>коливання</a:t>
            </a:r>
            <a:r>
              <a:rPr lang="ru-RU" sz="2400" dirty="0"/>
              <a:t> </a:t>
            </a:r>
            <a:r>
              <a:rPr lang="ru-RU" sz="2400" dirty="0" err="1"/>
              <a:t>тіло</a:t>
            </a:r>
            <a:r>
              <a:rPr lang="ru-RU" sz="2400" dirty="0"/>
              <a:t> проходить шлях </a:t>
            </a:r>
            <a:r>
              <a:rPr lang="en-US" sz="2400" dirty="0" smtClean="0"/>
              <a:t>l0 </a:t>
            </a:r>
            <a:r>
              <a:rPr lang="en-US" sz="2400" dirty="0"/>
              <a:t>, </a:t>
            </a:r>
            <a:r>
              <a:rPr lang="ru-RU" sz="2400" dirty="0" err="1"/>
              <a:t>який</a:t>
            </a:r>
            <a:r>
              <a:rPr lang="ru-RU" sz="2400" dirty="0"/>
              <a:t> </a:t>
            </a:r>
            <a:r>
              <a:rPr lang="ru-RU" sz="2400" dirty="0" err="1"/>
              <a:t>приблизно</a:t>
            </a:r>
            <a:r>
              <a:rPr lang="ru-RU" sz="2400" dirty="0"/>
              <a:t> </a:t>
            </a:r>
            <a:r>
              <a:rPr lang="ru-RU" sz="2400" dirty="0" err="1"/>
              <a:t>дорівнює</a:t>
            </a:r>
            <a:r>
              <a:rPr lang="ru-RU" sz="2400" dirty="0"/>
              <a:t> </a:t>
            </a:r>
            <a:r>
              <a:rPr lang="ru-RU" sz="2400" dirty="0" err="1"/>
              <a:t>чотирьом</a:t>
            </a:r>
            <a:r>
              <a:rPr lang="ru-RU" sz="2400" dirty="0"/>
              <a:t> </a:t>
            </a:r>
            <a:r>
              <a:rPr lang="ru-RU" sz="2400" dirty="0" err="1"/>
              <a:t>амплітудам</a:t>
            </a:r>
            <a:r>
              <a:rPr lang="ru-RU" sz="2400" dirty="0"/>
              <a:t>:</a:t>
            </a:r>
          </a:p>
          <a:p>
            <a:r>
              <a:rPr lang="en-US" sz="2400" dirty="0"/>
              <a:t>l0 =4A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621508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600" dirty="0"/>
          </a:p>
        </p:txBody>
      </p:sp>
      <p:cxnSp>
        <p:nvCxnSpPr>
          <p:cNvPr id="6" name="Прямая соединительная линия 5"/>
          <p:cNvCxnSpPr>
            <a:stCxn id="4" idx="0"/>
            <a:endCxn id="4" idx="2"/>
          </p:cNvCxnSpPr>
          <p:nvPr/>
        </p:nvCxnSpPr>
        <p:spPr>
          <a:xfrm rot="16200000" flipH="1">
            <a:off x="1428740" y="3750459"/>
            <a:ext cx="6215082" cy="1588"/>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9" name="Группа 38"/>
          <p:cNvGrpSpPr/>
          <p:nvPr/>
        </p:nvGrpSpPr>
        <p:grpSpPr>
          <a:xfrm>
            <a:off x="571472" y="785794"/>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1285852" y="857232"/>
            <a:ext cx="6500858" cy="1015663"/>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6000" b="1" dirty="0" smtClean="0">
                <a:solidFill>
                  <a:srgbClr val="00B050"/>
                </a:solidFill>
              </a:rPr>
              <a:t>Епіграф уроку:</a:t>
            </a:r>
            <a:endParaRPr lang="ru-RU" sz="6000" dirty="0">
              <a:solidFill>
                <a:srgbClr val="00B050"/>
              </a:solidFill>
            </a:endParaRPr>
          </a:p>
        </p:txBody>
      </p:sp>
      <p:sp>
        <p:nvSpPr>
          <p:cNvPr id="43" name="TextBox 42"/>
          <p:cNvSpPr txBox="1"/>
          <p:nvPr/>
        </p:nvSpPr>
        <p:spPr>
          <a:xfrm>
            <a:off x="1214414" y="2000240"/>
            <a:ext cx="6572296" cy="4832092"/>
          </a:xfrm>
          <a:prstGeom prst="rect">
            <a:avLst/>
          </a:prstGeom>
          <a:noFill/>
          <a:ln>
            <a:solidFill>
              <a:srgbClr val="7030A0"/>
            </a:solidFill>
          </a:ln>
        </p:spPr>
        <p:txBody>
          <a:bodyPr wrap="square" rtlCol="0">
            <a:spAutoFit/>
          </a:bodyPr>
          <a:lstStyle/>
          <a:p>
            <a:pPr algn="ctr"/>
            <a:r>
              <a:rPr lang="ru-RU" sz="5200" dirty="0" smtClean="0">
                <a:solidFill>
                  <a:srgbClr val="002060"/>
                </a:solidFill>
              </a:rPr>
              <a:t>«СВІТ, В ЯКОМУ МИ ЖИВЕМО, ДИВОВИЖНО СХИЛЬНИЙ ДО КОЛИВАНЬ» </a:t>
            </a:r>
          </a:p>
          <a:p>
            <a:pPr algn="r"/>
            <a:r>
              <a:rPr lang="ru-RU" sz="4800" b="1" i="1" dirty="0" smtClean="0">
                <a:solidFill>
                  <a:srgbClr val="00B050"/>
                </a:solidFill>
              </a:rPr>
              <a:t>Р.  БІШОП</a:t>
            </a:r>
            <a:endParaRPr lang="ru-RU" sz="4800"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691680" y="1057991"/>
            <a:ext cx="6336704" cy="4154984"/>
          </a:xfrm>
          <a:prstGeom prst="rect">
            <a:avLst/>
          </a:prstGeom>
          <a:noFill/>
        </p:spPr>
        <p:txBody>
          <a:bodyPr wrap="square" rtlCol="0">
            <a:spAutoFit/>
          </a:bodyPr>
          <a:lstStyle/>
          <a:p>
            <a:r>
              <a:rPr lang="ru-RU" sz="2400" b="1" dirty="0" err="1">
                <a:solidFill>
                  <a:srgbClr val="FF0000"/>
                </a:solidFill>
              </a:rPr>
              <a:t>Амплітуда</a:t>
            </a:r>
            <a:r>
              <a:rPr lang="ru-RU" sz="2400" b="1" dirty="0">
                <a:solidFill>
                  <a:srgbClr val="FF0000"/>
                </a:solidFill>
              </a:rPr>
              <a:t> </a:t>
            </a:r>
            <a:r>
              <a:rPr lang="ru-RU" sz="2400" b="1" dirty="0" err="1">
                <a:solidFill>
                  <a:srgbClr val="FF0000"/>
                </a:solidFill>
              </a:rPr>
              <a:t>коливань</a:t>
            </a:r>
            <a:r>
              <a:rPr lang="ru-RU" sz="2400" b="1" dirty="0">
                <a:solidFill>
                  <a:srgbClr val="FF0000"/>
                </a:solidFill>
              </a:rPr>
              <a:t> </a:t>
            </a:r>
            <a:r>
              <a:rPr lang="ru-RU" sz="2400" dirty="0"/>
              <a:t>— </a:t>
            </a:r>
            <a:r>
              <a:rPr lang="ru-RU" sz="2400" dirty="0" err="1"/>
              <a:t>це</a:t>
            </a:r>
            <a:r>
              <a:rPr lang="ru-RU" sz="2400" dirty="0"/>
              <a:t> </a:t>
            </a:r>
            <a:r>
              <a:rPr lang="ru-RU" sz="2400" dirty="0" err="1"/>
              <a:t>фізична</a:t>
            </a:r>
            <a:r>
              <a:rPr lang="ru-RU" sz="2400" dirty="0"/>
              <a:t> величина, </a:t>
            </a:r>
            <a:r>
              <a:rPr lang="ru-RU" sz="2400" dirty="0" err="1"/>
              <a:t>що</a:t>
            </a:r>
            <a:r>
              <a:rPr lang="ru-RU" sz="2400" dirty="0"/>
              <a:t> </a:t>
            </a:r>
            <a:r>
              <a:rPr lang="ru-RU" sz="2400" dirty="0" err="1"/>
              <a:t>дорівнює</a:t>
            </a:r>
            <a:r>
              <a:rPr lang="ru-RU" sz="2400" dirty="0"/>
              <a:t> </a:t>
            </a:r>
            <a:r>
              <a:rPr lang="ru-RU" sz="2400" dirty="0" err="1"/>
              <a:t>максимальній</a:t>
            </a:r>
            <a:r>
              <a:rPr lang="ru-RU" sz="2400" dirty="0"/>
              <a:t> </a:t>
            </a:r>
            <a:r>
              <a:rPr lang="ru-RU" sz="2400" dirty="0" err="1"/>
              <a:t>відстані</a:t>
            </a:r>
            <a:r>
              <a:rPr lang="ru-RU" sz="2400" dirty="0"/>
              <a:t>, на яку </a:t>
            </a:r>
            <a:r>
              <a:rPr lang="ru-RU" sz="2400" dirty="0" err="1"/>
              <a:t>відхиляється</a:t>
            </a:r>
            <a:r>
              <a:rPr lang="ru-RU" sz="2400" dirty="0"/>
              <a:t> </a:t>
            </a:r>
            <a:r>
              <a:rPr lang="ru-RU" sz="2400" dirty="0" err="1"/>
              <a:t>тіло</a:t>
            </a:r>
            <a:r>
              <a:rPr lang="ru-RU" sz="2400" dirty="0"/>
              <a:t> </a:t>
            </a:r>
            <a:r>
              <a:rPr lang="ru-RU" sz="2400" dirty="0" err="1"/>
              <a:t>від</a:t>
            </a:r>
            <a:r>
              <a:rPr lang="ru-RU" sz="2400" dirty="0"/>
              <a:t> </a:t>
            </a:r>
            <a:r>
              <a:rPr lang="ru-RU" sz="2400" dirty="0" err="1"/>
              <a:t>положення</a:t>
            </a:r>
            <a:r>
              <a:rPr lang="ru-RU" sz="2400" dirty="0"/>
              <a:t> </a:t>
            </a:r>
            <a:r>
              <a:rPr lang="ru-RU" sz="2400" dirty="0" err="1"/>
              <a:t>рівноваги</a:t>
            </a:r>
            <a:r>
              <a:rPr lang="ru-RU" sz="2400" dirty="0"/>
              <a:t> </a:t>
            </a:r>
            <a:r>
              <a:rPr lang="ru-RU" sz="2400" dirty="0" err="1"/>
              <a:t>під</a:t>
            </a:r>
            <a:r>
              <a:rPr lang="ru-RU" sz="2400" dirty="0"/>
              <a:t> час </a:t>
            </a:r>
            <a:r>
              <a:rPr lang="ru-RU" sz="2400" dirty="0" err="1"/>
              <a:t>коливань</a:t>
            </a:r>
            <a:r>
              <a:rPr lang="ru-RU" sz="2400" dirty="0"/>
              <a:t>.</a:t>
            </a:r>
          </a:p>
          <a:p>
            <a:r>
              <a:rPr lang="ru-RU" sz="2400" dirty="0" err="1"/>
              <a:t>Амплітуду</a:t>
            </a:r>
            <a:r>
              <a:rPr lang="ru-RU" sz="2400" dirty="0"/>
              <a:t> </a:t>
            </a:r>
            <a:r>
              <a:rPr lang="ru-RU" sz="2400" dirty="0" err="1"/>
              <a:t>коливань</a:t>
            </a:r>
            <a:r>
              <a:rPr lang="ru-RU" sz="2400" dirty="0"/>
              <a:t> </a:t>
            </a:r>
            <a:r>
              <a:rPr lang="ru-RU" sz="2400" dirty="0" err="1"/>
              <a:t>позначають</a:t>
            </a:r>
            <a:r>
              <a:rPr lang="ru-RU" sz="2400" dirty="0"/>
              <a:t> </a:t>
            </a:r>
            <a:r>
              <a:rPr lang="ru-RU" sz="2400" dirty="0" smtClean="0"/>
              <a:t>символом А</a:t>
            </a:r>
            <a:r>
              <a:rPr lang="ru-RU" sz="2400" dirty="0"/>
              <a:t>.</a:t>
            </a:r>
          </a:p>
          <a:p>
            <a:r>
              <a:rPr lang="ru-RU" sz="2400" dirty="0" err="1"/>
              <a:t>Одиниця</a:t>
            </a:r>
            <a:r>
              <a:rPr lang="ru-RU" sz="2400" dirty="0"/>
              <a:t> </a:t>
            </a:r>
            <a:r>
              <a:rPr lang="ru-RU" sz="2400" dirty="0" err="1"/>
              <a:t>амплітуди</a:t>
            </a:r>
            <a:r>
              <a:rPr lang="ru-RU" sz="2400" dirty="0"/>
              <a:t> </a:t>
            </a:r>
            <a:r>
              <a:rPr lang="ru-RU" sz="2400" dirty="0" err="1"/>
              <a:t>коливань</a:t>
            </a:r>
            <a:r>
              <a:rPr lang="ru-RU" sz="2400" dirty="0"/>
              <a:t> в СІ — метр:</a:t>
            </a:r>
          </a:p>
          <a:p>
            <a:r>
              <a:rPr lang="ru-RU" sz="2400" dirty="0"/>
              <a:t>[</a:t>
            </a:r>
            <a:r>
              <a:rPr lang="en-US" sz="2400" dirty="0"/>
              <a:t>A] = </a:t>
            </a:r>
            <a:r>
              <a:rPr lang="ru-RU" sz="2400" dirty="0"/>
              <a:t>м.</a:t>
            </a:r>
          </a:p>
          <a:p>
            <a:r>
              <a:rPr lang="ru-RU" sz="2400" dirty="0"/>
              <a:t>За </a:t>
            </a:r>
            <a:r>
              <a:rPr lang="ru-RU" sz="2400" dirty="0" err="1"/>
              <a:t>одне</a:t>
            </a:r>
            <a:r>
              <a:rPr lang="ru-RU" sz="2400" dirty="0"/>
              <a:t> </a:t>
            </a:r>
            <a:r>
              <a:rPr lang="ru-RU" sz="2400" dirty="0" err="1"/>
              <a:t>повне</a:t>
            </a:r>
            <a:r>
              <a:rPr lang="ru-RU" sz="2400" dirty="0"/>
              <a:t> </a:t>
            </a:r>
            <a:r>
              <a:rPr lang="ru-RU" sz="2400" dirty="0" err="1"/>
              <a:t>коливання</a:t>
            </a:r>
            <a:r>
              <a:rPr lang="ru-RU" sz="2400" dirty="0"/>
              <a:t> </a:t>
            </a:r>
            <a:r>
              <a:rPr lang="ru-RU" sz="2400" dirty="0" err="1"/>
              <a:t>тіло</a:t>
            </a:r>
            <a:r>
              <a:rPr lang="ru-RU" sz="2400" dirty="0"/>
              <a:t> проходить шлях </a:t>
            </a:r>
            <a:r>
              <a:rPr lang="en-US" sz="2400" dirty="0" smtClean="0"/>
              <a:t>l0 </a:t>
            </a:r>
            <a:r>
              <a:rPr lang="en-US" sz="2400" dirty="0"/>
              <a:t>, </a:t>
            </a:r>
            <a:r>
              <a:rPr lang="ru-RU" sz="2400" dirty="0" err="1"/>
              <a:t>який</a:t>
            </a:r>
            <a:r>
              <a:rPr lang="ru-RU" sz="2400" dirty="0"/>
              <a:t> </a:t>
            </a:r>
            <a:r>
              <a:rPr lang="ru-RU" sz="2400" dirty="0" err="1"/>
              <a:t>приблизно</a:t>
            </a:r>
            <a:r>
              <a:rPr lang="ru-RU" sz="2400" dirty="0"/>
              <a:t> </a:t>
            </a:r>
            <a:r>
              <a:rPr lang="ru-RU" sz="2400" dirty="0" err="1"/>
              <a:t>дорівнює</a:t>
            </a:r>
            <a:r>
              <a:rPr lang="ru-RU" sz="2400" dirty="0"/>
              <a:t> </a:t>
            </a:r>
            <a:r>
              <a:rPr lang="ru-RU" sz="2400" dirty="0" err="1"/>
              <a:t>чотирьом</a:t>
            </a:r>
            <a:r>
              <a:rPr lang="ru-RU" sz="2400" dirty="0"/>
              <a:t> </a:t>
            </a:r>
            <a:r>
              <a:rPr lang="ru-RU" sz="2400" dirty="0" err="1"/>
              <a:t>амплітудам</a:t>
            </a:r>
            <a:r>
              <a:rPr lang="ru-RU" sz="2400" dirty="0"/>
              <a:t>:</a:t>
            </a:r>
          </a:p>
          <a:p>
            <a:r>
              <a:rPr lang="en-US" sz="2400" dirty="0"/>
              <a:t>l0 =4A</a:t>
            </a:r>
          </a:p>
        </p:txBody>
      </p:sp>
    </p:spTree>
    <p:extLst>
      <p:ext uri="{BB962C8B-B14F-4D97-AF65-F5344CB8AC3E}">
        <p14:creationId xmlns:p14="http://schemas.microsoft.com/office/powerpoint/2010/main" val="2983675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95131"/>
            <a:ext cx="7929618" cy="6191389"/>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cxnSp>
        <p:nvCxnSpPr>
          <p:cNvPr id="6" name="Прямая соединительная линия 5"/>
          <p:cNvCxnSpPr>
            <a:stCxn id="4" idx="0"/>
            <a:endCxn id="4" idx="2"/>
          </p:cNvCxnSpPr>
          <p:nvPr/>
        </p:nvCxnSpPr>
        <p:spPr>
          <a:xfrm>
            <a:off x="4536281" y="95131"/>
            <a:ext cx="0" cy="6191389"/>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259632" y="1357297"/>
            <a:ext cx="6552728" cy="369332"/>
          </a:xfrm>
          <a:prstGeom prst="rect">
            <a:avLst/>
          </a:prstGeom>
          <a:noFill/>
        </p:spPr>
        <p:txBody>
          <a:bodyPr wrap="square" rtlCol="0">
            <a:spAutoFit/>
          </a:bodyPr>
          <a:lstStyle/>
          <a:p>
            <a:endParaRPr lang="ru-RU" dirty="0"/>
          </a:p>
        </p:txBody>
      </p:sp>
      <p:sp>
        <p:nvSpPr>
          <p:cNvPr id="5" name="TextBox 4"/>
          <p:cNvSpPr txBox="1"/>
          <p:nvPr/>
        </p:nvSpPr>
        <p:spPr>
          <a:xfrm>
            <a:off x="1226010" y="95131"/>
            <a:ext cx="6552728" cy="6524863"/>
          </a:xfrm>
          <a:prstGeom prst="rect">
            <a:avLst/>
          </a:prstGeom>
          <a:noFill/>
        </p:spPr>
        <p:txBody>
          <a:bodyPr wrap="square" rtlCol="0">
            <a:spAutoFit/>
          </a:bodyPr>
          <a:lstStyle/>
          <a:p>
            <a:pPr algn="just"/>
            <a:r>
              <a:rPr lang="ru-RU" sz="4000" dirty="0" err="1">
                <a:solidFill>
                  <a:srgbClr val="FF0000"/>
                </a:solidFill>
              </a:rPr>
              <a:t>Період</a:t>
            </a:r>
            <a:r>
              <a:rPr lang="ru-RU" sz="4000" dirty="0">
                <a:solidFill>
                  <a:srgbClr val="FF0000"/>
                </a:solidFill>
              </a:rPr>
              <a:t> </a:t>
            </a:r>
            <a:r>
              <a:rPr lang="ru-RU" sz="4000" dirty="0" err="1">
                <a:solidFill>
                  <a:srgbClr val="FF0000"/>
                </a:solidFill>
              </a:rPr>
              <a:t>коливань</a:t>
            </a:r>
            <a:r>
              <a:rPr lang="ru-RU" sz="4000" dirty="0">
                <a:solidFill>
                  <a:srgbClr val="FF0000"/>
                </a:solidFill>
              </a:rPr>
              <a:t> </a:t>
            </a:r>
            <a:r>
              <a:rPr lang="ru-RU" sz="4000" dirty="0"/>
              <a:t>— </a:t>
            </a:r>
            <a:r>
              <a:rPr lang="ru-RU" sz="4000" dirty="0" err="1"/>
              <a:t>це</a:t>
            </a:r>
            <a:r>
              <a:rPr lang="ru-RU" sz="4000" dirty="0"/>
              <a:t> </a:t>
            </a:r>
            <a:r>
              <a:rPr lang="ru-RU" sz="4000" dirty="0" err="1"/>
              <a:t>фізична</a:t>
            </a:r>
            <a:r>
              <a:rPr lang="ru-RU" sz="4000" dirty="0"/>
              <a:t> величина, яка </a:t>
            </a:r>
            <a:r>
              <a:rPr lang="ru-RU" sz="4000" dirty="0" err="1"/>
              <a:t>дорівнює</a:t>
            </a:r>
            <a:r>
              <a:rPr lang="ru-RU" sz="4000" dirty="0"/>
              <a:t> часу, за </a:t>
            </a:r>
            <a:r>
              <a:rPr lang="ru-RU" sz="4000" dirty="0" err="1"/>
              <a:t>який</a:t>
            </a:r>
            <a:r>
              <a:rPr lang="ru-RU" sz="4000" dirty="0"/>
              <a:t> </a:t>
            </a:r>
            <a:r>
              <a:rPr lang="ru-RU" sz="4000" dirty="0" err="1"/>
              <a:t>відбувається</a:t>
            </a:r>
            <a:r>
              <a:rPr lang="ru-RU" sz="4000" dirty="0"/>
              <a:t> </a:t>
            </a:r>
            <a:r>
              <a:rPr lang="ru-RU" sz="4000" dirty="0" err="1"/>
              <a:t>одне</a:t>
            </a:r>
            <a:r>
              <a:rPr lang="ru-RU" sz="4000" dirty="0"/>
              <a:t> </a:t>
            </a:r>
            <a:r>
              <a:rPr lang="ru-RU" sz="4000" dirty="0" err="1"/>
              <a:t>повне</a:t>
            </a:r>
            <a:r>
              <a:rPr lang="ru-RU" sz="4000" dirty="0"/>
              <a:t> </a:t>
            </a:r>
            <a:r>
              <a:rPr lang="ru-RU" sz="4000" dirty="0" err="1"/>
              <a:t>коливання</a:t>
            </a:r>
            <a:r>
              <a:rPr lang="ru-RU" sz="4000" dirty="0"/>
              <a:t>.</a:t>
            </a:r>
          </a:p>
          <a:p>
            <a:r>
              <a:rPr lang="ru-RU" sz="4000" dirty="0" err="1"/>
              <a:t>Період</a:t>
            </a:r>
            <a:r>
              <a:rPr lang="ru-RU" sz="4000" dirty="0"/>
              <a:t> </a:t>
            </a:r>
            <a:r>
              <a:rPr lang="ru-RU" sz="4000" dirty="0" err="1"/>
              <a:t>коливань</a:t>
            </a:r>
            <a:r>
              <a:rPr lang="ru-RU" sz="4000" dirty="0"/>
              <a:t> </a:t>
            </a:r>
            <a:r>
              <a:rPr lang="ru-RU" sz="4000" dirty="0" err="1"/>
              <a:t>позначають</a:t>
            </a:r>
            <a:r>
              <a:rPr lang="ru-RU" sz="4000" dirty="0"/>
              <a:t> символом Т (те). </a:t>
            </a:r>
            <a:r>
              <a:rPr lang="ru-RU" sz="4000" dirty="0" err="1"/>
              <a:t>Одиниця</a:t>
            </a:r>
            <a:r>
              <a:rPr lang="ru-RU" sz="4000" dirty="0"/>
              <a:t> </a:t>
            </a:r>
            <a:r>
              <a:rPr lang="ru-RU" sz="4000" dirty="0" err="1"/>
              <a:t>періоду</a:t>
            </a:r>
            <a:r>
              <a:rPr lang="ru-RU" sz="4000" dirty="0"/>
              <a:t> </a:t>
            </a:r>
            <a:r>
              <a:rPr lang="ru-RU" sz="4000" dirty="0" err="1"/>
              <a:t>коливань</a:t>
            </a:r>
            <a:r>
              <a:rPr lang="ru-RU" sz="4000" dirty="0"/>
              <a:t> в СІ — секунда:</a:t>
            </a:r>
          </a:p>
          <a:p>
            <a:r>
              <a:rPr lang="ru-RU" sz="4000" dirty="0"/>
              <a:t>[T] = с</a:t>
            </a:r>
          </a:p>
          <a:p>
            <a:r>
              <a:rPr lang="ru-RU"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95131"/>
            <a:ext cx="7929618" cy="6191389"/>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dirty="0"/>
          </a:p>
        </p:txBody>
      </p:sp>
      <p:cxnSp>
        <p:nvCxnSpPr>
          <p:cNvPr id="6" name="Прямая соединительная линия 5"/>
          <p:cNvCxnSpPr>
            <a:stCxn id="4" idx="0"/>
            <a:endCxn id="4" idx="2"/>
          </p:cNvCxnSpPr>
          <p:nvPr/>
        </p:nvCxnSpPr>
        <p:spPr>
          <a:xfrm>
            <a:off x="4536281" y="95131"/>
            <a:ext cx="0" cy="6191389"/>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259632" y="1357297"/>
            <a:ext cx="6552728" cy="369332"/>
          </a:xfrm>
          <a:prstGeom prst="rect">
            <a:avLst/>
          </a:prstGeom>
          <a:noFill/>
        </p:spPr>
        <p:txBody>
          <a:bodyPr wrap="square" rtlCol="0">
            <a:spAutoFit/>
          </a:bodyPr>
          <a:lstStyle/>
          <a:p>
            <a:endParaRPr lang="ru-RU" dirty="0"/>
          </a:p>
        </p:txBody>
      </p:sp>
      <p:sp>
        <p:nvSpPr>
          <p:cNvPr id="5" name="TextBox 4"/>
          <p:cNvSpPr txBox="1"/>
          <p:nvPr/>
        </p:nvSpPr>
        <p:spPr>
          <a:xfrm>
            <a:off x="1226010" y="95131"/>
            <a:ext cx="6552728" cy="984885"/>
          </a:xfrm>
          <a:prstGeom prst="rect">
            <a:avLst/>
          </a:prstGeom>
          <a:noFill/>
        </p:spPr>
        <p:txBody>
          <a:bodyPr wrap="square" rtlCol="0">
            <a:spAutoFit/>
          </a:bodyPr>
          <a:lstStyle/>
          <a:p>
            <a:pPr algn="just"/>
            <a:endParaRPr lang="ru-RU" sz="4000" dirty="0" smtClean="0"/>
          </a:p>
          <a:p>
            <a:r>
              <a:rPr lang="ru-RU" dirty="0" smtClean="0"/>
              <a:t> </a:t>
            </a:r>
            <a:endParaRPr lang="ru-RU"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976" y="587573"/>
            <a:ext cx="6786610" cy="505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860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95131"/>
            <a:ext cx="7929618" cy="6191389"/>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err="1" smtClean="0">
                <a:solidFill>
                  <a:srgbClr val="FF0000"/>
                </a:solidFill>
              </a:rPr>
              <a:t>Генріх</a:t>
            </a:r>
            <a:r>
              <a:rPr lang="ru-RU" sz="2000" b="1" dirty="0" smtClean="0">
                <a:solidFill>
                  <a:srgbClr val="FF0000"/>
                </a:solidFill>
              </a:rPr>
              <a:t> Рудольф Герц (1857–1894)</a:t>
            </a:r>
            <a:r>
              <a:rPr lang="ru-RU" sz="2000" b="1" dirty="0" smtClean="0"/>
              <a:t>)</a:t>
            </a:r>
            <a:endParaRPr lang="ru-RU" sz="2000" b="1" dirty="0"/>
          </a:p>
        </p:txBody>
      </p:sp>
      <p:cxnSp>
        <p:nvCxnSpPr>
          <p:cNvPr id="6" name="Прямая соединительная линия 5"/>
          <p:cNvCxnSpPr>
            <a:stCxn id="4" idx="0"/>
            <a:endCxn id="4" idx="2"/>
          </p:cNvCxnSpPr>
          <p:nvPr/>
        </p:nvCxnSpPr>
        <p:spPr>
          <a:xfrm>
            <a:off x="4536281" y="95131"/>
            <a:ext cx="0" cy="6191389"/>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259632" y="1357297"/>
            <a:ext cx="6552728" cy="369332"/>
          </a:xfrm>
          <a:prstGeom prst="rect">
            <a:avLst/>
          </a:prstGeom>
          <a:noFill/>
        </p:spPr>
        <p:txBody>
          <a:bodyPr wrap="square" rtlCol="0">
            <a:spAutoFit/>
          </a:bodyPr>
          <a:lstStyle/>
          <a:p>
            <a:endParaRPr lang="ru-RU" dirty="0"/>
          </a:p>
        </p:txBody>
      </p:sp>
      <p:sp>
        <p:nvSpPr>
          <p:cNvPr id="5" name="TextBox 4"/>
          <p:cNvSpPr txBox="1"/>
          <p:nvPr/>
        </p:nvSpPr>
        <p:spPr>
          <a:xfrm>
            <a:off x="1226010" y="95131"/>
            <a:ext cx="6552728" cy="984885"/>
          </a:xfrm>
          <a:prstGeom prst="rect">
            <a:avLst/>
          </a:prstGeom>
          <a:noFill/>
        </p:spPr>
        <p:txBody>
          <a:bodyPr wrap="square" rtlCol="0">
            <a:spAutoFit/>
          </a:bodyPr>
          <a:lstStyle/>
          <a:p>
            <a:pPr algn="just"/>
            <a:endParaRPr lang="ru-RU" sz="4000" dirty="0" smtClean="0"/>
          </a:p>
          <a:p>
            <a:r>
              <a:rPr lang="ru-RU" dirty="0" smtClean="0"/>
              <a:t> </a:t>
            </a:r>
            <a:endParaRPr lang="ru-RU" dirty="0"/>
          </a:p>
        </p:txBody>
      </p:sp>
      <p:sp>
        <p:nvSpPr>
          <p:cNvPr id="7" name="TextBox 6"/>
          <p:cNvSpPr txBox="1"/>
          <p:nvPr/>
        </p:nvSpPr>
        <p:spPr>
          <a:xfrm>
            <a:off x="1226010" y="908720"/>
            <a:ext cx="6552728" cy="1569660"/>
          </a:xfrm>
          <a:prstGeom prst="rect">
            <a:avLst/>
          </a:prstGeom>
          <a:noFill/>
        </p:spPr>
        <p:txBody>
          <a:bodyPr wrap="square" rtlCol="0">
            <a:spAutoFit/>
          </a:bodyPr>
          <a:lstStyle/>
          <a:p>
            <a:r>
              <a:rPr lang="ru-RU" sz="4800" b="1" dirty="0" err="1" smtClean="0"/>
              <a:t>Німецький</a:t>
            </a:r>
            <a:r>
              <a:rPr lang="ru-RU" sz="4800" b="1" dirty="0" smtClean="0"/>
              <a:t> </a:t>
            </a:r>
            <a:r>
              <a:rPr lang="ru-RU" sz="4800" b="1" dirty="0" err="1" smtClean="0"/>
              <a:t>фізик</a:t>
            </a:r>
            <a:r>
              <a:rPr lang="ru-RU" sz="4800" b="1" dirty="0" smtClean="0"/>
              <a:t> </a:t>
            </a:r>
            <a:r>
              <a:rPr lang="ru-RU" sz="4800" b="1" dirty="0" err="1" smtClean="0"/>
              <a:t>Генріх</a:t>
            </a:r>
            <a:r>
              <a:rPr lang="ru-RU" sz="4800" b="1" dirty="0" smtClean="0"/>
              <a:t> Герц</a:t>
            </a:r>
            <a:endParaRPr lang="ru-RU" sz="4800"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96" y="2214554"/>
            <a:ext cx="2988332" cy="285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1846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95131"/>
            <a:ext cx="7929618" cy="6191389"/>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a:p>
        </p:txBody>
      </p:sp>
      <p:cxnSp>
        <p:nvCxnSpPr>
          <p:cNvPr id="6" name="Прямая соединительная линия 5"/>
          <p:cNvCxnSpPr>
            <a:stCxn id="4" idx="0"/>
            <a:endCxn id="4" idx="2"/>
          </p:cNvCxnSpPr>
          <p:nvPr/>
        </p:nvCxnSpPr>
        <p:spPr>
          <a:xfrm>
            <a:off x="4536281" y="95131"/>
            <a:ext cx="0" cy="6191389"/>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259632" y="1357297"/>
            <a:ext cx="6552728" cy="369332"/>
          </a:xfrm>
          <a:prstGeom prst="rect">
            <a:avLst/>
          </a:prstGeom>
          <a:noFill/>
        </p:spPr>
        <p:txBody>
          <a:bodyPr wrap="square" rtlCol="0">
            <a:spAutoFit/>
          </a:bodyPr>
          <a:lstStyle/>
          <a:p>
            <a:endParaRPr lang="ru-RU" dirty="0"/>
          </a:p>
        </p:txBody>
      </p:sp>
      <p:sp>
        <p:nvSpPr>
          <p:cNvPr id="5" name="TextBox 4"/>
          <p:cNvSpPr txBox="1"/>
          <p:nvPr/>
        </p:nvSpPr>
        <p:spPr>
          <a:xfrm>
            <a:off x="1226010" y="95131"/>
            <a:ext cx="6552728" cy="984885"/>
          </a:xfrm>
          <a:prstGeom prst="rect">
            <a:avLst/>
          </a:prstGeom>
          <a:noFill/>
        </p:spPr>
        <p:txBody>
          <a:bodyPr wrap="square" rtlCol="0">
            <a:spAutoFit/>
          </a:bodyPr>
          <a:lstStyle/>
          <a:p>
            <a:pPr algn="just"/>
            <a:endParaRPr lang="ru-RU" sz="4000" dirty="0" smtClean="0"/>
          </a:p>
          <a:p>
            <a:r>
              <a:rPr lang="ru-RU" dirty="0" smtClean="0"/>
              <a:t> </a:t>
            </a:r>
            <a:endParaRPr lang="ru-RU" dirty="0"/>
          </a:p>
        </p:txBody>
      </p:sp>
      <p:sp>
        <p:nvSpPr>
          <p:cNvPr id="8" name="TextBox 7"/>
          <p:cNvSpPr txBox="1"/>
          <p:nvPr/>
        </p:nvSpPr>
        <p:spPr>
          <a:xfrm>
            <a:off x="1403648" y="1071545"/>
            <a:ext cx="6408712" cy="4339650"/>
          </a:xfrm>
          <a:prstGeom prst="rect">
            <a:avLst/>
          </a:prstGeom>
          <a:noFill/>
        </p:spPr>
        <p:txBody>
          <a:bodyPr wrap="square" rtlCol="0">
            <a:spAutoFit/>
          </a:bodyPr>
          <a:lstStyle/>
          <a:p>
            <a:pPr indent="252095" algn="ctr">
              <a:lnSpc>
                <a:spcPct val="115000"/>
              </a:lnSpc>
              <a:spcAft>
                <a:spcPts val="0"/>
              </a:spcAft>
            </a:pPr>
            <a:r>
              <a:rPr lang="uk-UA" sz="4800" b="1" i="1" dirty="0">
                <a:solidFill>
                  <a:srgbClr val="333333"/>
                </a:solidFill>
                <a:latin typeface="Times New Roman"/>
                <a:ea typeface="Times New Roman"/>
                <a:cs typeface="Times New Roman"/>
              </a:rPr>
              <a:t>Як між собою пов’язані </a:t>
            </a:r>
            <a:r>
              <a:rPr lang="uk-UA" sz="4800" b="1" i="1" dirty="0" err="1">
                <a:solidFill>
                  <a:srgbClr val="333333"/>
                </a:solidFill>
                <a:latin typeface="Times New Roman"/>
                <a:ea typeface="Times New Roman"/>
                <a:cs typeface="Times New Roman"/>
              </a:rPr>
              <a:t>період  к</a:t>
            </a:r>
            <a:r>
              <a:rPr lang="uk-UA" sz="4800" b="1" i="1" dirty="0">
                <a:solidFill>
                  <a:srgbClr val="333333"/>
                </a:solidFill>
                <a:latin typeface="Times New Roman"/>
                <a:ea typeface="Times New Roman"/>
                <a:cs typeface="Times New Roman"/>
              </a:rPr>
              <a:t>оливань та  частота коливань?</a:t>
            </a:r>
            <a:endParaRPr lang="ru-RU" sz="4800" dirty="0">
              <a:ea typeface="Calibri"/>
              <a:cs typeface="Times New Roman"/>
            </a:endParaRPr>
          </a:p>
        </p:txBody>
      </p:sp>
    </p:spTree>
    <p:extLst>
      <p:ext uri="{BB962C8B-B14F-4D97-AF65-F5344CB8AC3E}">
        <p14:creationId xmlns:p14="http://schemas.microsoft.com/office/powerpoint/2010/main" val="2885223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95131"/>
            <a:ext cx="7929618" cy="6191389"/>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a:p>
        </p:txBody>
      </p:sp>
      <p:cxnSp>
        <p:nvCxnSpPr>
          <p:cNvPr id="6" name="Прямая соединительная линия 5"/>
          <p:cNvCxnSpPr>
            <a:stCxn id="4" idx="0"/>
            <a:endCxn id="4" idx="2"/>
          </p:cNvCxnSpPr>
          <p:nvPr/>
        </p:nvCxnSpPr>
        <p:spPr>
          <a:xfrm>
            <a:off x="4536281" y="95131"/>
            <a:ext cx="0" cy="6191389"/>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259632" y="1357297"/>
            <a:ext cx="6552728" cy="369332"/>
          </a:xfrm>
          <a:prstGeom prst="rect">
            <a:avLst/>
          </a:prstGeom>
          <a:noFill/>
        </p:spPr>
        <p:txBody>
          <a:bodyPr wrap="square" rtlCol="0">
            <a:spAutoFit/>
          </a:bodyPr>
          <a:lstStyle/>
          <a:p>
            <a:endParaRPr lang="ru-RU" dirty="0"/>
          </a:p>
        </p:txBody>
      </p:sp>
      <p:sp>
        <p:nvSpPr>
          <p:cNvPr id="5" name="TextBox 4"/>
          <p:cNvSpPr txBox="1"/>
          <p:nvPr/>
        </p:nvSpPr>
        <p:spPr>
          <a:xfrm>
            <a:off x="1226010" y="95131"/>
            <a:ext cx="6552728" cy="984885"/>
          </a:xfrm>
          <a:prstGeom prst="rect">
            <a:avLst/>
          </a:prstGeom>
          <a:noFill/>
        </p:spPr>
        <p:txBody>
          <a:bodyPr wrap="square" rtlCol="0">
            <a:spAutoFit/>
          </a:bodyPr>
          <a:lstStyle/>
          <a:p>
            <a:pPr algn="just"/>
            <a:endParaRPr lang="ru-RU" sz="4000" dirty="0" smtClean="0"/>
          </a:p>
          <a:p>
            <a:r>
              <a:rPr lang="ru-RU" dirty="0" smtClean="0"/>
              <a:t> </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669954"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371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uk-UA" sz="4400" b="1" dirty="0" smtClean="0">
                <a:solidFill>
                  <a:srgbClr val="FF0000"/>
                </a:solidFill>
              </a:rPr>
              <a:t>Заповни таблицю</a:t>
            </a:r>
            <a:endParaRPr lang="ru-RU" sz="4400" b="1" dirty="0">
              <a:solidFill>
                <a:srgbClr val="FF00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746501263"/>
              </p:ext>
            </p:extLst>
          </p:nvPr>
        </p:nvGraphicFramePr>
        <p:xfrm>
          <a:off x="571472" y="1678162"/>
          <a:ext cx="7816952" cy="3076003"/>
        </p:xfrm>
        <a:graphic>
          <a:graphicData uri="http://schemas.openxmlformats.org/drawingml/2006/table">
            <a:tbl>
              <a:tblPr>
                <a:tableStyleId>{775DCB02-9BB8-47FD-8907-85C794F793BA}</a:tableStyleId>
              </a:tblPr>
              <a:tblGrid>
                <a:gridCol w="2073886"/>
                <a:gridCol w="1639680"/>
                <a:gridCol w="1818888"/>
                <a:gridCol w="2284498"/>
              </a:tblGrid>
              <a:tr h="878858">
                <a:tc>
                  <a:txBody>
                    <a:bodyPr/>
                    <a:lstStyle/>
                    <a:p>
                      <a:pPr algn="ctr"/>
                      <a:r>
                        <a:rPr lang="ru-RU" sz="2800" dirty="0" err="1">
                          <a:effectLst/>
                        </a:rPr>
                        <a:t>Фізична</a:t>
                      </a:r>
                      <a:r>
                        <a:rPr lang="ru-RU" sz="2800" dirty="0">
                          <a:effectLst/>
                        </a:rPr>
                        <a:t> величина</a:t>
                      </a:r>
                    </a:p>
                  </a:txBody>
                  <a:tcPr marL="0" marR="0" marT="0" marB="0" anchor="ctr"/>
                </a:tc>
                <a:tc>
                  <a:txBody>
                    <a:bodyPr/>
                    <a:lstStyle/>
                    <a:p>
                      <a:pPr algn="ctr"/>
                      <a:r>
                        <a:rPr lang="ru-RU" sz="2800" dirty="0" err="1">
                          <a:effectLst/>
                        </a:rPr>
                        <a:t>Амплітуда</a:t>
                      </a:r>
                      <a:r>
                        <a:rPr lang="ru-RU" sz="2800" dirty="0">
                          <a:effectLst/>
                        </a:rPr>
                        <a:t> </a:t>
                      </a:r>
                      <a:r>
                        <a:rPr lang="ru-RU" sz="2800" dirty="0" err="1">
                          <a:effectLst/>
                        </a:rPr>
                        <a:t>коливань</a:t>
                      </a:r>
                      <a:endParaRPr lang="ru-RU" sz="2800" dirty="0">
                        <a:effectLst/>
                      </a:endParaRPr>
                    </a:p>
                  </a:txBody>
                  <a:tcPr marL="0" marR="0" marT="0" marB="0" anchor="ctr"/>
                </a:tc>
                <a:tc>
                  <a:txBody>
                    <a:bodyPr/>
                    <a:lstStyle/>
                    <a:p>
                      <a:pPr algn="ctr"/>
                      <a:r>
                        <a:rPr lang="ru-RU" sz="2800">
                          <a:effectLst/>
                        </a:rPr>
                        <a:t>Період коливань</a:t>
                      </a:r>
                    </a:p>
                  </a:txBody>
                  <a:tcPr marL="0" marR="0" marT="0" marB="0" anchor="ctr"/>
                </a:tc>
                <a:tc>
                  <a:txBody>
                    <a:bodyPr/>
                    <a:lstStyle/>
                    <a:p>
                      <a:pPr algn="ctr"/>
                      <a:r>
                        <a:rPr lang="ru-RU" sz="2800" dirty="0">
                          <a:effectLst/>
                        </a:rPr>
                        <a:t>Частота </a:t>
                      </a:r>
                      <a:r>
                        <a:rPr lang="ru-RU" sz="2800" dirty="0" err="1">
                          <a:effectLst/>
                        </a:rPr>
                        <a:t>коливань</a:t>
                      </a:r>
                      <a:endParaRPr lang="ru-RU" sz="2800" dirty="0">
                        <a:effectLst/>
                      </a:endParaRPr>
                    </a:p>
                  </a:txBody>
                  <a:tcPr marL="0" marR="0" marT="0" marB="0" anchor="ctr"/>
                </a:tc>
              </a:tr>
              <a:tr h="439429">
                <a:tc>
                  <a:txBody>
                    <a:bodyPr/>
                    <a:lstStyle/>
                    <a:p>
                      <a:r>
                        <a:rPr lang="ru-RU" sz="2800">
                          <a:effectLst/>
                        </a:rPr>
                        <a:t>Означення</a:t>
                      </a:r>
                    </a:p>
                  </a:txBody>
                  <a:tcPr marL="0" marR="0" marT="0" marB="0" anchor="ctr"/>
                </a:tc>
                <a:tc>
                  <a:txBody>
                    <a:bodyPr/>
                    <a:lstStyle/>
                    <a:p>
                      <a:r>
                        <a:rPr lang="ru-RU" sz="2800"/>
                        <a:t> </a:t>
                      </a:r>
                    </a:p>
                  </a:txBody>
                  <a:tcPr marL="0" marR="0" marT="0" marB="0" anchor="ctr"/>
                </a:tc>
                <a:tc>
                  <a:txBody>
                    <a:bodyPr/>
                    <a:lstStyle/>
                    <a:p>
                      <a:r>
                        <a:rPr lang="ru-RU" sz="2800"/>
                        <a:t> </a:t>
                      </a:r>
                    </a:p>
                  </a:txBody>
                  <a:tcPr marL="0" marR="0" marT="0" marB="0" anchor="ctr"/>
                </a:tc>
                <a:tc>
                  <a:txBody>
                    <a:bodyPr/>
                    <a:lstStyle/>
                    <a:p>
                      <a:r>
                        <a:rPr lang="ru-RU" sz="2800"/>
                        <a:t> </a:t>
                      </a:r>
                    </a:p>
                  </a:txBody>
                  <a:tcPr marL="0" marR="0" marT="0" marB="0" anchor="ctr"/>
                </a:tc>
              </a:tr>
              <a:tr h="439429">
                <a:tc>
                  <a:txBody>
                    <a:bodyPr/>
                    <a:lstStyle/>
                    <a:p>
                      <a:r>
                        <a:rPr lang="ru-RU" sz="2800">
                          <a:effectLst/>
                        </a:rPr>
                        <a:t>Позначення</a:t>
                      </a:r>
                    </a:p>
                  </a:txBody>
                  <a:tcPr marL="0" marR="0" marT="0" marB="0" anchor="ctr"/>
                </a:tc>
                <a:tc>
                  <a:txBody>
                    <a:bodyPr/>
                    <a:lstStyle/>
                    <a:p>
                      <a:r>
                        <a:rPr lang="ru-RU" sz="2800"/>
                        <a:t> </a:t>
                      </a:r>
                    </a:p>
                  </a:txBody>
                  <a:tcPr marL="0" marR="0" marT="0" marB="0" anchor="ctr"/>
                </a:tc>
                <a:tc>
                  <a:txBody>
                    <a:bodyPr/>
                    <a:lstStyle/>
                    <a:p>
                      <a:r>
                        <a:rPr lang="ru-RU" sz="2800"/>
                        <a:t> </a:t>
                      </a:r>
                    </a:p>
                  </a:txBody>
                  <a:tcPr marL="0" marR="0" marT="0" marB="0" anchor="ctr"/>
                </a:tc>
                <a:tc>
                  <a:txBody>
                    <a:bodyPr/>
                    <a:lstStyle/>
                    <a:p>
                      <a:r>
                        <a:rPr lang="ru-RU" sz="2800"/>
                        <a:t> </a:t>
                      </a:r>
                    </a:p>
                  </a:txBody>
                  <a:tcPr marL="0" marR="0" marT="0" marB="0" anchor="ctr"/>
                </a:tc>
              </a:tr>
              <a:tr h="1318287">
                <a:tc>
                  <a:txBody>
                    <a:bodyPr/>
                    <a:lstStyle/>
                    <a:p>
                      <a:r>
                        <a:rPr lang="ru-RU" sz="2800">
                          <a:effectLst/>
                        </a:rPr>
                        <a:t>Одиниця фізичної величини</a:t>
                      </a:r>
                    </a:p>
                  </a:txBody>
                  <a:tcPr marL="0" marR="0" marT="0" marB="0" anchor="ctr"/>
                </a:tc>
                <a:tc>
                  <a:txBody>
                    <a:bodyPr/>
                    <a:lstStyle/>
                    <a:p>
                      <a:r>
                        <a:rPr lang="ru-RU" sz="2800"/>
                        <a:t> </a:t>
                      </a:r>
                    </a:p>
                  </a:txBody>
                  <a:tcPr marL="0" marR="0" marT="0" marB="0" anchor="ctr"/>
                </a:tc>
                <a:tc>
                  <a:txBody>
                    <a:bodyPr/>
                    <a:lstStyle/>
                    <a:p>
                      <a:r>
                        <a:rPr lang="ru-RU" sz="2800"/>
                        <a:t> </a:t>
                      </a:r>
                    </a:p>
                  </a:txBody>
                  <a:tcPr marL="0" marR="0" marT="0" marB="0" anchor="ctr"/>
                </a:tc>
                <a:tc>
                  <a:txBody>
                    <a:bodyPr/>
                    <a:lstStyle/>
                    <a:p>
                      <a:r>
                        <a:rPr lang="ru-RU" sz="2800" dirty="0"/>
                        <a:t> </a:t>
                      </a:r>
                    </a:p>
                  </a:txBody>
                  <a:tcPr marL="0" marR="0" marT="0" marB="0" anchor="ctr"/>
                </a:tc>
              </a:tr>
            </a:tbl>
          </a:graphicData>
        </a:graphic>
      </p:graphicFrame>
    </p:spTree>
    <p:extLst>
      <p:ext uri="{BB962C8B-B14F-4D97-AF65-F5344CB8AC3E}">
        <p14:creationId xmlns:p14="http://schemas.microsoft.com/office/powerpoint/2010/main" val="418852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1259632" y="1643049"/>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2411760" y="1928801"/>
            <a:ext cx="5400600" cy="2554545"/>
          </a:xfrm>
          <a:prstGeom prst="rect">
            <a:avLst/>
          </a:prstGeom>
        </p:spPr>
        <p:txBody>
          <a:bodyPr wrap="square">
            <a:spAutoFit/>
          </a:bodyPr>
          <a:lstStyle/>
          <a:p>
            <a:pPr algn="ctr"/>
            <a:r>
              <a:rPr lang="ru-RU" dirty="0"/>
              <a:t>1</a:t>
            </a:r>
            <a:r>
              <a:rPr lang="ru-RU" sz="3200" dirty="0"/>
              <a:t>.           </a:t>
            </a:r>
            <a:r>
              <a:rPr lang="ru-RU" sz="4000" dirty="0" err="1"/>
              <a:t>Період</a:t>
            </a:r>
            <a:r>
              <a:rPr lang="ru-RU" sz="4000" dirty="0"/>
              <a:t> </a:t>
            </a:r>
            <a:r>
              <a:rPr lang="ru-RU" sz="4000" dirty="0" err="1"/>
              <a:t>коливань</a:t>
            </a:r>
            <a:r>
              <a:rPr lang="ru-RU" sz="4000" dirty="0"/>
              <a:t> </a:t>
            </a:r>
            <a:r>
              <a:rPr lang="ru-RU" sz="4000" dirty="0" err="1"/>
              <a:t>математичного</a:t>
            </a:r>
            <a:r>
              <a:rPr lang="ru-RU" sz="4000" dirty="0"/>
              <a:t> маятника </a:t>
            </a:r>
            <a:r>
              <a:rPr lang="ru-RU" sz="4000" dirty="0" err="1"/>
              <a:t>залежить</a:t>
            </a:r>
            <a:r>
              <a:rPr lang="ru-RU" sz="4000" dirty="0"/>
              <a:t> </a:t>
            </a:r>
            <a:r>
              <a:rPr lang="ru-RU" sz="4000" dirty="0" err="1"/>
              <a:t>від</a:t>
            </a:r>
            <a:r>
              <a:rPr lang="ru-RU" sz="4000" dirty="0"/>
              <a:t> </a:t>
            </a:r>
            <a:r>
              <a:rPr lang="ru-RU" sz="4000" dirty="0" err="1"/>
              <a:t>довжини</a:t>
            </a:r>
            <a:r>
              <a:rPr lang="ru-RU" sz="4000" dirty="0"/>
              <a:t> нитки</a:t>
            </a:r>
            <a:r>
              <a:rPr lang="ru-RU" sz="3200" dirty="0"/>
              <a:t>.</a:t>
            </a:r>
            <a:endParaRPr lang="uk-UA" sz="3200" dirty="0"/>
          </a:p>
        </p:txBody>
      </p:sp>
    </p:spTree>
    <p:extLst>
      <p:ext uri="{BB962C8B-B14F-4D97-AF65-F5344CB8AC3E}">
        <p14:creationId xmlns:p14="http://schemas.microsoft.com/office/powerpoint/2010/main" val="729539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8001341"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1259632" y="1643049"/>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2411760" y="1711099"/>
            <a:ext cx="5400600" cy="3046988"/>
          </a:xfrm>
          <a:prstGeom prst="rect">
            <a:avLst/>
          </a:prstGeom>
        </p:spPr>
        <p:txBody>
          <a:bodyPr wrap="square">
            <a:spAutoFit/>
          </a:bodyPr>
          <a:lstStyle/>
          <a:p>
            <a:r>
              <a:rPr lang="ru-RU" sz="4800" dirty="0" smtClean="0"/>
              <a:t>2. </a:t>
            </a:r>
            <a:r>
              <a:rPr lang="ru-RU" sz="4800" dirty="0" err="1" smtClean="0"/>
              <a:t>Якщо</a:t>
            </a:r>
            <a:r>
              <a:rPr lang="ru-RU" sz="4800" dirty="0" smtClean="0"/>
              <a:t> </a:t>
            </a:r>
            <a:r>
              <a:rPr lang="ru-RU" sz="4800" dirty="0"/>
              <a:t>за 2 с маятник </a:t>
            </a:r>
            <a:r>
              <a:rPr lang="ru-RU" sz="4800" dirty="0" err="1"/>
              <a:t>здійснив</a:t>
            </a:r>
            <a:r>
              <a:rPr lang="ru-RU" sz="4800" dirty="0"/>
              <a:t> 8 </a:t>
            </a:r>
            <a:r>
              <a:rPr lang="ru-RU" sz="4800" dirty="0" err="1"/>
              <a:t>коливань</a:t>
            </a:r>
            <a:r>
              <a:rPr lang="ru-RU" sz="4800" dirty="0"/>
              <a:t>, то </a:t>
            </a:r>
            <a:r>
              <a:rPr lang="ru-RU" sz="4800" dirty="0" err="1"/>
              <a:t>період</a:t>
            </a:r>
            <a:r>
              <a:rPr lang="ru-RU" sz="4800" dirty="0"/>
              <a:t> </a:t>
            </a:r>
            <a:r>
              <a:rPr lang="ru-RU" sz="4800" dirty="0" err="1"/>
              <a:t>коливань</a:t>
            </a:r>
            <a:r>
              <a:rPr lang="ru-RU" sz="4800" dirty="0"/>
              <a:t> 4 с.</a:t>
            </a:r>
            <a:endParaRPr lang="uk-UA" sz="4800" dirty="0"/>
          </a:p>
        </p:txBody>
      </p:sp>
    </p:spTree>
    <p:extLst>
      <p:ext uri="{BB962C8B-B14F-4D97-AF65-F5344CB8AC3E}">
        <p14:creationId xmlns:p14="http://schemas.microsoft.com/office/powerpoint/2010/main" val="328073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4" y="785795"/>
            <a:ext cx="8001341"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1259632" y="1643049"/>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2411760" y="1711099"/>
            <a:ext cx="5400600" cy="830997"/>
          </a:xfrm>
          <a:prstGeom prst="rect">
            <a:avLst/>
          </a:prstGeom>
        </p:spPr>
        <p:txBody>
          <a:bodyPr wrap="square">
            <a:spAutoFit/>
          </a:bodyPr>
          <a:lstStyle/>
          <a:p>
            <a:r>
              <a:rPr lang="ru-RU" sz="4800" dirty="0" smtClean="0"/>
              <a:t>3. </a:t>
            </a:r>
            <a:endParaRPr lang="uk-UA" sz="4800" dirty="0"/>
          </a:p>
        </p:txBody>
      </p:sp>
      <p:sp>
        <p:nvSpPr>
          <p:cNvPr id="8" name="Прямоугольник 7"/>
          <p:cNvSpPr/>
          <p:nvPr/>
        </p:nvSpPr>
        <p:spPr>
          <a:xfrm>
            <a:off x="3092396" y="1716945"/>
            <a:ext cx="4572000" cy="3785652"/>
          </a:xfrm>
          <a:prstGeom prst="rect">
            <a:avLst/>
          </a:prstGeom>
        </p:spPr>
        <p:txBody>
          <a:bodyPr>
            <a:spAutoFit/>
          </a:bodyPr>
          <a:lstStyle/>
          <a:p>
            <a:r>
              <a:rPr lang="ru-RU" sz="4000" dirty="0"/>
              <a:t>220 </a:t>
            </a:r>
            <a:r>
              <a:rPr lang="ru-RU" sz="4000" dirty="0" err="1"/>
              <a:t>коливань</a:t>
            </a:r>
            <a:r>
              <a:rPr lang="ru-RU" sz="4000" dirty="0"/>
              <a:t> </a:t>
            </a:r>
            <a:r>
              <a:rPr lang="ru-RU" sz="4000" dirty="0" err="1"/>
              <a:t>здійснить</a:t>
            </a:r>
            <a:r>
              <a:rPr lang="ru-RU" sz="4000" dirty="0"/>
              <a:t> </a:t>
            </a:r>
            <a:r>
              <a:rPr lang="ru-RU" sz="4000" dirty="0" err="1"/>
              <a:t>матеріальна</a:t>
            </a:r>
            <a:r>
              <a:rPr lang="ru-RU" sz="4000" dirty="0"/>
              <a:t> точка за 5 с, </a:t>
            </a:r>
            <a:r>
              <a:rPr lang="ru-RU" sz="4000" dirty="0" err="1"/>
              <a:t>якщо</a:t>
            </a:r>
            <a:r>
              <a:rPr lang="ru-RU" sz="4000" dirty="0"/>
              <a:t> частота </a:t>
            </a:r>
            <a:r>
              <a:rPr lang="ru-RU" sz="4000" dirty="0" err="1"/>
              <a:t>коливань</a:t>
            </a:r>
            <a:r>
              <a:rPr lang="ru-RU" sz="4000" dirty="0"/>
              <a:t> становить 440 </a:t>
            </a:r>
            <a:r>
              <a:rPr lang="ru-RU" sz="4000" dirty="0" smtClean="0"/>
              <a:t>Гц.</a:t>
            </a:r>
            <a:endParaRPr lang="uk-UA" sz="4000" dirty="0"/>
          </a:p>
        </p:txBody>
      </p:sp>
    </p:spTree>
    <p:extLst>
      <p:ext uri="{BB962C8B-B14F-4D97-AF65-F5344CB8AC3E}">
        <p14:creationId xmlns:p14="http://schemas.microsoft.com/office/powerpoint/2010/main" val="349061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214290"/>
            <a:ext cx="7929618" cy="6143668"/>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Ось у тебе є машинка, якщо її штовхнути, то вона почне рухатися відносно підлоги. Давай у машинку посадимо ведмедика і знову штовхнемо її – тепер рухається і ведмедик </a:t>
            </a:r>
            <a:r>
              <a:rPr lang="uk-UA" u="sng" dirty="0" smtClean="0"/>
              <a:t>відносно машинки</a:t>
            </a:r>
            <a:r>
              <a:rPr lang="uk-UA" dirty="0" smtClean="0"/>
              <a:t> та відносно підлоги. Тепер уважно подивися, по якій лінії він рухається. Лінія називається траєкторією. Якщо ця лінія пряма, то рух називають прямим, якщо </a:t>
            </a:r>
            <a:r>
              <a:rPr lang="uk-UA" u="sng" dirty="0" smtClean="0"/>
              <a:t>буде крива, то рух називають кривим</a:t>
            </a:r>
            <a:r>
              <a:rPr lang="uk-UA" dirty="0" smtClean="0"/>
              <a:t>. Тепер покружляймо машинкою по колу. Тут треба знати, що таке період і частота. </a:t>
            </a:r>
            <a:r>
              <a:rPr lang="uk-UA" u="sng" dirty="0" smtClean="0"/>
              <a:t>Період – це кількість коливань за одиницю часу, а частота – час, за який здійснюється одне повне коливання</a:t>
            </a:r>
            <a:endParaRPr lang="ru-RU" dirty="0"/>
          </a:p>
        </p:txBody>
      </p:sp>
      <p:cxnSp>
        <p:nvCxnSpPr>
          <p:cNvPr id="6" name="Прямая соединительная линия 5"/>
          <p:cNvCxnSpPr/>
          <p:nvPr/>
        </p:nvCxnSpPr>
        <p:spPr>
          <a:xfrm rot="16200000" flipH="1">
            <a:off x="1750199"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40" name="WordArt 3"/>
          <p:cNvSpPr>
            <a:spLocks noChangeArrowheads="1" noChangeShapeType="1" noTextEdit="1"/>
          </p:cNvSpPr>
          <p:nvPr/>
        </p:nvSpPr>
        <p:spPr bwMode="auto">
          <a:xfrm>
            <a:off x="1142976" y="0"/>
            <a:ext cx="6786610" cy="1676381"/>
          </a:xfrm>
          <a:prstGeom prst="rect">
            <a:avLst/>
          </a:prstGeom>
        </p:spPr>
        <p:txBody>
          <a:bodyPr wrap="none" fromWordArt="1">
            <a:prstTxWarp prst="textPlain">
              <a:avLst>
                <a:gd name="adj" fmla="val 50201"/>
              </a:avLst>
            </a:prstTxWarp>
          </a:bodyPr>
          <a:lstStyle/>
          <a:p>
            <a:pPr algn="ctr"/>
            <a:endParaRPr lang="ru-RU" sz="3600" kern="10" dirty="0">
              <a:ln w="9525">
                <a:noFill/>
                <a:round/>
                <a:headEnd/>
                <a:tailEnd/>
              </a:ln>
              <a:solidFill>
                <a:srgbClr val="000080"/>
              </a:solidFill>
              <a:effectLst>
                <a:outerShdw dist="45791" dir="2021404" algn="ctr" rotWithShape="0">
                  <a:srgbClr val="B2B2B2">
                    <a:alpha val="80000"/>
                  </a:srgbClr>
                </a:outerShdw>
              </a:effectLst>
              <a:latin typeface="Times New Roman"/>
              <a:cs typeface="Times New Roman"/>
            </a:endParaRPr>
          </a:p>
        </p:txBody>
      </p:sp>
      <p:sp>
        <p:nvSpPr>
          <p:cNvPr id="41" name="TextBox 40"/>
          <p:cNvSpPr txBox="1"/>
          <p:nvPr/>
        </p:nvSpPr>
        <p:spPr>
          <a:xfrm>
            <a:off x="1236616" y="3652888"/>
            <a:ext cx="6692970" cy="2862322"/>
          </a:xfrm>
          <a:prstGeom prst="rect">
            <a:avLst/>
          </a:prstGeom>
          <a:noFill/>
        </p:spPr>
        <p:txBody>
          <a:bodyPr wrap="square" rtlCol="0">
            <a:spAutoFit/>
          </a:bodyPr>
          <a:lstStyle/>
          <a:p>
            <a:pPr algn="ctr"/>
            <a:r>
              <a:rPr lang="uk-UA" sz="6000" b="1" dirty="0" smtClean="0">
                <a:solidFill>
                  <a:srgbClr val="FF0000"/>
                </a:solidFill>
              </a:rPr>
              <a:t>Гра «Спіймай помилку</a:t>
            </a:r>
            <a:r>
              <a:rPr lang="uk-UA" sz="6000" b="1" dirty="0">
                <a:solidFill>
                  <a:srgbClr val="FF0000"/>
                </a:solidFill>
              </a:rPr>
              <a:t>!» в репортажі</a:t>
            </a:r>
            <a:endParaRPr lang="ru-RU" sz="6000" b="1" dirty="0">
              <a:solidFill>
                <a:srgbClr val="FF0000"/>
              </a:solidFill>
            </a:endParaRPr>
          </a:p>
        </p:txBody>
      </p:sp>
      <p:sp>
        <p:nvSpPr>
          <p:cNvPr id="42" name="TextBox 41"/>
          <p:cNvSpPr txBox="1"/>
          <p:nvPr/>
        </p:nvSpPr>
        <p:spPr>
          <a:xfrm>
            <a:off x="1214414" y="500042"/>
            <a:ext cx="6643734" cy="1446550"/>
          </a:xfrm>
          <a:prstGeom prst="rect">
            <a:avLst/>
          </a:prstGeom>
          <a:noFill/>
        </p:spPr>
        <p:txBody>
          <a:bodyPr wrap="square" rtlCol="0">
            <a:spAutoFit/>
          </a:bodyPr>
          <a:lstStyle/>
          <a:p>
            <a:pPr algn="ctr"/>
            <a:r>
              <a:rPr lang="uk-UA" sz="4400" b="1" u="sng" dirty="0" smtClean="0">
                <a:solidFill>
                  <a:srgbClr val="7030A0"/>
                </a:solidFill>
              </a:rPr>
              <a:t>Актуалізація опорних знань</a:t>
            </a:r>
            <a:endParaRPr lang="ru-RU" sz="4400" dirty="0">
              <a:solidFill>
                <a:srgbClr val="7030A0"/>
              </a:solidFill>
            </a:endParaRPr>
          </a:p>
        </p:txBody>
      </p:sp>
      <p:pic>
        <p:nvPicPr>
          <p:cNvPr id="44" name="Picture 4" descr="D:\ЕКУ\Физика 7 класс\Figure\F-14\questionmark11132015.png"/>
          <p:cNvPicPr>
            <a:picLocks noChangeAspect="1" noChangeArrowheads="1"/>
          </p:cNvPicPr>
          <p:nvPr/>
        </p:nvPicPr>
        <p:blipFill>
          <a:blip r:embed="rId2"/>
          <a:srcRect/>
          <a:stretch>
            <a:fillRect/>
          </a:stretch>
        </p:blipFill>
        <p:spPr bwMode="auto">
          <a:xfrm>
            <a:off x="3732846" y="1846272"/>
            <a:ext cx="1678307" cy="1699619"/>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lumMod val="95000"/>
                    <a:lumOff val="5000"/>
                  </a:schemeClr>
                </a:solidFill>
              </a:rPr>
              <a:t>             4. У </a:t>
            </a:r>
            <a:r>
              <a:rPr lang="ru-RU" sz="4000" dirty="0" err="1">
                <a:solidFill>
                  <a:schemeClr val="tx1">
                    <a:lumMod val="95000"/>
                    <a:lumOff val="5000"/>
                  </a:schemeClr>
                </a:solidFill>
              </a:rPr>
              <a:t>природі</a:t>
            </a:r>
            <a:r>
              <a:rPr lang="ru-RU" sz="4000" dirty="0">
                <a:solidFill>
                  <a:schemeClr val="tx1">
                    <a:lumMod val="95000"/>
                    <a:lumOff val="5000"/>
                  </a:schemeClr>
                </a:solidFill>
              </a:rPr>
              <a:t> </a:t>
            </a:r>
            <a:r>
              <a:rPr lang="ru-RU" sz="4000" dirty="0" err="1">
                <a:solidFill>
                  <a:schemeClr val="tx1">
                    <a:lumMod val="95000"/>
                    <a:lumOff val="5000"/>
                  </a:schemeClr>
                </a:solidFill>
              </a:rPr>
              <a:t>існують</a:t>
            </a:r>
            <a:r>
              <a:rPr lang="ru-RU" sz="4000" dirty="0">
                <a:solidFill>
                  <a:schemeClr val="tx1">
                    <a:lumMod val="95000"/>
                    <a:lumOff val="5000"/>
                  </a:schemeClr>
                </a:solidFill>
              </a:rPr>
              <a:t> </a:t>
            </a:r>
            <a:r>
              <a:rPr lang="ru-RU" sz="4000" dirty="0" err="1">
                <a:solidFill>
                  <a:schemeClr val="tx1">
                    <a:lumMod val="95000"/>
                    <a:lumOff val="5000"/>
                  </a:schemeClr>
                </a:solidFill>
              </a:rPr>
              <a:t>вільні</a:t>
            </a:r>
            <a:r>
              <a:rPr lang="ru-RU" sz="4000" dirty="0">
                <a:solidFill>
                  <a:schemeClr val="tx1">
                    <a:lumMod val="95000"/>
                    <a:lumOff val="5000"/>
                  </a:schemeClr>
                </a:solidFill>
              </a:rPr>
              <a:t> </a:t>
            </a:r>
            <a:r>
              <a:rPr lang="ru-RU" sz="4000" dirty="0" err="1">
                <a:solidFill>
                  <a:schemeClr val="tx1">
                    <a:lumMod val="95000"/>
                    <a:lumOff val="5000"/>
                  </a:schemeClr>
                </a:solidFill>
              </a:rPr>
              <a:t>коливання</a:t>
            </a:r>
            <a:endParaRPr lang="ru-RU" sz="4000" dirty="0">
              <a:solidFill>
                <a:schemeClr val="tx1">
                  <a:lumMod val="95000"/>
                  <a:lumOff val="5000"/>
                </a:schemeClr>
              </a:solidFill>
            </a:endParaRP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4" y="785795"/>
            <a:ext cx="8001341"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1259632" y="1643049"/>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655310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lumMod val="95000"/>
                    <a:lumOff val="5000"/>
                  </a:schemeClr>
                </a:solidFill>
              </a:rPr>
              <a:t>5. </a:t>
            </a:r>
            <a:r>
              <a:rPr lang="ru-RU" sz="4000" dirty="0" err="1" smtClean="0">
                <a:solidFill>
                  <a:schemeClr val="tx1">
                    <a:lumMod val="95000"/>
                    <a:lumOff val="5000"/>
                  </a:schemeClr>
                </a:solidFill>
              </a:rPr>
              <a:t>Хід</a:t>
            </a:r>
            <a:r>
              <a:rPr lang="ru-RU" sz="4000" dirty="0" smtClean="0">
                <a:solidFill>
                  <a:schemeClr val="tx1">
                    <a:lumMod val="95000"/>
                    <a:lumOff val="5000"/>
                  </a:schemeClr>
                </a:solidFill>
              </a:rPr>
              <a:t> </a:t>
            </a:r>
            <a:r>
              <a:rPr lang="ru-RU" sz="3600" dirty="0" err="1">
                <a:solidFill>
                  <a:schemeClr val="tx1">
                    <a:lumMod val="95000"/>
                    <a:lumOff val="5000"/>
                  </a:schemeClr>
                </a:solidFill>
              </a:rPr>
              <a:t>годинника</a:t>
            </a:r>
            <a:r>
              <a:rPr lang="ru-RU" sz="3600" dirty="0">
                <a:solidFill>
                  <a:schemeClr val="tx1">
                    <a:lumMod val="95000"/>
                    <a:lumOff val="5000"/>
                  </a:schemeClr>
                </a:solidFill>
              </a:rPr>
              <a:t> з </a:t>
            </a:r>
            <a:r>
              <a:rPr lang="ru-RU" sz="3600" dirty="0" err="1">
                <a:solidFill>
                  <a:schemeClr val="tx1">
                    <a:lumMod val="95000"/>
                    <a:lumOff val="5000"/>
                  </a:schemeClr>
                </a:solidFill>
              </a:rPr>
              <a:t>металевим</a:t>
            </a:r>
            <a:r>
              <a:rPr lang="ru-RU" sz="3600" dirty="0">
                <a:solidFill>
                  <a:schemeClr val="tx1">
                    <a:lumMod val="95000"/>
                    <a:lumOff val="5000"/>
                  </a:schemeClr>
                </a:solidFill>
              </a:rPr>
              <a:t> маятником при </a:t>
            </a:r>
            <a:r>
              <a:rPr lang="ru-RU" sz="3600" dirty="0" err="1">
                <a:solidFill>
                  <a:schemeClr val="tx1">
                    <a:lumMod val="95000"/>
                    <a:lumOff val="5000"/>
                  </a:schemeClr>
                </a:solidFill>
              </a:rPr>
              <a:t>підвищенні</a:t>
            </a:r>
            <a:r>
              <a:rPr lang="ru-RU" sz="3600" dirty="0">
                <a:solidFill>
                  <a:schemeClr val="tx1">
                    <a:lumMod val="95000"/>
                    <a:lumOff val="5000"/>
                  </a:schemeClr>
                </a:solidFill>
              </a:rPr>
              <a:t> </a:t>
            </a:r>
            <a:r>
              <a:rPr lang="ru-RU" sz="3600" dirty="0" err="1">
                <a:solidFill>
                  <a:schemeClr val="tx1">
                    <a:lumMod val="95000"/>
                    <a:lumOff val="5000"/>
                  </a:schemeClr>
                </a:solidFill>
              </a:rPr>
              <a:t>температури</a:t>
            </a:r>
            <a:r>
              <a:rPr lang="ru-RU" sz="3600" dirty="0">
                <a:solidFill>
                  <a:schemeClr val="tx1">
                    <a:lumMod val="95000"/>
                    <a:lumOff val="5000"/>
                  </a:schemeClr>
                </a:solidFill>
              </a:rPr>
              <a:t> </a:t>
            </a:r>
            <a:r>
              <a:rPr lang="ru-RU" sz="3600" dirty="0" err="1">
                <a:solidFill>
                  <a:schemeClr val="tx1">
                    <a:lumMod val="95000"/>
                    <a:lumOff val="5000"/>
                  </a:schemeClr>
                </a:solidFill>
              </a:rPr>
              <a:t>змінюється</a:t>
            </a:r>
            <a:r>
              <a:rPr lang="ru-RU" sz="4000" dirty="0">
                <a:solidFill>
                  <a:schemeClr val="tx1">
                    <a:lumMod val="95000"/>
                    <a:lumOff val="5000"/>
                  </a:schemeClr>
                </a:solidFill>
              </a:rPr>
              <a:t>.</a:t>
            </a: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4" y="785795"/>
            <a:ext cx="8001341"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873812" y="1010914"/>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92285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lumMod val="95000"/>
                    <a:lumOff val="5000"/>
                  </a:schemeClr>
                </a:solidFill>
              </a:rPr>
              <a:t>6. </a:t>
            </a:r>
            <a:r>
              <a:rPr lang="ru-RU" sz="4000" dirty="0" err="1">
                <a:solidFill>
                  <a:schemeClr val="tx1">
                    <a:lumMod val="95000"/>
                    <a:lumOff val="5000"/>
                  </a:schemeClr>
                </a:solidFill>
              </a:rPr>
              <a:t>Період</a:t>
            </a:r>
            <a:r>
              <a:rPr lang="ru-RU" sz="4000" dirty="0">
                <a:solidFill>
                  <a:schemeClr val="tx1">
                    <a:lumMod val="95000"/>
                    <a:lumOff val="5000"/>
                  </a:schemeClr>
                </a:solidFill>
              </a:rPr>
              <a:t> </a:t>
            </a:r>
            <a:r>
              <a:rPr lang="ru-RU" sz="4000" dirty="0" err="1">
                <a:solidFill>
                  <a:schemeClr val="tx1">
                    <a:lumMod val="95000"/>
                    <a:lumOff val="5000"/>
                  </a:schemeClr>
                </a:solidFill>
              </a:rPr>
              <a:t>коливань</a:t>
            </a:r>
            <a:r>
              <a:rPr lang="ru-RU" sz="4000" dirty="0">
                <a:solidFill>
                  <a:schemeClr val="tx1">
                    <a:lumMod val="95000"/>
                    <a:lumOff val="5000"/>
                  </a:schemeClr>
                </a:solidFill>
              </a:rPr>
              <a:t> </a:t>
            </a:r>
            <a:r>
              <a:rPr lang="ru-RU" sz="4000" dirty="0" err="1">
                <a:solidFill>
                  <a:schemeClr val="tx1">
                    <a:lumMod val="95000"/>
                    <a:lumOff val="5000"/>
                  </a:schemeClr>
                </a:solidFill>
              </a:rPr>
              <a:t>позначають</a:t>
            </a:r>
            <a:r>
              <a:rPr lang="ru-RU" sz="4000" dirty="0">
                <a:solidFill>
                  <a:schemeClr val="tx1">
                    <a:lumMod val="95000"/>
                    <a:lumOff val="5000"/>
                  </a:schemeClr>
                </a:solidFill>
              </a:rPr>
              <a:t> символом А.</a:t>
            </a: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4" y="785795"/>
            <a:ext cx="8001341"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873812" y="1010914"/>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96919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smtClean="0">
                <a:solidFill>
                  <a:schemeClr val="tx1">
                    <a:lumMod val="95000"/>
                    <a:lumOff val="5000"/>
                  </a:schemeClr>
                </a:solidFill>
              </a:rPr>
              <a:t>7. Частоту </a:t>
            </a:r>
            <a:r>
              <a:rPr lang="ru-RU" sz="4000" dirty="0" err="1">
                <a:solidFill>
                  <a:schemeClr val="tx1">
                    <a:lumMod val="95000"/>
                    <a:lumOff val="5000"/>
                  </a:schemeClr>
                </a:solidFill>
              </a:rPr>
              <a:t>коливань</a:t>
            </a:r>
            <a:r>
              <a:rPr lang="ru-RU" sz="4000" dirty="0">
                <a:solidFill>
                  <a:schemeClr val="tx1">
                    <a:lumMod val="95000"/>
                    <a:lumOff val="5000"/>
                  </a:schemeClr>
                </a:solidFill>
              </a:rPr>
              <a:t> </a:t>
            </a:r>
            <a:r>
              <a:rPr lang="ru-RU" sz="4000" dirty="0" err="1">
                <a:solidFill>
                  <a:schemeClr val="tx1">
                    <a:lumMod val="95000"/>
                    <a:lumOff val="5000"/>
                  </a:schemeClr>
                </a:solidFill>
              </a:rPr>
              <a:t>позначають</a:t>
            </a:r>
            <a:r>
              <a:rPr lang="ru-RU" sz="4000" dirty="0">
                <a:solidFill>
                  <a:schemeClr val="tx1">
                    <a:lumMod val="95000"/>
                    <a:lumOff val="5000"/>
                  </a:schemeClr>
                </a:solidFill>
              </a:rPr>
              <a:t> символом </a:t>
            </a:r>
            <a:r>
              <a:rPr lang="ru-RU" sz="4000" dirty="0" smtClean="0">
                <a:solidFill>
                  <a:schemeClr val="tx1">
                    <a:lumMod val="95000"/>
                    <a:lumOff val="5000"/>
                  </a:schemeClr>
                </a:solidFill>
              </a:rPr>
              <a:t>Т.</a:t>
            </a:r>
            <a:endParaRPr lang="ru-RU" sz="4000" dirty="0">
              <a:solidFill>
                <a:schemeClr val="tx1">
                  <a:lumMod val="95000"/>
                  <a:lumOff val="5000"/>
                </a:schemeClr>
              </a:solidFill>
            </a:endParaRP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4" y="785795"/>
            <a:ext cx="8001341"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Гра</a:t>
            </a:r>
            <a:r>
              <a:rPr lang="ru-RU" sz="4400" b="1" dirty="0" smtClean="0">
                <a:solidFill>
                  <a:srgbClr val="FF0000"/>
                </a:solidFill>
              </a:rPr>
              <a:t> «</a:t>
            </a:r>
            <a:r>
              <a:rPr lang="ru-RU" sz="4400" b="1" dirty="0" err="1" smtClean="0">
                <a:solidFill>
                  <a:srgbClr val="FF0000"/>
                </a:solidFill>
              </a:rPr>
              <a:t>Фейк</a:t>
            </a:r>
            <a:r>
              <a:rPr lang="ru-RU" sz="4400" b="1" dirty="0" smtClean="0">
                <a:solidFill>
                  <a:srgbClr val="FF0000"/>
                </a:solidFill>
              </a:rPr>
              <a:t> </a:t>
            </a:r>
            <a:r>
              <a:rPr lang="ru-RU" sz="4400" b="1" dirty="0" err="1" smtClean="0">
                <a:solidFill>
                  <a:srgbClr val="FF0000"/>
                </a:solidFill>
              </a:rPr>
              <a:t>чи</a:t>
            </a:r>
            <a:r>
              <a:rPr lang="ru-RU" sz="4400" b="1" dirty="0" smtClean="0">
                <a:solidFill>
                  <a:srgbClr val="FF0000"/>
                </a:solidFill>
              </a:rPr>
              <a:t> правда»</a:t>
            </a:r>
            <a:endParaRPr lang="ru-RU" sz="4400" b="1" dirty="0">
              <a:solidFill>
                <a:srgbClr val="FF0000"/>
              </a:solidFill>
            </a:endParaRPr>
          </a:p>
        </p:txBody>
      </p:sp>
      <p:sp>
        <p:nvSpPr>
          <p:cNvPr id="5" name="Прямоугольник 4"/>
          <p:cNvSpPr/>
          <p:nvPr/>
        </p:nvSpPr>
        <p:spPr>
          <a:xfrm>
            <a:off x="873812" y="1010914"/>
            <a:ext cx="936104" cy="14287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6876256" y="4786322"/>
            <a:ext cx="936104" cy="15001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860228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dirty="0">
              <a:solidFill>
                <a:schemeClr val="tx1">
                  <a:lumMod val="95000"/>
                  <a:lumOff val="5000"/>
                </a:schemeClr>
              </a:solidFill>
            </a:endParaRP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5" y="785795"/>
            <a:ext cx="6912033"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Розв</a:t>
            </a:r>
            <a:r>
              <a:rPr lang="en-US" sz="4400" b="1" dirty="0" smtClean="0">
                <a:solidFill>
                  <a:srgbClr val="FF0000"/>
                </a:solidFill>
              </a:rPr>
              <a:t>’</a:t>
            </a:r>
            <a:r>
              <a:rPr lang="ru-RU" sz="4400" b="1" dirty="0" err="1" smtClean="0">
                <a:solidFill>
                  <a:srgbClr val="FF0000"/>
                </a:solidFill>
              </a:rPr>
              <a:t>язування</a:t>
            </a:r>
            <a:r>
              <a:rPr lang="ru-RU" sz="4400" b="1" dirty="0" smtClean="0">
                <a:solidFill>
                  <a:srgbClr val="FF0000"/>
                </a:solidFill>
              </a:rPr>
              <a:t> задач</a:t>
            </a:r>
            <a:endParaRPr lang="ru-RU" sz="4400" b="1" dirty="0">
              <a:solidFill>
                <a:srgbClr val="FF0000"/>
              </a:solidFill>
            </a:endParaRPr>
          </a:p>
        </p:txBody>
      </p:sp>
      <p:sp>
        <p:nvSpPr>
          <p:cNvPr id="8" name="Прямоугольник 7"/>
          <p:cNvSpPr/>
          <p:nvPr/>
        </p:nvSpPr>
        <p:spPr>
          <a:xfrm>
            <a:off x="2322004" y="1889156"/>
            <a:ext cx="4572000" cy="3785652"/>
          </a:xfrm>
          <a:prstGeom prst="rect">
            <a:avLst/>
          </a:prstGeom>
        </p:spPr>
        <p:txBody>
          <a:bodyPr>
            <a:spAutoFit/>
          </a:bodyPr>
          <a:lstStyle/>
          <a:p>
            <a:pPr algn="ctr"/>
            <a:r>
              <a:rPr lang="ru-RU" sz="4000" dirty="0"/>
              <a:t>1. </a:t>
            </a:r>
            <a:r>
              <a:rPr lang="ru-RU" sz="4000" dirty="0" err="1"/>
              <a:t>Гойдалка</a:t>
            </a:r>
            <a:r>
              <a:rPr lang="ru-RU" sz="4000" dirty="0"/>
              <a:t> за 1,5 </a:t>
            </a:r>
            <a:r>
              <a:rPr lang="ru-RU" sz="4000" dirty="0" err="1"/>
              <a:t>хвилини</a:t>
            </a:r>
            <a:r>
              <a:rPr lang="ru-RU" sz="4000" dirty="0"/>
              <a:t> </a:t>
            </a:r>
            <a:r>
              <a:rPr lang="ru-RU" sz="4000" dirty="0" err="1"/>
              <a:t>здійснила</a:t>
            </a:r>
            <a:r>
              <a:rPr lang="ru-RU" sz="4000" dirty="0"/>
              <a:t> 15 </a:t>
            </a:r>
            <a:r>
              <a:rPr lang="ru-RU" sz="4000" dirty="0" err="1"/>
              <a:t>повних</a:t>
            </a:r>
            <a:r>
              <a:rPr lang="ru-RU" sz="4000" dirty="0"/>
              <a:t> </a:t>
            </a:r>
            <a:r>
              <a:rPr lang="ru-RU" sz="4000" dirty="0" err="1"/>
              <a:t>коливань</a:t>
            </a:r>
            <a:r>
              <a:rPr lang="ru-RU" sz="4000" dirty="0"/>
              <a:t>. </a:t>
            </a:r>
            <a:r>
              <a:rPr lang="ru-RU" sz="4000" dirty="0" err="1"/>
              <a:t>Знайдіть</a:t>
            </a:r>
            <a:r>
              <a:rPr lang="ru-RU" sz="4000" dirty="0"/>
              <a:t> </a:t>
            </a:r>
            <a:r>
              <a:rPr lang="ru-RU" sz="4000" dirty="0" err="1"/>
              <a:t>період</a:t>
            </a:r>
            <a:r>
              <a:rPr lang="ru-RU" sz="4000" dirty="0"/>
              <a:t> та частоту </a:t>
            </a:r>
            <a:r>
              <a:rPr lang="ru-RU" sz="4000" dirty="0" err="1"/>
              <a:t>коливань</a:t>
            </a:r>
            <a:r>
              <a:rPr lang="ru-RU" sz="4000" dirty="0"/>
              <a:t> </a:t>
            </a:r>
            <a:r>
              <a:rPr lang="ru-RU" sz="4000" dirty="0" err="1"/>
              <a:t>гойдалки</a:t>
            </a:r>
            <a:r>
              <a:rPr lang="ru-RU" sz="4000" dirty="0"/>
              <a:t>.</a:t>
            </a:r>
            <a:endParaRPr lang="uk-UA" sz="4000" dirty="0"/>
          </a:p>
        </p:txBody>
      </p:sp>
    </p:spTree>
    <p:extLst>
      <p:ext uri="{BB962C8B-B14F-4D97-AF65-F5344CB8AC3E}">
        <p14:creationId xmlns:p14="http://schemas.microsoft.com/office/powerpoint/2010/main" val="2382205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dirty="0">
                <a:solidFill>
                  <a:schemeClr val="tx1">
                    <a:lumMod val="95000"/>
                    <a:lumOff val="5000"/>
                  </a:schemeClr>
                </a:solidFill>
              </a:rPr>
              <a:t>2. Частота </a:t>
            </a:r>
            <a:r>
              <a:rPr lang="ru-RU" sz="4000" dirty="0" err="1">
                <a:solidFill>
                  <a:schemeClr val="tx1">
                    <a:lumMod val="95000"/>
                    <a:lumOff val="5000"/>
                  </a:schemeClr>
                </a:solidFill>
              </a:rPr>
              <a:t>коливань</a:t>
            </a:r>
            <a:r>
              <a:rPr lang="ru-RU" sz="4000" dirty="0">
                <a:solidFill>
                  <a:schemeClr val="tx1">
                    <a:lumMod val="95000"/>
                    <a:lumOff val="5000"/>
                  </a:schemeClr>
                </a:solidFill>
              </a:rPr>
              <a:t> </a:t>
            </a:r>
            <a:r>
              <a:rPr lang="ru-RU" sz="4000" dirty="0" err="1">
                <a:solidFill>
                  <a:schemeClr val="tx1">
                    <a:lumMod val="95000"/>
                    <a:lumOff val="5000"/>
                  </a:schemeClr>
                </a:solidFill>
              </a:rPr>
              <a:t>математичного</a:t>
            </a:r>
            <a:r>
              <a:rPr lang="ru-RU" sz="4000" dirty="0">
                <a:solidFill>
                  <a:schemeClr val="tx1">
                    <a:lumMod val="95000"/>
                    <a:lumOff val="5000"/>
                  </a:schemeClr>
                </a:solidFill>
              </a:rPr>
              <a:t> маятника </a:t>
            </a:r>
            <a:r>
              <a:rPr lang="ru-RU" sz="4000" dirty="0" err="1">
                <a:solidFill>
                  <a:schemeClr val="tx1">
                    <a:lumMod val="95000"/>
                    <a:lumOff val="5000"/>
                  </a:schemeClr>
                </a:solidFill>
              </a:rPr>
              <a:t>дорівнює</a:t>
            </a:r>
            <a:r>
              <a:rPr lang="ru-RU" sz="4000" dirty="0">
                <a:solidFill>
                  <a:schemeClr val="tx1">
                    <a:lumMod val="95000"/>
                    <a:lumOff val="5000"/>
                  </a:schemeClr>
                </a:solidFill>
              </a:rPr>
              <a:t> 8 Гц. </a:t>
            </a:r>
            <a:r>
              <a:rPr lang="ru-RU" sz="4000" dirty="0" err="1">
                <a:solidFill>
                  <a:schemeClr val="tx1">
                    <a:lumMod val="95000"/>
                    <a:lumOff val="5000"/>
                  </a:schemeClr>
                </a:solidFill>
              </a:rPr>
              <a:t>Знайдіть</a:t>
            </a:r>
            <a:r>
              <a:rPr lang="ru-RU" sz="4000" dirty="0">
                <a:solidFill>
                  <a:schemeClr val="tx1">
                    <a:lumMod val="95000"/>
                    <a:lumOff val="5000"/>
                  </a:schemeClr>
                </a:solidFill>
              </a:rPr>
              <a:t> </a:t>
            </a:r>
            <a:r>
              <a:rPr lang="ru-RU" sz="4000" dirty="0" err="1">
                <a:solidFill>
                  <a:schemeClr val="tx1">
                    <a:lumMod val="95000"/>
                    <a:lumOff val="5000"/>
                  </a:schemeClr>
                </a:solidFill>
              </a:rPr>
              <a:t>період</a:t>
            </a:r>
            <a:r>
              <a:rPr lang="ru-RU" sz="4000" dirty="0">
                <a:solidFill>
                  <a:schemeClr val="tx1">
                    <a:lumMod val="95000"/>
                    <a:lumOff val="5000"/>
                  </a:schemeClr>
                </a:solidFill>
              </a:rPr>
              <a:t> </a:t>
            </a:r>
            <a:r>
              <a:rPr lang="ru-RU" sz="4000" dirty="0" err="1">
                <a:solidFill>
                  <a:schemeClr val="tx1">
                    <a:lumMod val="95000"/>
                    <a:lumOff val="5000"/>
                  </a:schemeClr>
                </a:solidFill>
              </a:rPr>
              <a:t>коливань</a:t>
            </a:r>
            <a:r>
              <a:rPr lang="ru-RU" sz="4000" dirty="0">
                <a:solidFill>
                  <a:schemeClr val="tx1">
                    <a:lumMod val="95000"/>
                    <a:lumOff val="5000"/>
                  </a:schemeClr>
                </a:solidFill>
              </a:rPr>
              <a:t> маятника. </a:t>
            </a:r>
            <a:r>
              <a:rPr lang="ru-RU" sz="4000" dirty="0" err="1">
                <a:solidFill>
                  <a:schemeClr val="tx1">
                    <a:lumMod val="95000"/>
                    <a:lumOff val="5000"/>
                  </a:schemeClr>
                </a:solidFill>
              </a:rPr>
              <a:t>Скільки</a:t>
            </a:r>
            <a:r>
              <a:rPr lang="ru-RU" sz="4000" dirty="0">
                <a:solidFill>
                  <a:schemeClr val="tx1">
                    <a:lumMod val="95000"/>
                    <a:lumOff val="5000"/>
                  </a:schemeClr>
                </a:solidFill>
              </a:rPr>
              <a:t> </a:t>
            </a:r>
            <a:r>
              <a:rPr lang="ru-RU" sz="4000" dirty="0" err="1">
                <a:solidFill>
                  <a:schemeClr val="tx1">
                    <a:lumMod val="95000"/>
                    <a:lumOff val="5000"/>
                  </a:schemeClr>
                </a:solidFill>
              </a:rPr>
              <a:t>коливань</a:t>
            </a:r>
            <a:r>
              <a:rPr lang="ru-RU" sz="4000" dirty="0">
                <a:solidFill>
                  <a:schemeClr val="tx1">
                    <a:lumMod val="95000"/>
                    <a:lumOff val="5000"/>
                  </a:schemeClr>
                </a:solidFill>
              </a:rPr>
              <a:t> </a:t>
            </a:r>
            <a:r>
              <a:rPr lang="ru-RU" sz="4000" dirty="0" err="1">
                <a:solidFill>
                  <a:schemeClr val="tx1">
                    <a:lumMod val="95000"/>
                    <a:lumOff val="5000"/>
                  </a:schemeClr>
                </a:solidFill>
              </a:rPr>
              <a:t>здійснить</a:t>
            </a:r>
            <a:r>
              <a:rPr lang="ru-RU" sz="4000" dirty="0">
                <a:solidFill>
                  <a:schemeClr val="tx1">
                    <a:lumMod val="95000"/>
                    <a:lumOff val="5000"/>
                  </a:schemeClr>
                </a:solidFill>
              </a:rPr>
              <a:t> маятник за 2 </a:t>
            </a:r>
            <a:r>
              <a:rPr lang="ru-RU" sz="4000" dirty="0" err="1">
                <a:solidFill>
                  <a:schemeClr val="tx1">
                    <a:lumMod val="95000"/>
                    <a:lumOff val="5000"/>
                  </a:schemeClr>
                </a:solidFill>
              </a:rPr>
              <a:t>хвилини</a:t>
            </a:r>
            <a:r>
              <a:rPr lang="ru-RU" sz="4000" dirty="0">
                <a:solidFill>
                  <a:schemeClr val="tx1">
                    <a:lumMod val="95000"/>
                    <a:lumOff val="5000"/>
                  </a:schemeClr>
                </a:solidFill>
              </a:rPr>
              <a:t>? </a:t>
            </a: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5" y="785795"/>
            <a:ext cx="6912033"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Розв</a:t>
            </a:r>
            <a:r>
              <a:rPr lang="en-US" sz="4400" b="1" dirty="0" smtClean="0">
                <a:solidFill>
                  <a:srgbClr val="FF0000"/>
                </a:solidFill>
              </a:rPr>
              <a:t>’</a:t>
            </a:r>
            <a:r>
              <a:rPr lang="ru-RU" sz="4400" b="1" dirty="0" err="1" smtClean="0">
                <a:solidFill>
                  <a:srgbClr val="FF0000"/>
                </a:solidFill>
              </a:rPr>
              <a:t>язування</a:t>
            </a:r>
            <a:r>
              <a:rPr lang="ru-RU" sz="4400" b="1" dirty="0" smtClean="0">
                <a:solidFill>
                  <a:srgbClr val="FF0000"/>
                </a:solidFill>
              </a:rPr>
              <a:t> задач</a:t>
            </a:r>
            <a:endParaRPr lang="ru-RU" sz="4400" b="1" dirty="0">
              <a:solidFill>
                <a:srgbClr val="FF0000"/>
              </a:solidFill>
            </a:endParaRPr>
          </a:p>
        </p:txBody>
      </p:sp>
    </p:spTree>
    <p:extLst>
      <p:ext uri="{BB962C8B-B14F-4D97-AF65-F5344CB8AC3E}">
        <p14:creationId xmlns:p14="http://schemas.microsoft.com/office/powerpoint/2010/main" val="1336618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4000" dirty="0">
              <a:solidFill>
                <a:schemeClr val="tx1">
                  <a:lumMod val="95000"/>
                  <a:lumOff val="5000"/>
                </a:schemeClr>
              </a:solidFill>
            </a:endParaRPr>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1341865" y="785795"/>
            <a:ext cx="6912033" cy="4857784"/>
            <a:chOff x="571472" y="1000108"/>
            <a:chExt cx="8001341"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643195"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03648" y="908720"/>
            <a:ext cx="6408712" cy="769441"/>
          </a:xfrm>
          <a:prstGeom prst="rect">
            <a:avLst/>
          </a:prstGeom>
          <a:noFill/>
        </p:spPr>
        <p:txBody>
          <a:bodyPr wrap="square" rtlCol="0">
            <a:spAutoFit/>
          </a:bodyPr>
          <a:lstStyle/>
          <a:p>
            <a:pPr algn="ctr"/>
            <a:r>
              <a:rPr lang="ru-RU" sz="4400" b="1" dirty="0" err="1" smtClean="0">
                <a:solidFill>
                  <a:srgbClr val="FF0000"/>
                </a:solidFill>
              </a:rPr>
              <a:t>Розв</a:t>
            </a:r>
            <a:r>
              <a:rPr lang="en-US" sz="4400" b="1" dirty="0" smtClean="0">
                <a:solidFill>
                  <a:srgbClr val="FF0000"/>
                </a:solidFill>
              </a:rPr>
              <a:t>’</a:t>
            </a:r>
            <a:r>
              <a:rPr lang="ru-RU" sz="4400" b="1" dirty="0" err="1" smtClean="0">
                <a:solidFill>
                  <a:srgbClr val="FF0000"/>
                </a:solidFill>
              </a:rPr>
              <a:t>язування</a:t>
            </a:r>
            <a:r>
              <a:rPr lang="ru-RU" sz="4400" b="1" dirty="0" smtClean="0">
                <a:solidFill>
                  <a:srgbClr val="FF0000"/>
                </a:solidFill>
              </a:rPr>
              <a:t> задач</a:t>
            </a:r>
            <a:endParaRPr lang="ru-RU" sz="4400" b="1" dirty="0">
              <a:solidFill>
                <a:srgbClr val="FF0000"/>
              </a:solidFill>
            </a:endParaRPr>
          </a:p>
        </p:txBody>
      </p:sp>
      <p:sp>
        <p:nvSpPr>
          <p:cNvPr id="5" name="Прямоугольник 4"/>
          <p:cNvSpPr/>
          <p:nvPr/>
        </p:nvSpPr>
        <p:spPr>
          <a:xfrm>
            <a:off x="1403824" y="1752890"/>
            <a:ext cx="6408535" cy="2554545"/>
          </a:xfrm>
          <a:prstGeom prst="rect">
            <a:avLst/>
          </a:prstGeom>
        </p:spPr>
        <p:txBody>
          <a:bodyPr wrap="square">
            <a:spAutoFit/>
          </a:bodyPr>
          <a:lstStyle/>
          <a:p>
            <a:pPr algn="just"/>
            <a:r>
              <a:rPr lang="ru-RU" sz="4000" dirty="0" smtClean="0"/>
              <a:t>3. </a:t>
            </a:r>
            <a:r>
              <a:rPr lang="ru-RU" sz="4000" dirty="0" err="1" smtClean="0"/>
              <a:t>Тіло</a:t>
            </a:r>
            <a:r>
              <a:rPr lang="ru-RU" sz="4000" dirty="0"/>
              <a:t>, </a:t>
            </a:r>
            <a:r>
              <a:rPr lang="ru-RU" sz="4000" dirty="0" err="1"/>
              <a:t>що</a:t>
            </a:r>
            <a:r>
              <a:rPr lang="ru-RU" sz="4000" dirty="0"/>
              <a:t> </a:t>
            </a:r>
            <a:r>
              <a:rPr lang="ru-RU" sz="4000" dirty="0" err="1"/>
              <a:t>коливається</a:t>
            </a:r>
            <a:r>
              <a:rPr lang="ru-RU" sz="4000" dirty="0"/>
              <a:t>, за </a:t>
            </a:r>
            <a:r>
              <a:rPr lang="ru-RU" sz="4000" dirty="0" err="1"/>
              <a:t>чотири</a:t>
            </a:r>
            <a:r>
              <a:rPr lang="ru-RU" sz="4000" dirty="0"/>
              <a:t> </a:t>
            </a:r>
            <a:r>
              <a:rPr lang="ru-RU" sz="4000" dirty="0" err="1"/>
              <a:t>періоди</a:t>
            </a:r>
            <a:r>
              <a:rPr lang="ru-RU" sz="4000" dirty="0"/>
              <a:t> проходить 16 см. З </a:t>
            </a:r>
            <a:r>
              <a:rPr lang="ru-RU" sz="4000" dirty="0" err="1"/>
              <a:t>якою</a:t>
            </a:r>
            <a:r>
              <a:rPr lang="ru-RU" sz="4000" dirty="0"/>
              <a:t> </a:t>
            </a:r>
            <a:r>
              <a:rPr lang="ru-RU" sz="4000" dirty="0" err="1"/>
              <a:t>амплітудою</a:t>
            </a:r>
            <a:r>
              <a:rPr lang="ru-RU" sz="4000" dirty="0"/>
              <a:t> </a:t>
            </a:r>
            <a:r>
              <a:rPr lang="ru-RU" sz="4000" dirty="0" err="1"/>
              <a:t>коливається</a:t>
            </a:r>
            <a:r>
              <a:rPr lang="ru-RU" sz="4000" dirty="0"/>
              <a:t> </a:t>
            </a:r>
            <a:r>
              <a:rPr lang="ru-RU" sz="4000" dirty="0" err="1"/>
              <a:t>тіло</a:t>
            </a:r>
            <a:r>
              <a:rPr lang="ru-RU" sz="4000" dirty="0"/>
              <a:t>?</a:t>
            </a:r>
            <a:endParaRPr lang="uk-UA" sz="4000" dirty="0"/>
          </a:p>
        </p:txBody>
      </p:sp>
    </p:spTree>
    <p:extLst>
      <p:ext uri="{BB962C8B-B14F-4D97-AF65-F5344CB8AC3E}">
        <p14:creationId xmlns:p14="http://schemas.microsoft.com/office/powerpoint/2010/main" val="319468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571472"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6" name="Прямая соединительная линия 5"/>
          <p:cNvCxnSpPr>
            <a:stCxn id="4" idx="0"/>
            <a:endCxn id="4" idx="2"/>
          </p:cNvCxnSpPr>
          <p:nvPr/>
        </p:nvCxnSpPr>
        <p:spPr>
          <a:xfrm rot="16200000" flipH="1">
            <a:off x="1714480" y="3464719"/>
            <a:ext cx="5643602" cy="0"/>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1214414" y="1214422"/>
            <a:ext cx="6643734" cy="4893647"/>
          </a:xfrm>
          <a:prstGeom prst="rect">
            <a:avLst/>
          </a:prstGeom>
          <a:noFill/>
        </p:spPr>
        <p:txBody>
          <a:bodyPr wrap="square" rtlCol="0">
            <a:spAutoFit/>
          </a:bodyPr>
          <a:lstStyle/>
          <a:p>
            <a:pPr algn="just"/>
            <a:r>
              <a:rPr lang="uk-UA" sz="2400" dirty="0" smtClean="0"/>
              <a:t>Ось у тебе є машинка, якщо її штовхнути, то вона почне рухатися відносно підлоги. Давай у машинку посадимо ведмедика і знову штовхнемо її – тепер рухається і ведмедик відносно машинки та відносно підлоги. Тепер уважно подивися, по якій лінії він рухається. Лінія називається траєкторією. Якщо ця лінія пряма, то рух називають прямим, якщо буде крива, то рух називають кривим. Тепер покружляймо машинкою по колу. Тут треба знати, що таке період і частота. Період – це кількість коливань за одиницю часу, а частота – час, за який здійснюється одне повне коливання</a:t>
            </a:r>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smtClean="0">
                <a:solidFill>
                  <a:schemeClr val="bg2">
                    <a:lumMod val="10000"/>
                  </a:schemeClr>
                </a:solidFill>
              </a:rPr>
              <a:t>» (</a:t>
            </a:r>
            <a:r>
              <a:rPr lang="ru-RU" sz="3200" b="1" dirty="0" err="1" smtClean="0">
                <a:solidFill>
                  <a:schemeClr val="bg2">
                    <a:lumMod val="10000"/>
                  </a:schemeClr>
                </a:solidFill>
              </a:rPr>
              <a:t>Поясніть</a:t>
            </a:r>
            <a:r>
              <a:rPr lang="ru-RU" sz="3200" b="1" dirty="0" smtClean="0">
                <a:solidFill>
                  <a:schemeClr val="bg2">
                    <a:lumMod val="10000"/>
                  </a:schemeClr>
                </a:solidFill>
              </a:rPr>
              <a:t> </a:t>
            </a:r>
            <a:r>
              <a:rPr lang="ru-RU" sz="3200" b="1" dirty="0" err="1" smtClean="0">
                <a:solidFill>
                  <a:schemeClr val="bg2">
                    <a:lumMod val="10000"/>
                  </a:schemeClr>
                </a:solidFill>
              </a:rPr>
              <a:t>зображення</a:t>
            </a:r>
            <a:r>
              <a:rPr lang="ru-RU" sz="3200" b="1" dirty="0" smtClean="0">
                <a:solidFill>
                  <a:schemeClr val="bg2">
                    <a:lumMod val="10000"/>
                  </a:schemeClr>
                </a:solidFill>
              </a:rPr>
              <a:t> на фото з точки </a:t>
            </a:r>
            <a:r>
              <a:rPr lang="ru-RU" sz="3200" b="1" dirty="0" err="1" smtClean="0">
                <a:solidFill>
                  <a:schemeClr val="bg2">
                    <a:lumMod val="10000"/>
                  </a:schemeClr>
                </a:solidFill>
              </a:rPr>
              <a:t>зору</a:t>
            </a:r>
            <a:r>
              <a:rPr lang="ru-RU" sz="3200" b="1" dirty="0" smtClean="0">
                <a:solidFill>
                  <a:schemeClr val="bg2">
                    <a:lumMod val="10000"/>
                  </a:schemeClr>
                </a:solidFill>
              </a:rPr>
              <a:t> </a:t>
            </a:r>
            <a:r>
              <a:rPr lang="ru-RU" sz="3200" b="1" dirty="0" err="1" smtClean="0">
                <a:solidFill>
                  <a:schemeClr val="bg2">
                    <a:lumMod val="10000"/>
                  </a:schemeClr>
                </a:solidFill>
              </a:rPr>
              <a:t>фізики</a:t>
            </a:r>
            <a:r>
              <a:rPr lang="ru-RU" sz="3200" b="1" dirty="0" smtClean="0">
                <a:solidFill>
                  <a:schemeClr val="bg2">
                    <a:lumMod val="10000"/>
                  </a:schemeClr>
                </a:solidFill>
              </a:rPr>
              <a:t>) </a:t>
            </a: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642918"/>
            <a:ext cx="7929618" cy="5286412"/>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9" y="1769966"/>
            <a:ext cx="6336704" cy="4516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2067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77" y="1357297"/>
            <a:ext cx="6786609" cy="4929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900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57299"/>
            <a:ext cx="6597946" cy="457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10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357299"/>
            <a:ext cx="6480720" cy="457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63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chemeClr val="accent5">
                <a:lumMod val="75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467544" y="642918"/>
            <a:ext cx="7929618" cy="5643602"/>
          </a:xfrm>
          <a:prstGeom prst="rect">
            <a:avLst/>
          </a:prstGeom>
          <a:solidFill>
            <a:srgbClr val="F7F5F3"/>
          </a:solidFill>
          <a:ln w="19050" cmpd="sng">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chemeClr val="bg2">
                    <a:lumMod val="10000"/>
                  </a:schemeClr>
                </a:solidFill>
              </a:rPr>
              <a:t>Гра</a:t>
            </a:r>
            <a:r>
              <a:rPr lang="ru-RU" sz="3200" b="1" dirty="0" smtClean="0">
                <a:solidFill>
                  <a:schemeClr val="bg2">
                    <a:lumMod val="10000"/>
                  </a:schemeClr>
                </a:solidFill>
              </a:rPr>
              <a:t> «</a:t>
            </a:r>
            <a:r>
              <a:rPr lang="ru-RU" sz="3200" b="1" dirty="0" err="1" smtClean="0">
                <a:solidFill>
                  <a:schemeClr val="bg2">
                    <a:lumMod val="10000"/>
                  </a:schemeClr>
                </a:solidFill>
              </a:rPr>
              <a:t>Папарацці</a:t>
            </a:r>
            <a:r>
              <a:rPr lang="ru-RU" sz="3200" b="1" dirty="0">
                <a:solidFill>
                  <a:schemeClr val="bg2">
                    <a:lumMod val="10000"/>
                  </a:schemeClr>
                </a:solidFill>
              </a:rPr>
              <a:t>» </a:t>
            </a: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smtClean="0">
              <a:solidFill>
                <a:schemeClr val="bg2">
                  <a:lumMod val="10000"/>
                </a:schemeClr>
              </a:solidFill>
            </a:endParaRPr>
          </a:p>
          <a:p>
            <a:pPr algn="ctr"/>
            <a:endParaRPr lang="ru-RU" sz="3200" b="1" dirty="0">
              <a:solidFill>
                <a:schemeClr val="bg2">
                  <a:lumMod val="10000"/>
                </a:schemeClr>
              </a:solidFill>
            </a:endParaRPr>
          </a:p>
          <a:p>
            <a:pPr algn="ctr"/>
            <a:endParaRPr lang="ru-RU" sz="3200" b="1" dirty="0">
              <a:solidFill>
                <a:schemeClr val="bg2">
                  <a:lumMod val="10000"/>
                </a:schemeClr>
              </a:solidFill>
            </a:endParaRPr>
          </a:p>
        </p:txBody>
      </p:sp>
      <p:cxnSp>
        <p:nvCxnSpPr>
          <p:cNvPr id="6" name="Прямая соединительная линия 5"/>
          <p:cNvCxnSpPr>
            <a:stCxn id="4" idx="0"/>
            <a:endCxn id="4" idx="2"/>
          </p:cNvCxnSpPr>
          <p:nvPr/>
        </p:nvCxnSpPr>
        <p:spPr>
          <a:xfrm>
            <a:off x="4432353" y="642918"/>
            <a:ext cx="0" cy="5643602"/>
          </a:xfrm>
          <a:prstGeom prst="line">
            <a:avLst/>
          </a:prstGeom>
          <a:ln w="12700">
            <a:solidFill>
              <a:schemeClr val="bg1">
                <a:lumMod val="75000"/>
              </a:schemeClr>
            </a:solidFill>
          </a:ln>
          <a:effectLst>
            <a:outerShdw blurRad="101600" dist="25400" algn="l" rotWithShape="0">
              <a:schemeClr val="tx1"/>
            </a:outerShdw>
          </a:effectLst>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5400000">
            <a:off x="-167882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5400000">
            <a:off x="5107785" y="3464719"/>
            <a:ext cx="564360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Группа 38"/>
          <p:cNvGrpSpPr/>
          <p:nvPr/>
        </p:nvGrpSpPr>
        <p:grpSpPr>
          <a:xfrm>
            <a:off x="571472" y="1071546"/>
            <a:ext cx="7929618" cy="4857784"/>
            <a:chOff x="571472" y="1000108"/>
            <a:chExt cx="7929618" cy="4857784"/>
          </a:xfrm>
        </p:grpSpPr>
        <p:cxnSp>
          <p:nvCxnSpPr>
            <p:cNvPr id="20" name="Прямая соединительная линия 19"/>
            <p:cNvCxnSpPr/>
            <p:nvPr/>
          </p:nvCxnSpPr>
          <p:spPr>
            <a:xfrm rot="10800000">
              <a:off x="571472" y="100010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a:off x="571472" y="128586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rot="10800000">
              <a:off x="571472" y="157161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a:off x="571472" y="185736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10800000">
              <a:off x="571472" y="242886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10800000">
              <a:off x="571472" y="214311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0800000">
              <a:off x="571472" y="271462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10800000">
              <a:off x="571472" y="300037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0800000">
              <a:off x="571472" y="357187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10800000">
              <a:off x="571472" y="328612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rot="10800000">
              <a:off x="571472" y="385762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rot="10800000">
              <a:off x="571472" y="414338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rot="10800000">
              <a:off x="571472" y="442913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rot="10800000">
              <a:off x="571472" y="5286388"/>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rot="10800000">
              <a:off x="571472" y="5000636"/>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rot="10800000">
              <a:off x="571472" y="4714884"/>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rot="10800000">
              <a:off x="571472" y="5572140"/>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rot="10800000">
              <a:off x="571472" y="5857892"/>
              <a:ext cx="7929618"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57299"/>
            <a:ext cx="3456384" cy="47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5476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ULLVER_BOOKMARK" val="п2011311122338SlideId256"/>
</p:tagLst>
</file>

<file path=ppt/theme/theme1.xml><?xml version="1.0" encoding="utf-8"?>
<a:theme xmlns:a="http://schemas.openxmlformats.org/drawingml/2006/main" name="tf30009756">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BB2780C3CC07BD4BAA623FF9571645580400D1570604EA743043A2641365C0E91715" ma:contentTypeVersion="55" ma:contentTypeDescription="Create a new document." ma:contentTypeScope="" ma:versionID="2c496a0f341a72d7e8cbd42eb499a6d4">
  <xsd:schema xmlns:xsd="http://www.w3.org/2001/XMLSchema" xmlns:xs="http://www.w3.org/2001/XMLSchema" xmlns:p="http://schemas.microsoft.com/office/2006/metadata/properties" xmlns:ns2="9d035d7d-02e5-4a00-8b62-9a556aabc7b5" xmlns:ns3="91e8d559-4d54-460d-ba58-5d5027f88b4d" targetNamespace="http://schemas.microsoft.com/office/2006/metadata/properties" ma:root="true" ma:fieldsID="2bcea688bd265da693c2f253e50f4ab0" ns2:_="" ns3:_="">
    <xsd:import namespace="9d035d7d-02e5-4a00-8b62-9a556aabc7b5"/>
    <xsd:import namespace="91e8d559-4d54-460d-ba58-5d5027f88b4d"/>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35d7d-02e5-4a00-8b62-9a556aabc7b5"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117081-80f4-4e10-b46d-e6dc6854316c}"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41FC7ADF-4C62-4413-95B2-CDE72C4AD396}" ma:internalName="CSXSubmissionMarket" ma:readOnly="false" ma:showField="MarketName" ma:web="9d035d7d-02e5-4a00-8b62-9a556aabc7b5">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e663266-dbf1-446f-b076-28feab654dae}"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CD722278-12DA-4BA9-B56C-2624CA46C480}" ma:internalName="InProjectListLookup" ma:readOnly="true" ma:showField="InProjectLis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65226a81-6f17-445b-9321-8ea42e2eee04}"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CD722278-12DA-4BA9-B56C-2624CA46C480}" ma:internalName="LastCompleteVersionLookup" ma:readOnly="true" ma:showField="LastComplete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CD722278-12DA-4BA9-B56C-2624CA46C480}" ma:internalName="LastPreviewErrorLookup" ma:readOnly="true" ma:showField="LastPreview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CD722278-12DA-4BA9-B56C-2624CA46C480}" ma:internalName="LastPreviewResultLookup" ma:readOnly="true" ma:showField="LastPreview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CD722278-12DA-4BA9-B56C-2624CA46C480}" ma:internalName="LastPreviewAttemptDateLookup" ma:readOnly="true" ma:showField="LastPreview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CD722278-12DA-4BA9-B56C-2624CA46C480}" ma:internalName="LastPreviewedByLookup" ma:readOnly="true" ma:showField="LastPreview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CD722278-12DA-4BA9-B56C-2624CA46C480}" ma:internalName="LastPreviewTimeLookup" ma:readOnly="true" ma:showField="LastPreview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CD722278-12DA-4BA9-B56C-2624CA46C480}" ma:internalName="LastPreviewVersionLookup" ma:readOnly="true" ma:showField="LastPreview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CD722278-12DA-4BA9-B56C-2624CA46C480}" ma:internalName="LastPublishErrorLookup" ma:readOnly="true" ma:showField="LastPublishError"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CD722278-12DA-4BA9-B56C-2624CA46C480}" ma:internalName="LastPublishResultLookup" ma:readOnly="true" ma:showField="LastPublishResult"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CD722278-12DA-4BA9-B56C-2624CA46C480}" ma:internalName="LastPublishAttemptDateLookup" ma:readOnly="true" ma:showField="LastPublishAttemptDat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CD722278-12DA-4BA9-B56C-2624CA46C480}" ma:internalName="LastPublishedByLookup" ma:readOnly="true" ma:showField="LastPublishedBy"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CD722278-12DA-4BA9-B56C-2624CA46C480}" ma:internalName="LastPublishTimeLookup" ma:readOnly="true" ma:showField="LastPublishTi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CD722278-12DA-4BA9-B56C-2624CA46C480}" ma:internalName="LastPublishVersionLookup" ma:readOnly="true" ma:showField="LastPublishVersion"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116CC8E-FCD3-4331-849C-1BF4DB8052AE}" ma:internalName="LocLastLocAttemptVersionLookup" ma:readOnly="false" ma:showField="LastLocAttemptVersion" ma:web="9d035d7d-02e5-4a00-8b62-9a556aabc7b5">
      <xsd:simpleType>
        <xsd:restriction base="dms:Lookup"/>
      </xsd:simpleType>
    </xsd:element>
    <xsd:element name="LocLastLocAttemptVersionTypeLookup" ma:index="72" nillable="true" ma:displayName="Loc Last Loc Attempt Version Type" ma:default="" ma:list="{B116CC8E-FCD3-4331-849C-1BF4DB8052AE}" ma:internalName="LocLastLocAttemptVersionTypeLookup" ma:readOnly="true" ma:showField="LastLocAttemptVersionType" ma:web="9d035d7d-02e5-4a00-8b62-9a556aabc7b5">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116CC8E-FCD3-4331-849C-1BF4DB8052AE}" ma:internalName="LocNewPublishedVersionLookup" ma:readOnly="true" ma:showField="NewPublishedVersion" ma:web="9d035d7d-02e5-4a00-8b62-9a556aabc7b5">
      <xsd:simpleType>
        <xsd:restriction base="dms:Lookup"/>
      </xsd:simpleType>
    </xsd:element>
    <xsd:element name="LocOverallHandbackStatusLookup" ma:index="76" nillable="true" ma:displayName="Loc Overall Handback Status" ma:default="" ma:list="{B116CC8E-FCD3-4331-849C-1BF4DB8052AE}" ma:internalName="LocOverallHandbackStatusLookup" ma:readOnly="true" ma:showField="OverallHandbackStatus" ma:web="9d035d7d-02e5-4a00-8b62-9a556aabc7b5">
      <xsd:simpleType>
        <xsd:restriction base="dms:Lookup"/>
      </xsd:simpleType>
    </xsd:element>
    <xsd:element name="LocOverallLocStatusLookup" ma:index="77" nillable="true" ma:displayName="Loc Overall Localize Status" ma:default="" ma:list="{B116CC8E-FCD3-4331-849C-1BF4DB8052AE}" ma:internalName="LocOverallLocStatusLookup" ma:readOnly="true" ma:showField="OverallLocStatus" ma:web="9d035d7d-02e5-4a00-8b62-9a556aabc7b5">
      <xsd:simpleType>
        <xsd:restriction base="dms:Lookup"/>
      </xsd:simpleType>
    </xsd:element>
    <xsd:element name="LocOverallPreviewStatusLookup" ma:index="78" nillable="true" ma:displayName="Loc Overall Preview Status" ma:default="" ma:list="{B116CC8E-FCD3-4331-849C-1BF4DB8052AE}" ma:internalName="LocOverallPreviewStatusLookup" ma:readOnly="true" ma:showField="OverallPreviewStatus" ma:web="9d035d7d-02e5-4a00-8b62-9a556aabc7b5">
      <xsd:simpleType>
        <xsd:restriction base="dms:Lookup"/>
      </xsd:simpleType>
    </xsd:element>
    <xsd:element name="LocOverallPublishStatusLookup" ma:index="79" nillable="true" ma:displayName="Loc Overall Publish Status" ma:default="" ma:list="{B116CC8E-FCD3-4331-849C-1BF4DB8052AE}" ma:internalName="LocOverallPublishStatusLookup" ma:readOnly="true" ma:showField="OverallPublishStatus" ma:web="9d035d7d-02e5-4a00-8b62-9a556aabc7b5">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116CC8E-FCD3-4331-849C-1BF4DB8052AE}" ma:internalName="LocProcessedForHandoffsLookup" ma:readOnly="true" ma:showField="ProcessedForHandoffs" ma:web="9d035d7d-02e5-4a00-8b62-9a556aabc7b5">
      <xsd:simpleType>
        <xsd:restriction base="dms:Lookup"/>
      </xsd:simpleType>
    </xsd:element>
    <xsd:element name="LocProcessedForMarketsLookup" ma:index="82" nillable="true" ma:displayName="Loc Processed For Markets" ma:default="" ma:list="{B116CC8E-FCD3-4331-849C-1BF4DB8052AE}" ma:internalName="LocProcessedForMarketsLookup" ma:readOnly="true" ma:showField="ProcessedForMarkets" ma:web="9d035d7d-02e5-4a00-8b62-9a556aabc7b5">
      <xsd:simpleType>
        <xsd:restriction base="dms:Lookup"/>
      </xsd:simpleType>
    </xsd:element>
    <xsd:element name="LocPublishedDependentAssetsLookup" ma:index="83" nillable="true" ma:displayName="Loc Published Dependent Assets" ma:default="" ma:list="{B116CC8E-FCD3-4331-849C-1BF4DB8052AE}" ma:internalName="LocPublishedDependentAssetsLookup" ma:readOnly="true" ma:showField="PublishedDependentAssets" ma:web="9d035d7d-02e5-4a00-8b62-9a556aabc7b5">
      <xsd:simpleType>
        <xsd:restriction base="dms:Lookup"/>
      </xsd:simpleType>
    </xsd:element>
    <xsd:element name="LocPublishedLinkedAssetsLookup" ma:index="84" nillable="true" ma:displayName="Loc Published Linked Assets" ma:default="" ma:list="{B116CC8E-FCD3-4331-849C-1BF4DB8052AE}" ma:internalName="LocPublishedLinkedAssetsLookup" ma:readOnly="true" ma:showField="PublishedLinkedAssets" ma:web="9d035d7d-02e5-4a00-8b62-9a556aabc7b5">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c95181ba-569f-436f-adb3-78c3831fea54}"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41FC7ADF-4C62-4413-95B2-CDE72C4AD396}" ma:internalName="Markets" ma:readOnly="false" ma:showField="MarketName"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CD722278-12DA-4BA9-B56C-2624CA46C480}" ma:internalName="NumOfRatingsLookup" ma:readOnly="true" ma:showField="NumOfRating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CD722278-12DA-4BA9-B56C-2624CA46C480}" ma:internalName="PublishStatusLookup" ma:readOnly="false" ma:showField="PublishStatus"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a34c0026-7bf6-479c-b6e7-24710140ce31}"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0ef119a3-9350-4d50-81f0-e824a5745f43}" ma:internalName="TaxCatchAll" ma:showField="CatchAllData"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0ef119a3-9350-4d50-81f0-e824a5745f43}" ma:internalName="TaxCatchAllLabel" ma:readOnly="true" ma:showField="CatchAllDataLabel" ma:web="9d035d7d-02e5-4a00-8b62-9a556aabc7b5">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e8d559-4d54-460d-ba58-5d5027f88b4d"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provalStatus xmlns="9d035d7d-02e5-4a00-8b62-9a556aabc7b5">InProgress</ApprovalStatus>
    <EditorialTags xmlns="9d035d7d-02e5-4a00-8b62-9a556aabc7b5" xsi:nil="true"/>
    <MarketSpecific xmlns="9d035d7d-02e5-4a00-8b62-9a556aabc7b5">true</MarketSpecific>
    <TPLaunchHelpLinkType xmlns="9d035d7d-02e5-4a00-8b62-9a556aabc7b5" xsi:nil="true"/>
    <TPNamespace xmlns="9d035d7d-02e5-4a00-8b62-9a556aabc7b5" xsi:nil="true"/>
    <TemplateTemplateType xmlns="9d035d7d-02e5-4a00-8b62-9a556aabc7b5">PowerPoint 12 Default</TemplateTemplateType>
    <UANotes xmlns="9d035d7d-02e5-4a00-8b62-9a556aabc7b5" xsi:nil="true"/>
    <VoteCount xmlns="9d035d7d-02e5-4a00-8b62-9a556aabc7b5" xsi:nil="true"/>
    <HandoffToMSDN xmlns="9d035d7d-02e5-4a00-8b62-9a556aabc7b5" xsi:nil="true"/>
    <OriginAsset xmlns="9d035d7d-02e5-4a00-8b62-9a556aabc7b5" xsi:nil="true"/>
    <PublishTargets xmlns="9d035d7d-02e5-4a00-8b62-9a556aabc7b5">OfficeOnline</PublishTargets>
    <AssetType xmlns="9d035d7d-02e5-4a00-8b62-9a556aabc7b5">TP</AssetType>
    <IntlLangReview xmlns="9d035d7d-02e5-4a00-8b62-9a556aabc7b5" xsi:nil="true"/>
    <NumericId xmlns="9d035d7d-02e5-4a00-8b62-9a556aabc7b5">-1</NumericId>
    <OOCacheId xmlns="9d035d7d-02e5-4a00-8b62-9a556aabc7b5" xsi:nil="true"/>
    <ClipArtFilename xmlns="9d035d7d-02e5-4a00-8b62-9a556aabc7b5" xsi:nil="true"/>
    <OpenTemplate xmlns="9d035d7d-02e5-4a00-8b62-9a556aabc7b5">true</OpenTemplate>
    <TPExecutable xmlns="9d035d7d-02e5-4a00-8b62-9a556aabc7b5" xsi:nil="true"/>
    <LastHandOff xmlns="9d035d7d-02e5-4a00-8b62-9a556aabc7b5" xsi:nil="true"/>
    <TPLaunchHelpLink xmlns="9d035d7d-02e5-4a00-8b62-9a556aabc7b5" xsi:nil="true"/>
    <Providers xmlns="9d035d7d-02e5-4a00-8b62-9a556aabc7b5" xsi:nil="true"/>
    <TPAppVersion xmlns="9d035d7d-02e5-4a00-8b62-9a556aabc7b5">12</TPAppVersion>
    <IsSearchable xmlns="9d035d7d-02e5-4a00-8b62-9a556aabc7b5">true</IsSearchable>
    <EditorialStatus xmlns="9d035d7d-02e5-4a00-8b62-9a556aabc7b5">Complete</EditorialStatus>
    <UALocComments xmlns="9d035d7d-02e5-4a00-8b62-9a556aabc7b5" xsi:nil="true"/>
    <CSXHash xmlns="9d035d7d-02e5-4a00-8b62-9a556aabc7b5">uRvaOcR6SCiIt6yy2sTC3gqYFcs=</CSXHash>
    <DirectSourceMarket xmlns="9d035d7d-02e5-4a00-8b62-9a556aabc7b5">english</DirectSourceMarket>
    <DSATActionTaken xmlns="9d035d7d-02e5-4a00-8b62-9a556aabc7b5" xsi:nil="true"/>
    <PolicheckWords xmlns="9d035d7d-02e5-4a00-8b62-9a556aabc7b5" xsi:nil="true"/>
    <BugNumber xmlns="9d035d7d-02e5-4a00-8b62-9a556aabc7b5" xsi:nil="true"/>
    <Downloads xmlns="9d035d7d-02e5-4a00-8b62-9a556aabc7b5">0</Downloads>
    <ThumbnailAssetId xmlns="9d035d7d-02e5-4a00-8b62-9a556aabc7b5" xsi:nil="true"/>
    <TrustLevel xmlns="9d035d7d-02e5-4a00-8b62-9a556aabc7b5">3 Community New</TrustLevel>
    <UALocRecommendation xmlns="9d035d7d-02e5-4a00-8b62-9a556aabc7b5">Localize</UALocRecommendation>
    <TPApplication xmlns="9d035d7d-02e5-4a00-8b62-9a556aabc7b5">PowerPoint</TPApplication>
    <AssetId xmlns="9d035d7d-02e5-4a00-8b62-9a556aabc7b5">TP030009756</AssetId>
    <APEditor xmlns="9d035d7d-02e5-4a00-8b62-9a556aabc7b5">
      <UserInfo>
        <DisplayName>_o14migrate</DisplayName>
        <AccountId>238</AccountId>
        <AccountType/>
      </UserInfo>
    </APEditor>
    <PrimaryImageGen xmlns="9d035d7d-02e5-4a00-8b62-9a556aabc7b5">true</PrimaryImageGen>
    <TPInstallLocation xmlns="9d035d7d-02e5-4a00-8b62-9a556aabc7b5">{My Templates}</TPInstallLocation>
    <Manager xmlns="9d035d7d-02e5-4a00-8b62-9a556aabc7b5" xsi:nil="true"/>
    <ParentAssetId xmlns="9d035d7d-02e5-4a00-8b62-9a556aabc7b5" xsi:nil="true"/>
    <SubmitterId xmlns="9d035d7d-02e5-4a00-8b62-9a556aabc7b5">48bd209d-8759-46e7-90cf-1302058deac2</SubmitterId>
    <TemplateStatus xmlns="9d035d7d-02e5-4a00-8b62-9a556aabc7b5">Complete</TemplateStatus>
    <APAuthor xmlns="9d035d7d-02e5-4a00-8b62-9a556aabc7b5">
      <UserInfo>
        <DisplayName>_o14migrate</DisplayName>
        <AccountId>238</AccountId>
        <AccountType/>
      </UserInfo>
    </APAuthor>
    <TPCommandLine xmlns="9d035d7d-02e5-4a00-8b62-9a556aabc7b5">{PP} /n {FilePath}</TPCommandLine>
    <APDescription xmlns="9d035d7d-02e5-4a00-8b62-9a556aabc7b5" xsi:nil="true"/>
    <UAProjectedTotalWords xmlns="9d035d7d-02e5-4a00-8b62-9a556aabc7b5" xsi:nil="true"/>
    <Provider xmlns="9d035d7d-02e5-4a00-8b62-9a556aabc7b5" xsi:nil="true"/>
    <ApprovalLog xmlns="9d035d7d-02e5-4a00-8b62-9a556aabc7b5" xsi:nil="true"/>
    <Component xmlns="91e8d559-4d54-460d-ba58-5d5027f88b4d" xsi:nil="true"/>
    <LastPublishResultLookup xmlns="9d035d7d-02e5-4a00-8b62-9a556aabc7b5" xsi:nil="true"/>
    <BusinessGroup xmlns="9d035d7d-02e5-4a00-8b62-9a556aabc7b5" xsi:nil="true"/>
    <PublishStatusLookup xmlns="9d035d7d-02e5-4a00-8b62-9a556aabc7b5">
      <Value>263681</Value>
      <Value>444707</Value>
    </PublishStatusLookup>
    <SourceTitle xmlns="9d035d7d-02e5-4a00-8b62-9a556aabc7b5">Шаблон "Тетрадь"</SourceTitle>
    <AcquiredFrom xmlns="9d035d7d-02e5-4a00-8b62-9a556aabc7b5" xsi:nil="true"/>
    <CSXSubmissionMarket xmlns="9d035d7d-02e5-4a00-8b62-9a556aabc7b5" xsi:nil="true"/>
    <Markets xmlns="9d035d7d-02e5-4a00-8b62-9a556aabc7b5">
      <Value>3</Value>
    </Markets>
    <OriginalSourceMarket xmlns="9d035d7d-02e5-4a00-8b62-9a556aabc7b5">english</OriginalSourceMarket>
    <ArtSampleDocs xmlns="9d035d7d-02e5-4a00-8b62-9a556aabc7b5" xsi:nil="true"/>
    <ShowIn xmlns="9d035d7d-02e5-4a00-8b62-9a556aabc7b5">Show everywhere</ShowIn>
    <TPClientViewer xmlns="9d035d7d-02e5-4a00-8b62-9a556aabc7b5" xsi:nil="true"/>
    <IntlLangReviewDate xmlns="9d035d7d-02e5-4a00-8b62-9a556aabc7b5" xsi:nil="true"/>
    <TPFriendlyName xmlns="9d035d7d-02e5-4a00-8b62-9a556aabc7b5">Шаблон "Тетрадь"</TPFriendlyName>
    <AverageRating xmlns="9d035d7d-02e5-4a00-8b62-9a556aabc7b5" xsi:nil="true"/>
    <AssetStart xmlns="9d035d7d-02e5-4a00-8b62-9a556aabc7b5">2010-04-16T13:48:45+00:00</AssetStart>
    <TPComponent xmlns="9d035d7d-02e5-4a00-8b62-9a556aabc7b5">PPTFiles</TPComponent>
    <CrawlForDependencies xmlns="9d035d7d-02e5-4a00-8b62-9a556aabc7b5">false</CrawlForDependencies>
    <FriendlyTitle xmlns="9d035d7d-02e5-4a00-8b62-9a556aabc7b5" xsi:nil="true"/>
    <LastModifiedDateTime xmlns="9d035d7d-02e5-4a00-8b62-9a556aabc7b5" xsi:nil="true"/>
    <LegacyData xmlns="9d035d7d-02e5-4a00-8b62-9a556aabc7b5">ListingID:;Manager:;BuildStatus:Publish Passed;MockupPath:</LegacyData>
    <Milestone xmlns="9d035d7d-02e5-4a00-8b62-9a556aabc7b5" xsi:nil="true"/>
    <TimesCloned xmlns="9d035d7d-02e5-4a00-8b62-9a556aabc7b5" xsi:nil="true"/>
    <ContentItem xmlns="9d035d7d-02e5-4a00-8b62-9a556aabc7b5" xsi:nil="true"/>
    <IsDeleted xmlns="9d035d7d-02e5-4a00-8b62-9a556aabc7b5">false</IsDeleted>
    <UACurrentWords xmlns="9d035d7d-02e5-4a00-8b62-9a556aabc7b5" xsi:nil="true"/>
    <AssetExpire xmlns="9d035d7d-02e5-4a00-8b62-9a556aabc7b5">2100-01-01T00:00:00+00:00</AssetExpire>
    <Description0 xmlns="91e8d559-4d54-460d-ba58-5d5027f88b4d" xsi:nil="true"/>
    <MachineTranslated xmlns="9d035d7d-02e5-4a00-8b62-9a556aabc7b5">false</MachineTranslated>
    <OutputCachingOn xmlns="9d035d7d-02e5-4a00-8b62-9a556aabc7b5">false</OutputCachingOn>
    <PlannedPubDate xmlns="9d035d7d-02e5-4a00-8b62-9a556aabc7b5" xsi:nil="true"/>
    <CSXUpdate xmlns="9d035d7d-02e5-4a00-8b62-9a556aabc7b5">false</CSXUpdate>
    <IntlLangReviewer xmlns="9d035d7d-02e5-4a00-8b62-9a556aabc7b5" xsi:nil="true"/>
    <IntlLocPriority xmlns="9d035d7d-02e5-4a00-8b62-9a556aabc7b5" xsi:nil="true"/>
    <CSXSubmissionDate xmlns="9d035d7d-02e5-4a00-8b62-9a556aabc7b5">2010-04-05T07:00:00+00:00</CSXSubmissionDate>
    <BlockPublish xmlns="9d035d7d-02e5-4a00-8b62-9a556aabc7b5" xsi:nil="true"/>
    <InternalTagsTaxHTField0 xmlns="9d035d7d-02e5-4a00-8b62-9a556aabc7b5">
      <Terms xmlns="http://schemas.microsoft.com/office/infopath/2007/PartnerControls"/>
    </InternalTagsTaxHTField0>
    <LocComments xmlns="9d035d7d-02e5-4a00-8b62-9a556aabc7b5" xsi:nil="true"/>
    <OriginalRelease xmlns="9d035d7d-02e5-4a00-8b62-9a556aabc7b5">14</OriginalRelease>
    <LocLastLocAttemptVersionLookup xmlns="9d035d7d-02e5-4a00-8b62-9a556aabc7b5">203206</LocLastLocAttemptVersionLookup>
    <CampaignTagsTaxHTField0 xmlns="9d035d7d-02e5-4a00-8b62-9a556aabc7b5">
      <Terms xmlns="http://schemas.microsoft.com/office/infopath/2007/PartnerControls"/>
    </CampaignTagsTaxHTField0>
    <TaxCatchAll xmlns="9d035d7d-02e5-4a00-8b62-9a556aabc7b5"/>
    <LocRecommendedHandoff xmlns="9d035d7d-02e5-4a00-8b62-9a556aabc7b5" xsi:nil="true"/>
    <LocalizationTagsTaxHTField0 xmlns="9d035d7d-02e5-4a00-8b62-9a556aabc7b5">
      <Terms xmlns="http://schemas.microsoft.com/office/infopath/2007/PartnerControls"/>
    </LocalizationTagsTaxHTField0>
    <RecommendationsModifier xmlns="9d035d7d-02e5-4a00-8b62-9a556aabc7b5" xsi:nil="true"/>
    <LocManualTestRequired xmlns="9d035d7d-02e5-4a00-8b62-9a556aabc7b5">false</LocManualTestRequired>
    <ScenarioTagsTaxHTField0 xmlns="9d035d7d-02e5-4a00-8b62-9a556aabc7b5">
      <Terms xmlns="http://schemas.microsoft.com/office/infopath/2007/PartnerControls"/>
    </ScenarioTagsTaxHTField0>
    <FeatureTagsTaxHTField0 xmlns="9d035d7d-02e5-4a00-8b62-9a556aabc7b5">
      <Terms xmlns="http://schemas.microsoft.com/office/infopath/2007/PartnerControls"/>
    </FeatureTagsTaxHTField0>
    <LocMarketGroupTiers2 xmlns="9d035d7d-02e5-4a00-8b62-9a556aabc7b5" xsi:nil="true"/>
  </documentManagement>
</p:properties>
</file>

<file path=customXml/itemProps1.xml><?xml version="1.0" encoding="utf-8"?>
<ds:datastoreItem xmlns:ds="http://schemas.openxmlformats.org/officeDocument/2006/customXml" ds:itemID="{FCA8E364-3964-4224-B37A-2AE1BAB4F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035d7d-02e5-4a00-8b62-9a556aabc7b5"/>
    <ds:schemaRef ds:uri="91e8d559-4d54-460d-ba58-5d5027f88b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4B8D27-7D05-41AF-9DD0-25F79AF3F4D0}">
  <ds:schemaRefs>
    <ds:schemaRef ds:uri="http://schemas.microsoft.com/sharepoint/v3/contenttype/forms"/>
  </ds:schemaRefs>
</ds:datastoreItem>
</file>

<file path=customXml/itemProps3.xml><?xml version="1.0" encoding="utf-8"?>
<ds:datastoreItem xmlns:ds="http://schemas.openxmlformats.org/officeDocument/2006/customXml" ds:itemID="{9BBAE60F-3B6F-4F18-877C-EF89C116C09C}">
  <ds:schemaRefs>
    <ds:schemaRef ds:uri="http://purl.org/dc/elements/1.1/"/>
    <ds:schemaRef ds:uri="http://schemas.microsoft.com/office/2006/metadata/properties"/>
    <ds:schemaRef ds:uri="http://purl.org/dc/terms/"/>
    <ds:schemaRef ds:uri="9d035d7d-02e5-4a00-8b62-9a556aabc7b5"/>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91e8d559-4d54-460d-ba58-5d5027f88b4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tf30009756</Template>
  <TotalTime>490</TotalTime>
  <Words>799</Words>
  <Application>Microsoft Office PowerPoint</Application>
  <PresentationFormat>Экран (4:3)</PresentationFormat>
  <Paragraphs>156</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tf30009756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Natalya</cp:lastModifiedBy>
  <cp:revision>48</cp:revision>
  <dcterms:created xsi:type="dcterms:W3CDTF">2017-11-21T11:25:25Z</dcterms:created>
  <dcterms:modified xsi:type="dcterms:W3CDTF">2022-04-17T10:18:37Z</dcterms:modified>
  <cp:category>Книга</cp:category>
  <cp:contentStatus>Шаблон</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0x010100BB2780C3CC07BD4BAA623FF9571645580400D1570604EA743043A2641365C0E91715</vt:lpwstr>
  </property>
  <property fmtid="{D5CDD505-2E9C-101B-9397-08002B2CF9AE}" pid="3" name="Applications">
    <vt:lpwstr>53;#PowerPoint 12</vt:lpwstr>
  </property>
  <property fmtid="{D5CDD505-2E9C-101B-9397-08002B2CF9AE}" pid="4" name="Order">
    <vt:r8>11891000</vt:r8>
  </property>
  <property fmtid="{D5CDD505-2E9C-101B-9397-08002B2CF9AE}" pid="5" name="APTrustLevel">
    <vt:r8>3</vt:r8>
  </property>
</Properties>
</file>