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385592"/>
    <a:srgbClr val="173A8D"/>
    <a:srgbClr val="003374"/>
    <a:srgbClr val="C9A093"/>
    <a:srgbClr val="F1F1F1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98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9D395-3141-4E8D-BE55-D21F26F04580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3C36-1449-4310-92D4-0033CD834C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фундаментальні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вони не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й характеру </a:t>
            </a:r>
            <a:r>
              <a:rPr lang="ru-RU" dirty="0" err="1" smtClean="0"/>
              <a:t>діючих</a:t>
            </a:r>
            <a:r>
              <a:rPr lang="ru-RU" dirty="0" smtClean="0"/>
              <a:t> сил.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й </a:t>
            </a:r>
            <a:r>
              <a:rPr lang="ru-RU" dirty="0" err="1" smtClean="0"/>
              <a:t>імпульсу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досліджувати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тих </a:t>
            </a:r>
            <a:r>
              <a:rPr lang="ru-RU" dirty="0" err="1" smtClean="0"/>
              <a:t>випадках</a:t>
            </a:r>
            <a:r>
              <a:rPr lang="ru-RU" dirty="0" smtClean="0"/>
              <a:t>, коли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невідомими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57F8-8AB5-4B04-B235-374B3F401C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5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57F8-8AB5-4B04-B235-374B3F401C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7" y="1"/>
            <a:ext cx="7839635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22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249382"/>
            <a:ext cx="8159931" cy="1554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</a:rPr>
              <a:t>Застосування законів збереження енергії й імпульсу в механічних явищах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582" y="279769"/>
            <a:ext cx="16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85592"/>
                </a:solidFill>
              </a:rPr>
              <a:t>9 </a:t>
            </a:r>
            <a:r>
              <a:rPr lang="ru-RU" sz="3200" b="1" dirty="0" err="1" smtClean="0">
                <a:solidFill>
                  <a:srgbClr val="385592"/>
                </a:solidFill>
              </a:rPr>
              <a:t>клас</a:t>
            </a:r>
            <a:endParaRPr lang="uk-UA" sz="3200" b="1" dirty="0">
              <a:solidFill>
                <a:srgbClr val="385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2972" y="261258"/>
            <a:ext cx="6035040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збереження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механічної енергії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6390" y="3882934"/>
            <a:ext cx="8464730" cy="8425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Закон </a:t>
            </a:r>
            <a:r>
              <a:rPr lang="ru-RU" sz="2400" dirty="0" err="1" smtClean="0"/>
              <a:t>збереження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справедливий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замкнених</a:t>
            </a:r>
            <a:r>
              <a:rPr lang="ru-RU" sz="2400" dirty="0" smtClean="0"/>
              <a:t> систем,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відсутності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</a:t>
            </a:r>
            <a:r>
              <a:rPr lang="uk-UA" sz="2400" dirty="0" err="1" smtClean="0"/>
              <a:t>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зовнішніх</a:t>
            </a:r>
            <a:r>
              <a:rPr lang="ru-RU" sz="2400" dirty="0" smtClean="0"/>
              <a:t> сил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078" y="1528122"/>
            <a:ext cx="2924447" cy="15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757" y="3634332"/>
            <a:ext cx="257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262" y="1315675"/>
            <a:ext cx="3612988" cy="21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32114" y="261258"/>
            <a:ext cx="7437120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розв’язування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задач на закон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збереження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механічної енергії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972" y="1201783"/>
            <a:ext cx="8534400" cy="4833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/>
              <a:t>Уважно</a:t>
            </a:r>
            <a:r>
              <a:rPr lang="ru-RU" sz="2000" dirty="0" smtClean="0"/>
              <a:t> прочитайте </a:t>
            </a:r>
            <a:r>
              <a:rPr lang="ru-RU" sz="2000" dirty="0" err="1" smtClean="0"/>
              <a:t>умову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задачі</a:t>
            </a:r>
            <a:r>
              <a:rPr lang="ru-RU" sz="2000" dirty="0" smtClean="0"/>
              <a:t>. </a:t>
            </a:r>
            <a:r>
              <a:rPr lang="ru-RU" sz="2000" dirty="0" err="1" smtClean="0"/>
              <a:t>З’ясуйте</a:t>
            </a:r>
            <a:r>
              <a:rPr lang="ru-RU" sz="2000" dirty="0" smtClean="0"/>
              <a:t>,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система </a:t>
            </a:r>
            <a:r>
              <a:rPr lang="ru-RU" sz="2000" dirty="0" err="1" smtClean="0"/>
              <a:t>замкненою,чи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знехтувати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сил опору. </a:t>
            </a:r>
            <a:r>
              <a:rPr lang="ru-RU" sz="2000" dirty="0" err="1" smtClean="0"/>
              <a:t>Запишіть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задачі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931" y="1936943"/>
            <a:ext cx="8534400" cy="4833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/>
              <a:t>Виконайте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пояснювальний</a:t>
            </a:r>
            <a:r>
              <a:rPr lang="ru-RU" sz="2000" dirty="0" smtClean="0"/>
              <a:t> рисунок, на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зазначте</a:t>
            </a:r>
            <a:r>
              <a:rPr lang="ru-RU" sz="2000" dirty="0" smtClean="0"/>
              <a:t> </a:t>
            </a:r>
            <a:r>
              <a:rPr lang="ru-RU" sz="2000" dirty="0" err="1" smtClean="0"/>
              <a:t>нульовий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початковий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кінцевий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(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</a:t>
            </a:r>
            <a:r>
              <a:rPr lang="ru-RU" sz="2000" dirty="0" smtClean="0"/>
              <a:t>).</a:t>
            </a:r>
            <a:endParaRPr lang="uk-UA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674" y="2644525"/>
            <a:ext cx="8534400" cy="8288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 </a:t>
            </a:r>
            <a:r>
              <a:rPr lang="uk-UA" sz="2000" dirty="0" smtClean="0"/>
              <a:t>Запишіть закон збереження і перетворення механічної енергії. Конкретизуйте цей запис, скориставшись даними, наведеними в умові задачі,та відповідними формулами для визначення енергії.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9545" y="3675432"/>
            <a:ext cx="8534400" cy="4833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Розв’яжіть отримане рівняння відносно невідомої величини. Перевірте її одиницю та визначте числове значення.</a:t>
            </a:r>
            <a:endParaRPr lang="uk-UA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610" y="4384138"/>
            <a:ext cx="8534400" cy="2808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/>
              <a:t>Проаналізуйте результат, запишіть відповідь.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70220" y="261257"/>
            <a:ext cx="2778033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Розв’яжемо задачу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3074" y="1561011"/>
            <a:ext cx="4572001" cy="24166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Краплина води вільно падає з висоти 450 м. Визначте її потенціальну та кінетичну енергію на висоті 200 м, якщо маса краплини 2 г, опором повітря знехтувати.</a:t>
            </a:r>
            <a:endParaRPr lang="uk-UA" sz="2400" dirty="0"/>
          </a:p>
        </p:txBody>
      </p:sp>
      <p:sp>
        <p:nvSpPr>
          <p:cNvPr id="7" name="Капля 6"/>
          <p:cNvSpPr/>
          <p:nvPr/>
        </p:nvSpPr>
        <p:spPr>
          <a:xfrm rot="19154492">
            <a:off x="7032158" y="1227807"/>
            <a:ext cx="636220" cy="620496"/>
          </a:xfrm>
          <a:prstGeom prst="teardrop">
            <a:avLst>
              <a:gd name="adj" fmla="val 16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Капля 11"/>
          <p:cNvSpPr/>
          <p:nvPr/>
        </p:nvSpPr>
        <p:spPr>
          <a:xfrm rot="19154492">
            <a:off x="7106180" y="1211479"/>
            <a:ext cx="636220" cy="620496"/>
          </a:xfrm>
          <a:prstGeom prst="teardrop">
            <a:avLst>
              <a:gd name="adj" fmla="val 16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апля 12"/>
          <p:cNvSpPr/>
          <p:nvPr/>
        </p:nvSpPr>
        <p:spPr>
          <a:xfrm rot="19154492">
            <a:off x="7380501" y="1188619"/>
            <a:ext cx="636220" cy="620496"/>
          </a:xfrm>
          <a:prstGeom prst="teardrop">
            <a:avLst>
              <a:gd name="adj" fmla="val 16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Капля 13"/>
          <p:cNvSpPr/>
          <p:nvPr/>
        </p:nvSpPr>
        <p:spPr>
          <a:xfrm rot="19154492">
            <a:off x="7715781" y="1146164"/>
            <a:ext cx="636220" cy="620496"/>
          </a:xfrm>
          <a:prstGeom prst="teardrop">
            <a:avLst>
              <a:gd name="adj" fmla="val 16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блако 7"/>
          <p:cNvSpPr/>
          <p:nvPr/>
        </p:nvSpPr>
        <p:spPr>
          <a:xfrm>
            <a:off x="6409510" y="796835"/>
            <a:ext cx="2299063" cy="11103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297E-6 L 0.00677 0.83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297E-6 L 0.00677 0.83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297E-6 L 0.00677 0.83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9297E-6 L 0.00677 0.83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7964" y="124285"/>
            <a:ext cx="2447107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Розв’язок задачі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620" y="802192"/>
            <a:ext cx="1288867" cy="154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h</a:t>
            </a:r>
            <a:r>
              <a:rPr lang="en-US" sz="1600" dirty="0" smtClean="0"/>
              <a:t>1</a:t>
            </a:r>
            <a:r>
              <a:rPr lang="en-US" sz="2400" dirty="0" smtClean="0"/>
              <a:t>=450</a:t>
            </a:r>
            <a:r>
              <a:rPr lang="ru-RU" sz="2400" dirty="0" smtClean="0"/>
              <a:t>м</a:t>
            </a:r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1600" dirty="0" smtClean="0"/>
              <a:t>2</a:t>
            </a:r>
            <a:r>
              <a:rPr lang="en-US" sz="2400" dirty="0" smtClean="0"/>
              <a:t>=200</a:t>
            </a:r>
            <a:r>
              <a:rPr lang="ru-RU" sz="2400" dirty="0" smtClean="0"/>
              <a:t>м</a:t>
            </a:r>
            <a:endParaRPr lang="en-US" sz="2400" dirty="0" smtClean="0"/>
          </a:p>
          <a:p>
            <a:r>
              <a:rPr lang="en-US" sz="2400" dirty="0" smtClean="0"/>
              <a:t>m=2</a:t>
            </a:r>
            <a:r>
              <a:rPr lang="ru-RU" sz="2400" dirty="0" smtClean="0"/>
              <a:t>г</a:t>
            </a:r>
          </a:p>
          <a:p>
            <a:r>
              <a:rPr lang="en-US" sz="2000" dirty="0" err="1" smtClean="0"/>
              <a:t>E</a:t>
            </a:r>
            <a:r>
              <a:rPr lang="en-US" sz="1400" dirty="0" err="1" smtClean="0"/>
              <a:t>k</a:t>
            </a:r>
            <a:r>
              <a:rPr lang="en-US" sz="2000" dirty="0" smtClean="0"/>
              <a:t> - ?</a:t>
            </a:r>
            <a:r>
              <a:rPr lang="uk-UA" sz="2000" dirty="0" smtClean="0"/>
              <a:t> </a:t>
            </a:r>
            <a:r>
              <a:rPr lang="uk-UA" sz="2000" dirty="0" err="1" smtClean="0"/>
              <a:t>Ер-</a:t>
            </a:r>
            <a:r>
              <a:rPr lang="uk-UA" sz="2000" dirty="0" smtClean="0"/>
              <a:t>?</a:t>
            </a:r>
            <a:endParaRPr lang="ru-RU" sz="20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11196" y="802192"/>
            <a:ext cx="17417" cy="154794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4909" y="1901228"/>
            <a:ext cx="1323703" cy="653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789" y="364021"/>
            <a:ext cx="4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СІ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46029" y="808723"/>
            <a:ext cx="1219200" cy="154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/>
          </a:p>
          <a:p>
            <a:r>
              <a:rPr lang="uk-UA" sz="2000" dirty="0" smtClean="0"/>
              <a:t>= 0,002 кг</a:t>
            </a:r>
            <a:endParaRPr lang="uk-UA" sz="2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052167" y="818520"/>
            <a:ext cx="17417" cy="154794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409501" y="2014640"/>
            <a:ext cx="2107474" cy="65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198278" y="1998265"/>
            <a:ext cx="2107474" cy="65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81910" y="635733"/>
            <a:ext cx="65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До</a:t>
            </a:r>
            <a:endParaRPr lang="uk-UA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2621" y="573402"/>
            <a:ext cx="98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Після</a:t>
            </a:r>
            <a:endParaRPr lang="uk-UA" sz="2400" dirty="0"/>
          </a:p>
        </p:txBody>
      </p:sp>
      <p:sp>
        <p:nvSpPr>
          <p:cNvPr id="23" name="Капля 22"/>
          <p:cNvSpPr/>
          <p:nvPr/>
        </p:nvSpPr>
        <p:spPr>
          <a:xfrm rot="19524179">
            <a:off x="4259086" y="1090529"/>
            <a:ext cx="154036" cy="192509"/>
          </a:xfrm>
          <a:prstGeom prst="teardrop">
            <a:avLst>
              <a:gd name="adj" fmla="val 156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Прямая со стрелкой 24"/>
          <p:cNvCxnSpPr>
            <a:stCxn id="23" idx="3"/>
          </p:cNvCxnSpPr>
          <p:nvPr/>
        </p:nvCxnSpPr>
        <p:spPr>
          <a:xfrm>
            <a:off x="4329920" y="1273733"/>
            <a:ext cx="24992" cy="7129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75039" y="1410337"/>
            <a:ext cx="548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450м</a:t>
            </a:r>
            <a:endParaRPr lang="uk-UA" sz="1100" dirty="0"/>
          </a:p>
        </p:txBody>
      </p:sp>
      <p:sp>
        <p:nvSpPr>
          <p:cNvPr id="27" name="Капля 26"/>
          <p:cNvSpPr/>
          <p:nvPr/>
        </p:nvSpPr>
        <p:spPr>
          <a:xfrm rot="19524179">
            <a:off x="7148133" y="1387453"/>
            <a:ext cx="166934" cy="192509"/>
          </a:xfrm>
          <a:prstGeom prst="teardrop">
            <a:avLst>
              <a:gd name="adj" fmla="val 156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233313" y="1583140"/>
            <a:ext cx="14349" cy="3922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9433" y="1613691"/>
            <a:ext cx="548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200м</a:t>
            </a:r>
            <a:endParaRPr lang="uk-UA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4524105" y="1021229"/>
            <a:ext cx="413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V=0</a:t>
            </a:r>
            <a:endParaRPr lang="uk-UA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7377121" y="1327428"/>
            <a:ext cx="413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V&gt;0 </a:t>
            </a:r>
            <a:endParaRPr lang="uk-UA" sz="11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2337" y="2302446"/>
            <a:ext cx="7881257" cy="2960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За законом збереження механічної енергії:</a:t>
            </a:r>
            <a:endParaRPr lang="uk-UA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1668" y="2681572"/>
            <a:ext cx="7931598" cy="7589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На висоті 450 м швидкість краплини дорівнює 0, тому вона володіє тільки потенціальною енергією. На висоті 200 м краплина володіє і потенціальною і кінетичною енергією. </a:t>
            </a:r>
            <a:r>
              <a:rPr lang="ru-RU" dirty="0" smtClean="0"/>
              <a:t>Тому:</a:t>
            </a:r>
            <a:endParaRPr lang="uk-UA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24918" y="3467885"/>
            <a:ext cx="2044476" cy="313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E</a:t>
            </a:r>
            <a:r>
              <a:rPr lang="en-US" sz="1400" dirty="0" err="1" smtClean="0"/>
              <a:t>p</a:t>
            </a:r>
            <a:r>
              <a:rPr lang="ru-RU" sz="1400" dirty="0" smtClean="0"/>
              <a:t>0</a:t>
            </a:r>
            <a:r>
              <a:rPr lang="ru-RU" sz="2400" dirty="0" smtClean="0"/>
              <a:t>+ 0</a:t>
            </a:r>
            <a:r>
              <a:rPr lang="en-US" sz="2000" dirty="0" smtClean="0"/>
              <a:t>=</a:t>
            </a:r>
            <a:r>
              <a:rPr lang="en-US" sz="2000" dirty="0" err="1" smtClean="0"/>
              <a:t>Ek+Ep</a:t>
            </a:r>
            <a:r>
              <a:rPr lang="en-US" sz="2000" dirty="0" smtClean="0"/>
              <a:t>;</a:t>
            </a:r>
            <a:r>
              <a:rPr lang="en-US" sz="1200" dirty="0" smtClean="0"/>
              <a:t>     </a:t>
            </a:r>
            <a:endParaRPr lang="uk-UA" sz="36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12824" y="4748350"/>
            <a:ext cx="3161212" cy="313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Відповідь: Ек=5Дж,Ер=4Дж</a:t>
            </a:r>
            <a:endParaRPr lang="uk-UA" sz="36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250" y="2266907"/>
            <a:ext cx="1919285" cy="3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5235098" y="3455824"/>
            <a:ext cx="1444743" cy="313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Ek</a:t>
            </a:r>
            <a:r>
              <a:rPr lang="en-US" sz="2000" dirty="0" smtClean="0"/>
              <a:t>=</a:t>
            </a:r>
            <a:r>
              <a:rPr lang="en-US" sz="2000" dirty="0" err="1" smtClean="0"/>
              <a:t>E</a:t>
            </a:r>
            <a:r>
              <a:rPr lang="en-US" sz="1200" dirty="0" err="1" smtClean="0"/>
              <a:t>p</a:t>
            </a:r>
            <a:r>
              <a:rPr lang="ru-RU" sz="1200" dirty="0" smtClean="0"/>
              <a:t>0 </a:t>
            </a:r>
            <a:r>
              <a:rPr lang="ru-RU" sz="2400" dirty="0" smtClean="0"/>
              <a:t>-</a:t>
            </a:r>
            <a:r>
              <a:rPr lang="ru-RU" sz="1200" dirty="0" smtClean="0"/>
              <a:t> </a:t>
            </a:r>
            <a:r>
              <a:rPr lang="en-US" sz="2000" dirty="0" err="1" smtClean="0"/>
              <a:t>Ep</a:t>
            </a:r>
            <a:r>
              <a:rPr lang="en-US" sz="2000" dirty="0" smtClean="0"/>
              <a:t>;</a:t>
            </a:r>
            <a:r>
              <a:rPr lang="en-US" sz="1200" dirty="0" smtClean="0"/>
              <a:t>     </a:t>
            </a:r>
            <a:endParaRPr lang="uk-UA" sz="3600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4394383" y="3526032"/>
            <a:ext cx="499959" cy="203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58410" y="3839236"/>
            <a:ext cx="5059680" cy="313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Ep</a:t>
            </a:r>
            <a:r>
              <a:rPr lang="en-US" sz="2000" dirty="0" smtClean="0"/>
              <a:t>=</a:t>
            </a:r>
            <a:r>
              <a:rPr lang="en-US" sz="2000" dirty="0" err="1" smtClean="0"/>
              <a:t>mgh</a:t>
            </a:r>
            <a:r>
              <a:rPr lang="uk-UA" sz="1200" dirty="0" smtClean="0"/>
              <a:t>2</a:t>
            </a:r>
            <a:r>
              <a:rPr lang="ru-RU" sz="2000" dirty="0" smtClean="0"/>
              <a:t>;</a:t>
            </a:r>
            <a:r>
              <a:rPr lang="en-US" sz="1200" dirty="0" smtClean="0"/>
              <a:t>     </a:t>
            </a:r>
            <a:r>
              <a:rPr lang="en-US" sz="2000" dirty="0" err="1" smtClean="0"/>
              <a:t>Ep</a:t>
            </a:r>
            <a:r>
              <a:rPr lang="en-US" sz="2000" dirty="0" smtClean="0"/>
              <a:t>=0,002</a:t>
            </a:r>
            <a:r>
              <a:rPr lang="ru-RU" sz="2000" dirty="0" smtClean="0"/>
              <a:t>кг*10м/</a:t>
            </a:r>
            <a:r>
              <a:rPr lang="uk-UA" sz="2000" b="1" dirty="0" smtClean="0"/>
              <a:t> с</a:t>
            </a:r>
            <a:r>
              <a:rPr lang="uk-UA" sz="2000" b="1" baseline="30000" dirty="0" smtClean="0"/>
              <a:t>2</a:t>
            </a:r>
            <a:r>
              <a:rPr lang="ru-RU" sz="2000" dirty="0" smtClean="0"/>
              <a:t> *200м=4 Дж</a:t>
            </a:r>
            <a:endParaRPr lang="uk-UA" sz="3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77866" y="4224777"/>
            <a:ext cx="5043954" cy="313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Ek</a:t>
            </a:r>
            <a:r>
              <a:rPr lang="en-US" sz="2000" dirty="0" smtClean="0"/>
              <a:t>=E=0,002</a:t>
            </a:r>
            <a:r>
              <a:rPr lang="ru-RU" sz="2000" dirty="0" smtClean="0"/>
              <a:t>кг*10м/</a:t>
            </a:r>
            <a:r>
              <a:rPr lang="uk-UA" sz="2000" b="1" dirty="0" smtClean="0"/>
              <a:t> с</a:t>
            </a:r>
            <a:r>
              <a:rPr lang="uk-UA" sz="2000" b="1" baseline="30000" dirty="0" smtClean="0"/>
              <a:t>2</a:t>
            </a:r>
            <a:r>
              <a:rPr lang="ru-RU" sz="2000" dirty="0" smtClean="0"/>
              <a:t> *450м</a:t>
            </a:r>
            <a:r>
              <a:rPr lang="uk-UA" sz="2000" dirty="0" smtClean="0"/>
              <a:t>-4Дж=5Дж</a:t>
            </a:r>
            <a:r>
              <a:rPr lang="en-US" sz="2000" dirty="0" smtClean="0"/>
              <a:t>;</a:t>
            </a:r>
            <a:r>
              <a:rPr lang="uk-UA" sz="2000" dirty="0" smtClean="0"/>
              <a:t> </a:t>
            </a:r>
            <a:r>
              <a:rPr lang="en-US" sz="1200" dirty="0" smtClean="0"/>
              <a:t>     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 animBg="1"/>
      <p:bldP spid="21" grpId="0"/>
      <p:bldP spid="21" grpId="1"/>
      <p:bldP spid="22" grpId="0"/>
      <p:bldP spid="23" grpId="0" animBg="1"/>
      <p:bldP spid="26" grpId="0"/>
      <p:bldP spid="27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Закон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3921460" y="1273130"/>
            <a:ext cx="72008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76056" y="1273130"/>
            <a:ext cx="144016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Задача 1.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пострілу</a:t>
            </a:r>
            <a:r>
              <a:rPr lang="ru-RU" sz="2000" dirty="0" smtClean="0"/>
              <a:t> з пружинного </a:t>
            </a:r>
            <a:r>
              <a:rPr lang="ru-RU" sz="2000" dirty="0" err="1" smtClean="0"/>
              <a:t>пістолета</a:t>
            </a:r>
            <a:r>
              <a:rPr lang="ru-RU" sz="2000" dirty="0" smtClean="0"/>
              <a:t> вертикально </a:t>
            </a:r>
            <a:r>
              <a:rPr lang="ru-RU" sz="2000" dirty="0" err="1" smtClean="0"/>
              <a:t>вгору</a:t>
            </a:r>
            <a:r>
              <a:rPr lang="ru-RU" sz="2000" dirty="0" smtClean="0"/>
              <a:t> куля </a:t>
            </a:r>
            <a:r>
              <a:rPr lang="ru-RU" sz="2000" dirty="0" err="1" smtClean="0"/>
              <a:t>масою</a:t>
            </a:r>
            <a:r>
              <a:rPr lang="ru-RU" sz="2000" dirty="0" smtClean="0"/>
              <a:t> 20 г </a:t>
            </a:r>
            <a:r>
              <a:rPr lang="ru-RU" sz="2000" dirty="0" err="1" smtClean="0"/>
              <a:t>піднялася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висоту</a:t>
            </a:r>
            <a:r>
              <a:rPr lang="ru-RU" sz="2000" dirty="0" smtClean="0"/>
              <a:t> 5 м. </a:t>
            </a:r>
            <a:r>
              <a:rPr lang="ru-RU" sz="2000" dirty="0" err="1" smtClean="0"/>
              <a:t>Знайдіть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жорсткість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пружини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пістолета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стиснута на 10 см. </a:t>
            </a:r>
            <a:r>
              <a:rPr lang="ru-RU" sz="2000" dirty="0" err="1" smtClean="0"/>
              <a:t>Масою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пружини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знехтувати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07704" y="1200151"/>
                <a:ext cx="6779096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1800" dirty="0" smtClean="0"/>
                  <a:t>1)Система куля — Земля є замкненою, де діють сила тяжіння та сила пружності, тому для неї виконується закон збереження повної механічної енергії: Ек</a:t>
                </a:r>
                <a:r>
                  <a:rPr lang="uk-UA" sz="1050" dirty="0" smtClean="0"/>
                  <a:t>1 </a:t>
                </a:r>
                <a:r>
                  <a:rPr lang="uk-UA" sz="1800" dirty="0" smtClean="0"/>
                  <a:t>+ Еп</a:t>
                </a:r>
                <a:r>
                  <a:rPr lang="uk-UA" sz="1100" dirty="0" smtClean="0"/>
                  <a:t>1</a:t>
                </a:r>
                <a:r>
                  <a:rPr lang="uk-UA" sz="1800" dirty="0" smtClean="0"/>
                  <a:t> = Ек</a:t>
                </a:r>
                <a:r>
                  <a:rPr lang="uk-UA" sz="1050" dirty="0" smtClean="0"/>
                  <a:t>2</a:t>
                </a:r>
                <a:r>
                  <a:rPr lang="uk-UA" sz="1800" dirty="0" smtClean="0"/>
                  <a:t> + Еп</a:t>
                </a:r>
                <a:r>
                  <a:rPr lang="uk-UA" sz="1050" dirty="0" smtClean="0"/>
                  <a:t>2</a:t>
                </a:r>
                <a:r>
                  <a:rPr lang="uk-UA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sz="1800" dirty="0" smtClean="0"/>
                  <a:t>2) Потенціальна енергія системи в початковому стані дорівнює потенціальній енергії стисненої пружини, а в кінцевому — потенціальній енергії кулі на висоті </a:t>
                </a:r>
                <a:r>
                  <a:rPr lang="en-US" sz="1800" dirty="0" smtClean="0"/>
                  <a:t>h.</a:t>
                </a:r>
                <a:endParaRPr lang="uk-UA" sz="18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Еп</a:t>
                </a:r>
                <a:r>
                  <a:rPr lang="ru-RU" sz="1100" dirty="0" smtClean="0"/>
                  <a:t>1</a:t>
                </a:r>
                <a:r>
                  <a:rPr lang="ru-RU" sz="1800" dirty="0" smtClean="0"/>
                  <a:t> = Еп</a:t>
                </a:r>
                <a:r>
                  <a:rPr lang="ru-RU" sz="1100" dirty="0" smtClean="0"/>
                  <a:t>2</a:t>
                </a:r>
                <a:r>
                  <a:rPr lang="ru-RU" sz="1800" dirty="0" smtClean="0"/>
                  <a:t>,        </a:t>
                </a:r>
                <a:r>
                  <a:rPr lang="ru-RU" sz="1800" dirty="0" err="1" smtClean="0"/>
                  <a:t>або</a:t>
                </a:r>
                <a:r>
                  <a:rPr lang="ru-RU" sz="18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 </a:t>
                </a:r>
                <a:r>
                  <a:rPr lang="en-US" sz="1800" dirty="0" err="1" smtClean="0"/>
                  <a:t>mgh</a:t>
                </a:r>
                <a:r>
                  <a:rPr lang="en-US" sz="1800" dirty="0" smtClean="0"/>
                  <a:t>,       </a:t>
                </a:r>
                <a:r>
                  <a:rPr lang="ru-RU" sz="1800" dirty="0" err="1" smtClean="0"/>
                  <a:t>звідки</a:t>
                </a:r>
                <a:r>
                  <a:rPr lang="ru-RU" sz="1800" dirty="0" smtClean="0"/>
                  <a:t>: </a:t>
                </a:r>
                <a:r>
                  <a:rPr lang="en-US" sz="1800" dirty="0" smtClean="0"/>
                  <a:t>k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𝑔h</m:t>
                        </m:r>
                      </m:num>
                      <m:den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 smtClean="0"/>
                  <a:t> .</a:t>
                </a:r>
              </a:p>
              <a:p>
                <a:pPr marL="0" indent="0">
                  <a:buNone/>
                </a:pPr>
                <a:r>
                  <a:rPr lang="en-US" sz="1800" u="sng" dirty="0" smtClean="0"/>
                  <a:t>k=196 H</a:t>
                </a:r>
                <a:r>
                  <a:rPr lang="uk-UA" sz="1800" u="sng" dirty="0" smtClean="0"/>
                  <a:t>/м</a:t>
                </a:r>
                <a:endParaRPr lang="en-US" sz="1800" u="sng" dirty="0" smtClean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7704" y="1600200"/>
                <a:ext cx="6779096" cy="4525963"/>
              </a:xfrm>
              <a:blipFill rotWithShape="1">
                <a:blip r:embed="rId2"/>
                <a:stretch>
                  <a:fillRect l="-809" t="-674" r="-1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6"/>
            <a:ext cx="1257300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8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Задача 2. Для </a:t>
            </a:r>
            <a:r>
              <a:rPr lang="ru-RU" sz="1800" dirty="0" err="1" smtClean="0"/>
              <a:t>визначення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початкової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масою</a:t>
            </a:r>
            <a:r>
              <a:rPr lang="ru-RU" sz="1800" dirty="0" smtClean="0"/>
              <a:t> 10 г </a:t>
            </a:r>
            <a:r>
              <a:rPr lang="ru-RU" sz="1800" dirty="0" err="1" smtClean="0"/>
              <a:t>стріляють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дерев’яний</a:t>
            </a:r>
            <a:r>
              <a:rPr lang="ru-RU" sz="1800" dirty="0" smtClean="0"/>
              <a:t> брусок </a:t>
            </a:r>
            <a:r>
              <a:rPr lang="ru-RU" sz="1800" dirty="0" err="1" smtClean="0"/>
              <a:t>масою</a:t>
            </a:r>
            <a:r>
              <a:rPr lang="ru-RU" sz="1800" dirty="0" smtClean="0"/>
              <a:t> 6 кг,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підвішений</a:t>
            </a:r>
            <a:r>
              <a:rPr lang="ru-RU" sz="1800" dirty="0" smtClean="0"/>
              <a:t> на нитках. Брусок з </a:t>
            </a:r>
            <a:r>
              <a:rPr lang="ru-RU" sz="1800" dirty="0" err="1" smtClean="0"/>
              <a:t>кулею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 </a:t>
            </a:r>
            <a:r>
              <a:rPr lang="ru-RU" sz="1800" dirty="0" err="1" smtClean="0"/>
              <a:t>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застряє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піднімається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висоту</a:t>
            </a:r>
            <a:r>
              <a:rPr lang="ru-RU" sz="1800" dirty="0" smtClean="0"/>
              <a:t> 49 мм. </a:t>
            </a:r>
            <a:r>
              <a:rPr lang="ru-RU" sz="1800" dirty="0" err="1" smtClean="0"/>
              <a:t>Визначте</a:t>
            </a:r>
            <a:r>
              <a:rPr lang="ru-RU" sz="1800" dirty="0" smtClean="0"/>
              <a:t>: а) </a:t>
            </a:r>
            <a:r>
              <a:rPr lang="ru-RU" sz="1800" dirty="0" err="1" smtClean="0"/>
              <a:t>початкову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кулі</a:t>
            </a:r>
            <a:r>
              <a:rPr lang="ru-RU" sz="1800" dirty="0" smtClean="0"/>
              <a:t>; б) </a:t>
            </a:r>
            <a:r>
              <a:rPr lang="ru-RU" sz="1800" dirty="0" err="1" smtClean="0"/>
              <a:t>кінетичну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енергію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кулі</a:t>
            </a:r>
            <a:r>
              <a:rPr lang="ru-RU" sz="1800" dirty="0" smtClean="0"/>
              <a:t> в момент </a:t>
            </a:r>
            <a:r>
              <a:rPr lang="ru-RU" sz="1800" dirty="0" err="1" smtClean="0"/>
              <a:t>пострілу</a:t>
            </a:r>
            <a:r>
              <a:rPr lang="ru-RU" sz="1800" dirty="0" smtClean="0"/>
              <a:t>; в) </a:t>
            </a:r>
            <a:r>
              <a:rPr lang="ru-RU" sz="1800" dirty="0" err="1" smtClean="0"/>
              <a:t>частину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енергії</a:t>
            </a:r>
            <a:r>
              <a:rPr lang="ru-RU" sz="1800" dirty="0" smtClean="0"/>
              <a:t>, </a:t>
            </a:r>
            <a:r>
              <a:rPr lang="ru-RU" sz="1800" dirty="0" err="1" smtClean="0"/>
              <a:t>якаперетворюєтся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внутрішню</a:t>
            </a:r>
            <a:r>
              <a:rPr lang="ru-RU" sz="2000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200150"/>
                <a:ext cx="7067128" cy="380187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1600" dirty="0" smtClean="0"/>
                  <a:t>1)Систему брусок — куля </a:t>
                </a:r>
                <a:r>
                  <a:rPr lang="ru-RU" sz="1600" dirty="0" err="1" smtClean="0"/>
                  <a:t>можна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вважати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ізольованою</a:t>
                </a:r>
                <a:r>
                  <a:rPr lang="ru-RU" sz="1600" dirty="0" smtClean="0"/>
                  <a:t>, </a:t>
                </a:r>
                <a:r>
                  <a:rPr lang="ru-RU" sz="1600" dirty="0" err="1" smtClean="0"/>
                  <a:t>оскільки</a:t>
                </a:r>
                <a:r>
                  <a:rPr lang="ru-RU" sz="1600" dirty="0" smtClean="0"/>
                  <a:t> в момент </a:t>
                </a:r>
                <a:r>
                  <a:rPr lang="ru-RU" sz="1600" dirty="0" err="1" smtClean="0"/>
                  <a:t>потрапляння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кулі</a:t>
                </a:r>
                <a:r>
                  <a:rPr lang="ru-RU" sz="1600" dirty="0" smtClean="0"/>
                  <a:t> в брусок </a:t>
                </a:r>
                <a:r>
                  <a:rPr lang="ru-RU" sz="1600" dirty="0" err="1" smtClean="0"/>
                  <a:t>усі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сили</a:t>
                </a:r>
                <a:r>
                  <a:rPr lang="ru-RU" sz="1600" dirty="0" smtClean="0"/>
                  <a:t>, </a:t>
                </a:r>
                <a:r>
                  <a:rPr lang="ru-RU" sz="1600" dirty="0" err="1" smtClean="0"/>
                  <a:t>що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діяли</a:t>
                </a:r>
                <a:r>
                  <a:rPr lang="ru-RU" sz="1600" dirty="0" smtClean="0"/>
                  <a:t> на них, </a:t>
                </a:r>
                <a:r>
                  <a:rPr lang="ru-RU" sz="1600" dirty="0" err="1" smtClean="0"/>
                  <a:t>зрівноважені</a:t>
                </a:r>
                <a:r>
                  <a:rPr lang="ru-RU" sz="1600" dirty="0" smtClean="0"/>
                  <a:t>; опором </a:t>
                </a:r>
                <a:r>
                  <a:rPr lang="ru-RU" sz="1600" dirty="0" err="1" smtClean="0"/>
                  <a:t>повітря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нехтуємо</a:t>
                </a:r>
                <a:r>
                  <a:rPr lang="ru-RU" sz="1600" dirty="0" smtClean="0"/>
                  <a:t>.</a:t>
                </a:r>
              </a:p>
              <a:p>
                <a:pPr marL="0" indent="0">
                  <a:buNone/>
                </a:pPr>
                <a:endParaRPr lang="uk-UA" sz="1600" dirty="0"/>
              </a:p>
              <a:p>
                <a:pPr marL="0" indent="0">
                  <a:buNone/>
                </a:pPr>
                <a:endParaRPr lang="uk-UA" sz="1600" dirty="0" smtClean="0"/>
              </a:p>
              <a:p>
                <a:pPr marL="0" indent="0">
                  <a:buNone/>
                </a:pPr>
                <a:endParaRPr lang="uk-UA" sz="1600" dirty="0"/>
              </a:p>
              <a:p>
                <a:pPr marL="0" indent="0">
                  <a:buNone/>
                </a:pPr>
                <a:r>
                  <a:rPr lang="ru-RU" sz="1600" dirty="0" smtClean="0"/>
                  <a:t>За законом </a:t>
                </a:r>
                <a:r>
                  <a:rPr lang="ru-RU" sz="1600" dirty="0" err="1" smtClean="0"/>
                  <a:t>збереження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імпульсу</a:t>
                </a:r>
                <a:r>
                  <a:rPr lang="ru-RU" sz="1600" dirty="0" smtClean="0"/>
                  <a:t>: m</a:t>
                </a:r>
                <a:r>
                  <a:rPr lang="ru-RU" sz="1000" dirty="0" smtClean="0"/>
                  <a:t>1</a:t>
                </a:r>
                <a:r>
                  <a:rPr lang="en-US" sz="2000" dirty="0" smtClean="0"/>
                  <a:t>v</a:t>
                </a:r>
                <a:r>
                  <a:rPr lang="ru-RU" sz="800" dirty="0" smtClean="0"/>
                  <a:t>0</a:t>
                </a:r>
                <a:r>
                  <a:rPr lang="ru-RU" sz="1600" dirty="0" smtClean="0"/>
                  <a:t> = (m</a:t>
                </a:r>
                <a:r>
                  <a:rPr lang="ru-RU" sz="900" dirty="0" smtClean="0"/>
                  <a:t>1</a:t>
                </a:r>
                <a:r>
                  <a:rPr lang="ru-RU" sz="1600" dirty="0" smtClean="0"/>
                  <a:t> + m</a:t>
                </a:r>
                <a:r>
                  <a:rPr lang="ru-RU" sz="900" dirty="0" smtClean="0"/>
                  <a:t>2</a:t>
                </a:r>
                <a:r>
                  <a:rPr lang="ru-RU" sz="1600" dirty="0" smtClean="0"/>
                  <a:t>)</a:t>
                </a:r>
                <a:r>
                  <a:rPr lang="en-US" sz="1600" dirty="0" smtClean="0"/>
                  <a:t>u</a:t>
                </a:r>
                <a:r>
                  <a:rPr lang="ru-RU" sz="1600" dirty="0" smtClean="0"/>
                  <a:t>.</a:t>
                </a:r>
                <a:endParaRPr lang="en-US" sz="1600" dirty="0" smtClean="0"/>
              </a:p>
              <a:p>
                <a:pPr marL="0" indent="0">
                  <a:buNone/>
                </a:pPr>
                <a:r>
                  <a:rPr lang="ru-RU" sz="1600" dirty="0" smtClean="0"/>
                  <a:t>У </a:t>
                </a:r>
                <a:r>
                  <a:rPr lang="ru-RU" sz="1600" dirty="0" err="1" smtClean="0"/>
                  <a:t>проекціях</a:t>
                </a:r>
                <a:r>
                  <a:rPr lang="ru-RU" sz="1600" dirty="0" smtClean="0"/>
                  <a:t> на </a:t>
                </a:r>
                <a:r>
                  <a:rPr lang="ru-RU" sz="1600" dirty="0" err="1" smtClean="0"/>
                  <a:t>вісь</a:t>
                </a:r>
                <a:r>
                  <a:rPr lang="ru-RU" sz="1600" dirty="0" smtClean="0"/>
                  <a:t> Х: </a:t>
                </a:r>
                <a:r>
                  <a:rPr lang="en-US" sz="1600" dirty="0" smtClean="0"/>
                  <a:t>m</a:t>
                </a:r>
                <a:r>
                  <a:rPr lang="en-US" sz="900" dirty="0" smtClean="0"/>
                  <a:t>1</a:t>
                </a:r>
                <a:r>
                  <a:rPr lang="en-US" sz="1600" dirty="0" smtClean="0"/>
                  <a:t>v</a:t>
                </a:r>
                <a:r>
                  <a:rPr lang="en-US" sz="1000" dirty="0" smtClean="0"/>
                  <a:t>0</a:t>
                </a:r>
                <a:r>
                  <a:rPr lang="en-US" sz="1600" dirty="0" smtClean="0"/>
                  <a:t> = (m</a:t>
                </a:r>
                <a:r>
                  <a:rPr lang="en-US" sz="1000" dirty="0" smtClean="0"/>
                  <a:t>1 </a:t>
                </a:r>
                <a:r>
                  <a:rPr lang="en-US" sz="1600" dirty="0" smtClean="0"/>
                  <a:t>+ m</a:t>
                </a:r>
                <a:r>
                  <a:rPr lang="en-US" sz="900" dirty="0" smtClean="0"/>
                  <a:t>2</a:t>
                </a:r>
                <a:r>
                  <a:rPr lang="en-US" sz="1600" dirty="0" smtClean="0"/>
                  <a:t>)u.  </a:t>
                </a:r>
                <a:r>
                  <a:rPr lang="uk-UA" sz="1600" dirty="0" smtClean="0"/>
                  <a:t>Звідки   </a:t>
                </a:r>
                <a:r>
                  <a:rPr lang="en-US" sz="1600" dirty="0" smtClean="0"/>
                  <a:t>v</a:t>
                </a:r>
                <a:r>
                  <a:rPr lang="en-US" sz="900" dirty="0" smtClean="0"/>
                  <a:t>0</a:t>
                </a:r>
                <a:r>
                  <a:rPr lang="en-US" sz="1600" dirty="0" smtClean="0"/>
                  <a:t> </a:t>
                </a:r>
                <a:r>
                  <a:rPr lang="uk-UA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i="1" smtClean="0">
                            <a:latin typeface="Cambria Math"/>
                          </a:rPr>
                          <m:t>1 + </m:t>
                        </m:r>
                        <m:r>
                          <a:rPr lang="en-US" sz="160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i="1" smtClean="0">
                            <a:latin typeface="Cambria Math"/>
                          </a:rPr>
                          <m:t>2)</m:t>
                        </m:r>
                        <m:r>
                          <a:rPr lang="en-US" sz="160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i="1" smtClean="0">
                            <a:latin typeface="Cambria Math"/>
                          </a:rPr>
                          <m:t>.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ru-RU" sz="1600" dirty="0" err="1" smtClean="0"/>
                  <a:t>Швидкість</a:t>
                </a:r>
                <a:r>
                  <a:rPr lang="ru-RU" sz="1600" dirty="0" smtClean="0"/>
                  <a:t> бруска з </a:t>
                </a:r>
                <a:r>
                  <a:rPr lang="ru-RU" sz="1600" dirty="0" err="1" smtClean="0"/>
                  <a:t>кулею</a:t>
                </a:r>
                <a:r>
                  <a:rPr lang="ru-RU" sz="1600" dirty="0" smtClean="0"/>
                  <a:t> в момент удару u </a:t>
                </a:r>
                <a:r>
                  <a:rPr lang="ru-RU" sz="1600" dirty="0" err="1" smtClean="0"/>
                  <a:t>визначаємо</a:t>
                </a:r>
                <a:r>
                  <a:rPr lang="ru-RU" sz="1600" dirty="0" smtClean="0"/>
                  <a:t>, </a:t>
                </a:r>
                <a:r>
                  <a:rPr lang="ru-RU" sz="1600" dirty="0" err="1" smtClean="0"/>
                  <a:t>застосовуючи</a:t>
                </a:r>
                <a:r>
                  <a:rPr lang="ru-RU" sz="1600" dirty="0" smtClean="0"/>
                  <a:t> закон </a:t>
                </a:r>
                <a:r>
                  <a:rPr lang="ru-RU" sz="1600" dirty="0" err="1" smtClean="0"/>
                  <a:t>збереження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енергії</a:t>
                </a:r>
                <a:r>
                  <a:rPr lang="ru-RU" sz="1600" dirty="0" smtClean="0"/>
                  <a:t>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1600" b="0" i="1" smtClean="0">
                            <a:latin typeface="Cambria Math"/>
                          </a:rPr>
                          <m:t>(</m:t>
                        </m:r>
                        <m:r>
                          <a:rPr lang="ru-RU" sz="1600" i="1" smtClean="0">
                            <a:latin typeface="Cambria Math"/>
                          </a:rPr>
                          <m:t>𝑚</m:t>
                        </m:r>
                        <m:r>
                          <a:rPr lang="ru-RU" sz="1600" i="1" smtClean="0">
                            <a:latin typeface="Cambria Math"/>
                          </a:rPr>
                          <m:t>1 + </m:t>
                        </m:r>
                        <m:r>
                          <a:rPr lang="ru-RU" sz="1600" i="1" smtClean="0">
                            <a:latin typeface="Cambria Math"/>
                          </a:rPr>
                          <m:t>𝑚</m:t>
                        </m:r>
                        <m:r>
                          <a:rPr lang="ru-RU" sz="1600" i="1" smtClean="0">
                            <a:latin typeface="Cambria Math"/>
                          </a:rPr>
                          <m:t>2) </m:t>
                        </m:r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uk-UA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60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uk-UA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 smtClean="0"/>
                  <a:t>=</a:t>
                </a:r>
                <a:r>
                  <a:rPr lang="en-US" sz="1600" dirty="0" smtClean="0"/>
                  <a:t>(m</a:t>
                </a:r>
                <a:r>
                  <a:rPr lang="en-US" sz="900" dirty="0" smtClean="0"/>
                  <a:t>1</a:t>
                </a:r>
                <a:r>
                  <a:rPr lang="en-US" sz="1600" dirty="0" smtClean="0"/>
                  <a:t>+m</a:t>
                </a:r>
                <a:r>
                  <a:rPr lang="en-US" sz="900" dirty="0" smtClean="0"/>
                  <a:t>2</a:t>
                </a:r>
                <a:r>
                  <a:rPr lang="en-US" sz="1600" dirty="0" smtClean="0"/>
                  <a:t>)</a:t>
                </a:r>
                <a:r>
                  <a:rPr lang="en-US" sz="1600" dirty="0" err="1" smtClean="0"/>
                  <a:t>gh</a:t>
                </a:r>
                <a:endParaRPr lang="en-US" sz="1600" dirty="0" smtClean="0"/>
              </a:p>
              <a:p>
                <a:pPr marL="0" indent="0">
                  <a:buNone/>
                </a:pPr>
                <a:r>
                  <a:rPr lang="uk-UA" sz="1600" dirty="0" smtClean="0"/>
                  <a:t>Звідки   </a:t>
                </a:r>
                <a:r>
                  <a:rPr lang="en-US" sz="1600" dirty="0" smtClean="0"/>
                  <a:t>u</a:t>
                </a:r>
                <a:r>
                  <a:rPr lang="uk-UA" sz="16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𝑔h</m:t>
                        </m:r>
                      </m:e>
                    </m:rad>
                  </m:oMath>
                </a14:m>
                <a:endParaRPr lang="uk-UA" sz="1600" dirty="0" smtClean="0"/>
              </a:p>
              <a:p>
                <a:pPr marL="0" indent="0">
                  <a:buNone/>
                </a:pPr>
                <a:r>
                  <a:rPr lang="uk-UA" sz="1600" dirty="0" smtClean="0"/>
                  <a:t>Тоді  </a:t>
                </a:r>
                <a:r>
                  <a:rPr lang="en-US" sz="1600" dirty="0" smtClean="0"/>
                  <a:t>v</a:t>
                </a:r>
                <a:r>
                  <a:rPr lang="en-US" sz="900" dirty="0" smtClean="0"/>
                  <a:t>0</a:t>
                </a:r>
                <a:r>
                  <a:rPr lang="uk-UA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ad>
                      <m:radPr>
                        <m:degHide m:val="on"/>
                        <m:ctrlPr>
                          <a:rPr lang="uk-UA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𝑔h</m:t>
                        </m:r>
                      </m:e>
                    </m:rad>
                  </m:oMath>
                </a14:m>
                <a:endParaRPr lang="ru-RU" sz="1600" dirty="0" smtClean="0"/>
              </a:p>
              <a:p>
                <a:pPr marL="0" indent="0">
                  <a:buNone/>
                </a:pPr>
                <a:r>
                  <a:rPr lang="uk-UA" sz="1600" dirty="0" smtClean="0"/>
                  <a:t>2)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Кінетична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енергія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кулі</a:t>
                </a:r>
                <a:r>
                  <a:rPr lang="ru-RU" sz="1600" dirty="0" smtClean="0"/>
                  <a:t> в момент </a:t>
                </a:r>
                <a:r>
                  <a:rPr lang="ru-RU" sz="1600" dirty="0" err="1" smtClean="0"/>
                  <a:t>пострілу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1600" b="0" i="1" smtClean="0">
                            <a:latin typeface="Cambria Math"/>
                          </a:rPr>
                          <m:t>   Е</m:t>
                        </m:r>
                      </m:e>
                      <m:sub>
                        <m:r>
                          <a:rPr lang="uk-UA" sz="1600" b="0" i="1" smtClean="0"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3)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Частина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механічної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енергії</a:t>
                </a:r>
                <a:r>
                  <a:rPr lang="ru-RU" sz="1600" dirty="0" smtClean="0"/>
                  <a:t> </a:t>
                </a:r>
                <a:r>
                  <a:rPr lang="el-GR" sz="1600" dirty="0" smtClean="0"/>
                  <a:t>Δ</a:t>
                </a:r>
                <a:r>
                  <a:rPr lang="ru-RU" sz="1600" dirty="0" smtClean="0"/>
                  <a:t>Е, </a:t>
                </a:r>
                <a:r>
                  <a:rPr lang="ru-RU" sz="1600" dirty="0" err="1" smtClean="0"/>
                  <a:t>що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перетворюється</a:t>
                </a:r>
                <a:r>
                  <a:rPr lang="ru-RU" sz="1600" dirty="0" smtClean="0"/>
                  <a:t> у </a:t>
                </a:r>
                <a:r>
                  <a:rPr lang="ru-RU" sz="1600" dirty="0" err="1" smtClean="0"/>
                  <a:t>внутрішню</a:t>
                </a:r>
                <a:r>
                  <a:rPr lang="ru-RU" sz="1600" dirty="0" smtClean="0"/>
                  <a:t>, </a:t>
                </a:r>
                <a:r>
                  <a:rPr lang="ru-RU" sz="1600" dirty="0" err="1" smtClean="0"/>
                  <a:t>дорівнює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різниці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кінетичної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енергії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кулі</a:t>
                </a:r>
                <a:r>
                  <a:rPr lang="ru-RU" sz="1600" dirty="0" smtClean="0"/>
                  <a:t> в </a:t>
                </a:r>
                <a:r>
                  <a:rPr lang="ru-RU" sz="1600" dirty="0" err="1" smtClean="0"/>
                  <a:t>початковий</a:t>
                </a:r>
                <a:r>
                  <a:rPr lang="ru-RU" sz="1600" dirty="0" smtClean="0"/>
                  <a:t> момент і </a:t>
                </a:r>
                <a:r>
                  <a:rPr lang="ru-RU" sz="1600" dirty="0" err="1" smtClean="0"/>
                  <a:t>потенціальної</a:t>
                </a:r>
                <a:r>
                  <a:rPr lang="ru-RU" sz="1600" dirty="0" smtClean="0"/>
                  <a:t> </a:t>
                </a:r>
                <a:r>
                  <a:rPr lang="ru-RU" sz="1600" dirty="0" err="1" smtClean="0"/>
                  <a:t>енергії</a:t>
                </a:r>
                <a:r>
                  <a:rPr lang="ru-RU" sz="1600" dirty="0" smtClean="0"/>
                  <a:t> бруска з </a:t>
                </a:r>
                <a:r>
                  <a:rPr lang="ru-RU" sz="1600" dirty="0" err="1" smtClean="0"/>
                  <a:t>кулею</a:t>
                </a:r>
                <a:r>
                  <a:rPr lang="ru-RU" sz="1600" dirty="0" smtClean="0"/>
                  <a:t> в </a:t>
                </a:r>
                <a:r>
                  <a:rPr lang="ru-RU" sz="1600" dirty="0" err="1" smtClean="0"/>
                  <a:t>кінцевий</a:t>
                </a:r>
                <a:r>
                  <a:rPr lang="ru-RU" sz="1600" dirty="0" smtClean="0"/>
                  <a:t> момент</a:t>
                </a:r>
                <a:r>
                  <a:rPr lang="en-US" sz="1600" dirty="0" smtClean="0"/>
                  <a:t>.</a:t>
                </a:r>
                <a:r>
                  <a:rPr lang="el-GR" sz="1600" dirty="0" smtClean="0"/>
                  <a:t> </a:t>
                </a:r>
                <a:r>
                  <a:rPr lang="en-US" sz="1600" dirty="0" smtClean="0"/>
                  <a:t>    </a:t>
                </a:r>
                <a:r>
                  <a:rPr lang="el-GR" sz="1600" dirty="0" smtClean="0"/>
                  <a:t>Δ</a:t>
                </a:r>
                <a:r>
                  <a:rPr lang="ru-RU" sz="1600" dirty="0" smtClean="0"/>
                  <a:t>Е</a:t>
                </a:r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1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)gh</a:t>
                </a:r>
              </a:p>
              <a:p>
                <a:pPr marL="0" indent="0">
                  <a:buNone/>
                </a:pPr>
                <a:r>
                  <a:rPr lang="ru-RU" sz="1600" dirty="0" err="1" smtClean="0"/>
                  <a:t>Відповідь</a:t>
                </a:r>
                <a:r>
                  <a:rPr lang="ru-RU" sz="1600" dirty="0" smtClean="0"/>
                  <a:t>: </a:t>
                </a:r>
                <a:r>
                  <a:rPr lang="ru-RU" sz="1600" u="sng" dirty="0" smtClean="0"/>
                  <a:t>589</a:t>
                </a:r>
                <a:r>
                  <a:rPr lang="uk-UA" sz="1600" u="sng" dirty="0" smtClean="0"/>
                  <a:t>м/с</a:t>
                </a:r>
                <a:r>
                  <a:rPr lang="ru-RU" sz="1600" u="sng" dirty="0" smtClean="0"/>
                  <a:t>  </a:t>
                </a:r>
                <a:r>
                  <a:rPr lang="ru-RU" sz="1600" dirty="0" smtClean="0"/>
                  <a:t>; </a:t>
                </a:r>
                <a:r>
                  <a:rPr lang="ru-RU" sz="1600" u="sng" dirty="0" smtClean="0"/>
                  <a:t>1734,6 Дж</a:t>
                </a:r>
                <a:r>
                  <a:rPr lang="ru-RU" sz="1600" dirty="0" smtClean="0"/>
                  <a:t>; </a:t>
                </a:r>
                <a:r>
                  <a:rPr lang="ru-RU" sz="1600" u="sng" dirty="0" smtClean="0"/>
                  <a:t>1731,7 Дж</a:t>
                </a:r>
                <a:r>
                  <a:rPr lang="ru-RU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600200"/>
                <a:ext cx="7067128" cy="5069160"/>
              </a:xfrm>
              <a:blipFill rotWithShape="1">
                <a:blip r:embed="rId3"/>
                <a:stretch>
                  <a:fillRect l="-345" t="-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4437"/>
            <a:ext cx="12573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653649"/>
            <a:ext cx="1872208" cy="6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32040" y="2556164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12160" y="256109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1800" b="1" i="0" smtClean="0">
                <a:solidFill>
                  <a:srgbClr val="000000"/>
                </a:solidFill>
                <a:effectLst/>
                <a:latin typeface="Roboto"/>
              </a:rPr>
              <a:t>Задача.</a:t>
            </a:r>
            <a:r>
              <a:rPr lang="ru-RU" sz="1800" b="0" i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З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якої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мінімальної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висоти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Roboto"/>
              </a:rPr>
              <a:t>h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має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спускатись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велосипедист,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щоб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проїхати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за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інерцією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(без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тертя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) по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внутрішній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стороні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велотреку у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вигляді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«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мертвої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петлі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»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радіусом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Roboto"/>
              </a:rPr>
              <a:t>R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без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відриву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у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верхній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Roboto"/>
              </a:rPr>
              <a:t>точці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Roboto"/>
              </a:rPr>
              <a:t> ?(12б)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6" y="1321270"/>
            <a:ext cx="2964537" cy="14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046880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Еп1 = </a:t>
            </a:r>
            <a:r>
              <a:rPr lang="ru-RU" dirty="0" err="1">
                <a:solidFill>
                  <a:prstClr val="black"/>
                </a:solidFill>
              </a:rPr>
              <a:t>Ек</a:t>
            </a:r>
            <a:r>
              <a:rPr lang="ru-RU" dirty="0">
                <a:solidFill>
                  <a:prstClr val="black"/>
                </a:solidFill>
              </a:rPr>
              <a:t>+ </a:t>
            </a:r>
            <a:r>
              <a:rPr lang="ru-RU" dirty="0" err="1">
                <a:solidFill>
                  <a:prstClr val="black"/>
                </a:solidFill>
              </a:rPr>
              <a:t>Еп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91880" y="1441135"/>
                <a:ext cx="4013278" cy="555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solidFill>
                      <a:prstClr val="black"/>
                    </a:solidFill>
                  </a:rPr>
                  <a:t>mgh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prstClr val="black"/>
                    </a:solidFill>
                  </a:rPr>
                  <a:t>  </a:t>
                </a:r>
                <a:r>
                  <a:rPr lang="pt-BR" dirty="0">
                    <a:solidFill>
                      <a:prstClr val="black"/>
                    </a:solidFill>
                  </a:rPr>
                  <a:t>+ mg2R.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</a:t>
                </a:r>
                <a:r>
                  <a:rPr lang="pt-BR" dirty="0" smtClean="0">
                    <a:solidFill>
                      <a:prstClr val="black"/>
                    </a:solidFill>
                  </a:rPr>
                  <a:t>Звідки </a:t>
                </a:r>
                <a:r>
                  <a:rPr lang="pt-BR" dirty="0">
                    <a:solidFill>
                      <a:prstClr val="black"/>
                    </a:solidFill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pt-BR" dirty="0" smtClean="0">
                    <a:solidFill>
                      <a:prstClr val="black"/>
                    </a:solidFill>
                  </a:rPr>
                  <a:t> </a:t>
                </a:r>
                <a:r>
                  <a:rPr lang="pt-BR" dirty="0">
                    <a:solidFill>
                      <a:prstClr val="black"/>
                    </a:solidFill>
                  </a:rPr>
                  <a:t>+ 2R .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921513"/>
                <a:ext cx="4013278" cy="555793"/>
              </a:xfrm>
              <a:prstGeom prst="rect">
                <a:avLst/>
              </a:prstGeom>
              <a:blipFill rotWithShape="1">
                <a:blip r:embed="rId3"/>
                <a:stretch>
                  <a:fillRect l="-1368" r="-304" b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91880" y="1857980"/>
                <a:ext cx="4572000" cy="13699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solidFill>
                      <a:prstClr val="black"/>
                    </a:solidFill>
                  </a:rPr>
                  <a:t>Направимо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err="1">
                    <a:solidFill>
                      <a:prstClr val="black"/>
                    </a:solidFill>
                  </a:rPr>
                  <a:t>вісь</a:t>
                </a:r>
                <a:r>
                  <a:rPr lang="ru-RU" dirty="0">
                    <a:solidFill>
                      <a:prstClr val="black"/>
                    </a:solidFill>
                  </a:rPr>
                  <a:t> Х вертикально вниз і </a:t>
                </a:r>
                <a:r>
                  <a:rPr lang="ru-RU" dirty="0" err="1">
                    <a:solidFill>
                      <a:prstClr val="black"/>
                    </a:solidFill>
                  </a:rPr>
                  <a:t>напишемо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err="1">
                    <a:solidFill>
                      <a:prstClr val="black"/>
                    </a:solidFill>
                  </a:rPr>
                  <a:t>рівняння</a:t>
                </a:r>
                <a:r>
                  <a:rPr lang="ru-RU" dirty="0">
                    <a:solidFill>
                      <a:prstClr val="black"/>
                    </a:solidFill>
                  </a:rPr>
                  <a:t> другого закону Ньютона у </a:t>
                </a:r>
                <a:r>
                  <a:rPr lang="ru-RU" dirty="0" err="1">
                    <a:solidFill>
                      <a:prstClr val="black"/>
                    </a:solidFill>
                  </a:rPr>
                  <a:t>векторній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err="1">
                    <a:solidFill>
                      <a:prstClr val="black"/>
                    </a:solidFill>
                  </a:rPr>
                  <a:t>формі</a:t>
                </a:r>
                <a:r>
                  <a:rPr lang="ru-RU" dirty="0">
                    <a:solidFill>
                      <a:prstClr val="black"/>
                    </a:solidFill>
                  </a:rPr>
                  <a:t>: </a:t>
                </a:r>
                <a:r>
                  <a:rPr lang="ru-RU" dirty="0" err="1">
                    <a:solidFill>
                      <a:prstClr val="black"/>
                    </a:solidFill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prstClr val="black"/>
                    </a:solidFill>
                  </a:rPr>
                  <a:t>=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g</a:t>
                </a:r>
                <a:r>
                  <a:rPr lang="uk-UA" dirty="0" smtClean="0">
                    <a:solidFill>
                      <a:prstClr val="black"/>
                    </a:solidFill>
                  </a:rPr>
                  <a:t>.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ru-RU" dirty="0" err="1" smtClean="0">
                    <a:solidFill>
                      <a:prstClr val="black"/>
                    </a:solidFill>
                  </a:rPr>
                  <a:t>Звідси</a:t>
                </a:r>
                <a:r>
                  <a:rPr lang="ru-RU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prstClr val="black"/>
                    </a:solidFill>
                  </a:rPr>
                  <a:t>= g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. </a:t>
                </a:r>
                <a:r>
                  <a:rPr lang="ru-RU" dirty="0" err="1">
                    <a:solidFill>
                      <a:prstClr val="black"/>
                    </a:solidFill>
                  </a:rPr>
                  <a:t>Виразимо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</a:rPr>
                  <a:t>= </a:t>
                </a:r>
                <a:r>
                  <a:rPr lang="ru-RU" dirty="0" err="1">
                    <a:solidFill>
                      <a:prstClr val="black"/>
                    </a:solidFill>
                  </a:rPr>
                  <a:t>Rg</a:t>
                </a:r>
                <a:r>
                  <a:rPr lang="ru-RU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77306"/>
                <a:ext cx="4572000" cy="1393908"/>
              </a:xfrm>
              <a:prstGeom prst="rect">
                <a:avLst/>
              </a:prstGeom>
              <a:blipFill rotWithShape="1">
                <a:blip r:embed="rId4"/>
                <a:stretch>
                  <a:fillRect l="-1200" t="-2183" r="-1467" b="-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71600" y="3165816"/>
            <a:ext cx="463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Підставляємо                          =0,5 </a:t>
            </a:r>
            <a:r>
              <a:rPr lang="en-US" dirty="0" smtClean="0">
                <a:solidFill>
                  <a:prstClr val="black"/>
                </a:solidFill>
              </a:rPr>
              <a:t>R</a:t>
            </a:r>
            <a:r>
              <a:rPr lang="uk-UA" dirty="0" smtClean="0">
                <a:solidFill>
                  <a:prstClr val="black"/>
                </a:solidFill>
              </a:rPr>
              <a:t>+2</a:t>
            </a:r>
            <a:r>
              <a:rPr lang="en-US" dirty="0" smtClean="0">
                <a:solidFill>
                  <a:prstClr val="black"/>
                </a:solidFill>
              </a:rPr>
              <a:t>R</a:t>
            </a:r>
            <a:r>
              <a:rPr lang="uk-UA" dirty="0" smtClean="0">
                <a:solidFill>
                  <a:prstClr val="black"/>
                </a:solidFill>
              </a:rPr>
              <a:t>=2,5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uk-UA" dirty="0" smtClean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38" y="3165817"/>
            <a:ext cx="1390650" cy="3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601" y="381388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Відповідь: 2,5</a:t>
            </a:r>
            <a:r>
              <a:rPr lang="en-US" dirty="0">
                <a:solidFill>
                  <a:prstClr val="black"/>
                </a:solidFill>
              </a:rPr>
              <a:t>R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2159727" y="222069"/>
            <a:ext cx="4981303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Пригада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ємо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79269" y="1165860"/>
            <a:ext cx="7898675" cy="68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Енергія </a:t>
            </a:r>
            <a:r>
              <a:rPr lang="uk-UA" sz="2400" dirty="0" smtClean="0"/>
              <a:t>(від. </a:t>
            </a:r>
            <a:r>
              <a:rPr lang="uk-UA" sz="2400" dirty="0" err="1" smtClean="0"/>
              <a:t>грецьк</a:t>
            </a:r>
            <a:r>
              <a:rPr lang="uk-UA" sz="2400" dirty="0" smtClean="0"/>
              <a:t>. «діяльність») — це фізична величина, яка є загальною мірою руху та взаємодії всіх видів матерії.</a:t>
            </a:r>
            <a:endParaRPr lang="uk-UA" sz="24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576251" y="1828800"/>
            <a:ext cx="6226629" cy="38535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Енергію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позначають</a:t>
            </a:r>
            <a:r>
              <a:rPr lang="ru-RU" sz="2400" dirty="0" smtClean="0"/>
              <a:t> символом </a:t>
            </a:r>
            <a:r>
              <a:rPr lang="ru-RU" sz="2400" i="1" dirty="0" smtClean="0"/>
              <a:t>E (</a:t>
            </a:r>
            <a:r>
              <a:rPr lang="ru-RU" sz="2400" i="1" dirty="0" err="1" smtClean="0"/>
              <a:t>або</a:t>
            </a:r>
            <a:r>
              <a:rPr lang="ru-RU" sz="2400" i="1" dirty="0" smtClean="0"/>
              <a:t> W).</a:t>
            </a:r>
            <a:endParaRPr lang="uk-UA" sz="24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85998" y="2204356"/>
            <a:ext cx="4933408" cy="385355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/>
              <a:t>Одиниця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енергії</a:t>
            </a:r>
            <a:r>
              <a:rPr lang="ru-RU" sz="2400" i="1" dirty="0" smtClean="0"/>
              <a:t> в СІ — </a:t>
            </a:r>
            <a:r>
              <a:rPr lang="ru-RU" sz="2400" b="1" i="1" dirty="0" smtClean="0"/>
              <a:t>джоуль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15" y="2583589"/>
            <a:ext cx="2714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allAtOnce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9727" y="222069"/>
            <a:ext cx="4981303" cy="547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 енергії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7647" y="894665"/>
            <a:ext cx="8029303" cy="6402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Відповідно до різних форм руху матерії, розрізняють кілька типів енергії</a:t>
            </a:r>
            <a:r>
              <a:rPr lang="uk-UA" sz="2000" dirty="0" smtClean="0"/>
              <a:t>:</a:t>
            </a:r>
            <a:endParaRPr lang="uk-UA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2778" y="1619795"/>
            <a:ext cx="2351314" cy="2743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1. Механічна</a:t>
            </a:r>
            <a:endParaRPr lang="uk-UA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2264" y="1988820"/>
            <a:ext cx="2686594" cy="27432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2. Електромагнітна </a:t>
            </a:r>
            <a:endParaRPr lang="uk-UA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6253" y="2410097"/>
            <a:ext cx="2647404" cy="2743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3. Хімічна</a:t>
            </a:r>
            <a:endParaRPr lang="uk-UA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6218" y="2815046"/>
            <a:ext cx="2686594" cy="27432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4. Теплова</a:t>
            </a:r>
            <a:endParaRPr lang="uk-UA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309" y="3206931"/>
            <a:ext cx="2686594" cy="27432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5. Ядерна</a:t>
            </a:r>
            <a:endParaRPr lang="uk-UA" sz="2400" dirty="0"/>
          </a:p>
        </p:txBody>
      </p:sp>
      <p:pic>
        <p:nvPicPr>
          <p:cNvPr id="2050" name="Picture 2" descr="C:\Users\Санек\Desktop\Konvek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09" y="2448086"/>
            <a:ext cx="1334842" cy="1248325"/>
          </a:xfrm>
          <a:prstGeom prst="rect">
            <a:avLst/>
          </a:prstGeom>
          <a:noFill/>
        </p:spPr>
      </p:pic>
      <p:pic>
        <p:nvPicPr>
          <p:cNvPr id="2052" name="Picture 4" descr="C:\Users\Санек\Desktop\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455" y="1631250"/>
            <a:ext cx="2594053" cy="1094366"/>
          </a:xfrm>
          <a:prstGeom prst="rect">
            <a:avLst/>
          </a:prstGeom>
          <a:noFill/>
        </p:spPr>
      </p:pic>
      <p:pic>
        <p:nvPicPr>
          <p:cNvPr id="2054" name="Picture 6" descr="C:\Users\Санек\Desktop\PH5371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954" y="3589637"/>
            <a:ext cx="2628045" cy="1075622"/>
          </a:xfrm>
          <a:prstGeom prst="rect">
            <a:avLst/>
          </a:prstGeom>
          <a:noFill/>
        </p:spPr>
      </p:pic>
      <p:pic>
        <p:nvPicPr>
          <p:cNvPr id="2055" name="Picture 7" descr="C:\Users\Санек\Desktop\f_obj_ae38f1fe-06aa-4dee-8fa1-f28a8820db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557" y="2560823"/>
            <a:ext cx="2187575" cy="1230511"/>
          </a:xfrm>
          <a:prstGeom prst="rect">
            <a:avLst/>
          </a:prstGeom>
          <a:noFill/>
        </p:spPr>
      </p:pic>
      <p:pic>
        <p:nvPicPr>
          <p:cNvPr id="2056" name="Picture 8" descr="C:\Users\Санек\Desktop\unname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0612" y="3745020"/>
            <a:ext cx="2225822" cy="110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нек\Desktop\slide4_1920x0-r1r1h1000w1422zc3q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116" y="2136536"/>
            <a:ext cx="2299647" cy="1345504"/>
          </a:xfrm>
          <a:prstGeom prst="rect">
            <a:avLst/>
          </a:prstGeom>
          <a:noFill/>
        </p:spPr>
      </p:pic>
      <p:pic>
        <p:nvPicPr>
          <p:cNvPr id="1026" name="Picture 2" descr="C:\Users\Санек\Desktop\fizi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846" y="2179631"/>
            <a:ext cx="2461471" cy="164098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94560" y="222069"/>
            <a:ext cx="4981303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Механічна енергія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4766" y="1071154"/>
            <a:ext cx="8386354" cy="10058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Механічна енергія </a:t>
            </a:r>
            <a:r>
              <a:rPr lang="uk-UA" sz="2400" dirty="0" smtClean="0"/>
              <a:t>— це фізична величина, яка є мірою руху та взаємодії тіл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характеризує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тіл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механічну</a:t>
            </a:r>
            <a:r>
              <a:rPr lang="ru-RU" sz="2400" dirty="0" smtClean="0"/>
              <a:t> роботу.</a:t>
            </a:r>
            <a:endParaRPr lang="uk-UA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2777" y="3252289"/>
            <a:ext cx="4981303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 механічної енергії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24370" y="3963017"/>
            <a:ext cx="722811" cy="4637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77643" y="3925751"/>
            <a:ext cx="753290" cy="4735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609137" y="4431965"/>
            <a:ext cx="2766596" cy="5682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Кінетична енергія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39678" y="4452436"/>
            <a:ext cx="3117668" cy="5682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Потенціальна енергія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99657" y="280852"/>
            <a:ext cx="3788229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Кінетична енергія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6023" y="992777"/>
            <a:ext cx="7889966" cy="5747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Кінетична енергія </a:t>
            </a:r>
            <a:r>
              <a:rPr lang="en-US" sz="2400" b="1" i="1" dirty="0" err="1" smtClean="0"/>
              <a:t>E</a:t>
            </a:r>
            <a:r>
              <a:rPr lang="en-US" sz="1200" b="1" i="1" dirty="0" err="1" smtClean="0"/>
              <a:t>k</a:t>
            </a:r>
            <a:r>
              <a:rPr lang="en-US" sz="2400" b="1" i="1" dirty="0" smtClean="0"/>
              <a:t>—</a:t>
            </a:r>
            <a:r>
              <a:rPr lang="uk-UA" sz="2400" dirty="0" smtClean="0"/>
              <a:t>енергія, зумовлена рухом тіла</a:t>
            </a:r>
            <a:endParaRPr lang="uk-UA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992" y="1939835"/>
            <a:ext cx="2428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477692" y="1952896"/>
            <a:ext cx="2908662" cy="9405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/>
              <a:t>m — </a:t>
            </a:r>
            <a:r>
              <a:rPr lang="uk-UA" sz="2000" i="1" dirty="0" smtClean="0"/>
              <a:t>маса тіла</a:t>
            </a:r>
          </a:p>
          <a:p>
            <a:r>
              <a:rPr lang="en-US" sz="2000" i="1" dirty="0" smtClean="0"/>
              <a:t>v — </a:t>
            </a:r>
            <a:r>
              <a:rPr lang="uk-UA" sz="2000" i="1" dirty="0" smtClean="0"/>
              <a:t>модуль швидкості</a:t>
            </a:r>
          </a:p>
          <a:p>
            <a:r>
              <a:rPr lang="uk-UA" sz="2000" dirty="0" smtClean="0"/>
              <a:t>руху тіла</a:t>
            </a:r>
            <a:endParaRPr lang="uk-UA" sz="2000" dirty="0"/>
          </a:p>
        </p:txBody>
      </p:sp>
      <p:pic>
        <p:nvPicPr>
          <p:cNvPr id="6148" name="Picture 4" descr="C:\Users\Санек\Desktop\cycling_PNG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2187" y="3159193"/>
            <a:ext cx="2262187" cy="1686719"/>
          </a:xfrm>
          <a:prstGeom prst="rect">
            <a:avLst/>
          </a:prstGeom>
          <a:noFill/>
        </p:spPr>
      </p:pic>
      <p:pic>
        <p:nvPicPr>
          <p:cNvPr id="6149" name="Picture 5" descr="C:\Users\Санек\Desktop\audi_PNG1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5106" y="3638074"/>
            <a:ext cx="3101648" cy="930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1.41771 -0.00116 " pathEditMode="relative" rAng="0" ptsTypes="AA">
                                      <p:cBhvr>
                                        <p:cTn id="27" dur="1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1.57657 0.00139 " pathEditMode="relative" rAng="0" ptsTypes="AA">
                                      <p:cBhvr>
                                        <p:cTn id="30" dur="1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25783" y="248195"/>
            <a:ext cx="3788229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Потенціальна енергія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8056" y="963386"/>
            <a:ext cx="6814460" cy="8066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Потенціальна енергія </a:t>
            </a:r>
            <a:r>
              <a:rPr lang="en-US" sz="2400" b="1" i="1" dirty="0" err="1" smtClean="0"/>
              <a:t>Ep</a:t>
            </a:r>
            <a:r>
              <a:rPr lang="en-US" sz="2400" b="1" i="1" dirty="0" smtClean="0"/>
              <a:t> —</a:t>
            </a:r>
            <a:r>
              <a:rPr lang="uk-UA" sz="2400" dirty="0" smtClean="0"/>
              <a:t>енергія, зумовлена взаємодією тіл або частин тіла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708" y="1854620"/>
            <a:ext cx="3076575" cy="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551" y="1847069"/>
            <a:ext cx="3429000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142" y="3435533"/>
            <a:ext cx="4674023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7383" y="2527663"/>
            <a:ext cx="2447108" cy="9274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/>
              <a:t>m — </a:t>
            </a:r>
            <a:r>
              <a:rPr lang="uk-UA" i="1" dirty="0" smtClean="0"/>
              <a:t>маса тіла</a:t>
            </a:r>
          </a:p>
          <a:p>
            <a:r>
              <a:rPr lang="en-US" i="1" dirty="0" smtClean="0"/>
              <a:t>h — </a:t>
            </a:r>
            <a:r>
              <a:rPr lang="uk-UA" i="1" dirty="0" smtClean="0"/>
              <a:t>висота відносно </a:t>
            </a:r>
            <a:r>
              <a:rPr lang="uk-UA" dirty="0" smtClean="0"/>
              <a:t>нульового рівня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4124" y="2857500"/>
            <a:ext cx="2098766" cy="11495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k — </a:t>
            </a:r>
            <a:r>
              <a:rPr lang="uk-UA" b="1" dirty="0" smtClean="0"/>
              <a:t>жорсткість пружини (шнура)</a:t>
            </a:r>
          </a:p>
          <a:p>
            <a:r>
              <a:rPr lang="en-US" b="1" dirty="0" smtClean="0"/>
              <a:t>x — </a:t>
            </a:r>
            <a:r>
              <a:rPr lang="uk-UA" b="1" dirty="0" smtClean="0"/>
              <a:t>видовження</a:t>
            </a:r>
            <a:endParaRPr lang="uk-UA" b="1" dirty="0"/>
          </a:p>
        </p:txBody>
      </p:sp>
      <p:pic>
        <p:nvPicPr>
          <p:cNvPr id="5124" name="Picture 4" descr="C:\Users\Санек\Desktop\apple_PNG125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14" y="-883930"/>
            <a:ext cx="1065361" cy="799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3814E-6 L 0.00851 1.2843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25783" y="248195"/>
            <a:ext cx="3788229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Повна механічна енергія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9747" y="1028701"/>
            <a:ext cx="8312333" cy="839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Сума </a:t>
            </a:r>
            <a:r>
              <a:rPr lang="ru-RU" sz="2400" dirty="0" err="1" smtClean="0"/>
              <a:t>кінетичної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(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</a:t>
            </a:r>
            <a:r>
              <a:rPr lang="ru-RU" sz="2400" dirty="0" smtClean="0"/>
              <a:t>) —</a:t>
            </a:r>
          </a:p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повна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механічна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енергія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</a:t>
            </a:r>
            <a:r>
              <a:rPr lang="ru-RU" sz="2400" b="1" dirty="0" smtClean="0"/>
              <a:t>)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1926057"/>
            <a:ext cx="329565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160" y="3097429"/>
            <a:ext cx="6105525" cy="122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flipH="1">
            <a:off x="1228299" y="1112293"/>
            <a:ext cx="620973" cy="1426191"/>
          </a:xfrm>
          <a:prstGeom prst="line">
            <a:avLst/>
          </a:prstGeom>
          <a:ln w="28575">
            <a:solidFill>
              <a:srgbClr val="33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2420983" y="261258"/>
            <a:ext cx="4946469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Перетворення механічної енергії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Серый фон под бетоном, мокрый асфальт.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1197"/>
            <a:ext cx="9144000" cy="82230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023360" y="960121"/>
            <a:ext cx="2177144" cy="627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h=</a:t>
            </a:r>
            <a:r>
              <a:rPr lang="en-US" sz="2000" dirty="0" err="1" smtClean="0"/>
              <a:t>h</a:t>
            </a:r>
            <a:r>
              <a:rPr lang="en-US" sz="1200" dirty="0" err="1" smtClean="0"/>
              <a:t>max</a:t>
            </a:r>
            <a:endParaRPr lang="en-US" sz="2000" dirty="0" smtClean="0"/>
          </a:p>
          <a:p>
            <a:r>
              <a:rPr lang="uk-UA" sz="2000" dirty="0" err="1" smtClean="0"/>
              <a:t>Е</a:t>
            </a:r>
            <a:r>
              <a:rPr lang="uk-UA" sz="1600" dirty="0" err="1" smtClean="0"/>
              <a:t>р</a:t>
            </a:r>
            <a:r>
              <a:rPr lang="uk-UA" sz="2000" dirty="0" err="1" smtClean="0"/>
              <a:t>=</a:t>
            </a:r>
            <a:r>
              <a:rPr lang="en-US" sz="2000" dirty="0" err="1" smtClean="0"/>
              <a:t>mgh</a:t>
            </a:r>
            <a:r>
              <a:rPr lang="en-US" sz="1200" dirty="0" err="1" smtClean="0"/>
              <a:t>max</a:t>
            </a:r>
            <a:endParaRPr lang="uk-UA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13864" y="963386"/>
            <a:ext cx="1162594" cy="61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V=0</a:t>
            </a:r>
          </a:p>
          <a:p>
            <a:r>
              <a:rPr lang="uk-UA" sz="2000" dirty="0" smtClean="0"/>
              <a:t>Е</a:t>
            </a:r>
            <a:r>
              <a:rPr lang="en-US" sz="1600" dirty="0" smtClean="0"/>
              <a:t>k</a:t>
            </a:r>
            <a:r>
              <a:rPr lang="en-US" sz="2000" dirty="0" smtClean="0"/>
              <a:t>=0</a:t>
            </a:r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17001"/>
            <a:ext cx="6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</a:t>
            </a:r>
            <a:r>
              <a:rPr lang="en-US" sz="1200" dirty="0" err="1" smtClean="0"/>
              <a:t>max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92564" y="1570565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V=0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06092" y="2204359"/>
            <a:ext cx="2225041" cy="708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h - </a:t>
            </a:r>
            <a:r>
              <a:rPr lang="uk-UA" sz="2000" dirty="0" smtClean="0"/>
              <a:t>зменшується</a:t>
            </a:r>
            <a:endParaRPr lang="en-US" sz="2000" dirty="0" smtClean="0"/>
          </a:p>
          <a:p>
            <a:r>
              <a:rPr lang="uk-UA" sz="2000" dirty="0" err="1" smtClean="0"/>
              <a:t>Ер=</a:t>
            </a:r>
            <a:r>
              <a:rPr lang="en-US" sz="2000" dirty="0" err="1" smtClean="0"/>
              <a:t>mgh</a:t>
            </a:r>
            <a:endParaRPr lang="uk-UA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18218" y="2233749"/>
            <a:ext cx="2333896" cy="67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V – </a:t>
            </a:r>
            <a:r>
              <a:rPr lang="ru-RU" sz="2000" dirty="0" err="1" smtClean="0"/>
              <a:t>зб</a:t>
            </a:r>
            <a:r>
              <a:rPr lang="uk-UA" sz="2000" dirty="0" err="1" smtClean="0"/>
              <a:t>ільшується</a:t>
            </a:r>
            <a:endParaRPr lang="en-US" sz="2000" dirty="0" smtClean="0"/>
          </a:p>
          <a:p>
            <a:r>
              <a:rPr lang="uk-UA" sz="2000" dirty="0" smtClean="0"/>
              <a:t>Е</a:t>
            </a:r>
            <a:r>
              <a:rPr lang="en-US" sz="1600" dirty="0" smtClean="0"/>
              <a:t>k</a:t>
            </a:r>
            <a:r>
              <a:rPr lang="en-US" sz="2000" dirty="0" smtClean="0"/>
              <a:t>=</a:t>
            </a:r>
            <a:endParaRPr lang="uk-UA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908" y="2517248"/>
            <a:ext cx="950221" cy="36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4119155" y="3461659"/>
            <a:ext cx="1053737" cy="708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h </a:t>
            </a:r>
            <a:r>
              <a:rPr lang="uk-UA" sz="2000" dirty="0" smtClean="0"/>
              <a:t>=0</a:t>
            </a:r>
            <a:endParaRPr lang="en-US" sz="2000" dirty="0" smtClean="0"/>
          </a:p>
          <a:p>
            <a:r>
              <a:rPr lang="uk-UA" sz="2000" dirty="0" smtClean="0"/>
              <a:t>Ер=0</a:t>
            </a:r>
            <a:endParaRPr lang="uk-UA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08320" y="3448595"/>
            <a:ext cx="2225041" cy="708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V</a:t>
            </a:r>
            <a:r>
              <a:rPr lang="uk-UA" sz="2000" dirty="0" smtClean="0"/>
              <a:t>=</a:t>
            </a:r>
            <a:r>
              <a:rPr lang="en-US" sz="2000" dirty="0" err="1" smtClean="0"/>
              <a:t>V</a:t>
            </a:r>
            <a:r>
              <a:rPr lang="en-US" sz="1600" dirty="0" err="1" smtClean="0"/>
              <a:t>max</a:t>
            </a:r>
            <a:endParaRPr lang="en-US" sz="1600" dirty="0" smtClean="0"/>
          </a:p>
          <a:p>
            <a:endParaRPr lang="en-US" sz="2000" dirty="0" smtClean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4742" y="3768017"/>
            <a:ext cx="950221" cy="36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566263" y="3814355"/>
            <a:ext cx="444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max</a:t>
            </a:r>
            <a:endParaRPr lang="uk-UA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020388" y="3722915"/>
            <a:ext cx="10711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uk-UA" sz="2000" dirty="0" smtClean="0"/>
              <a:t>=</a:t>
            </a:r>
            <a:r>
              <a:rPr lang="en-US" sz="2000" dirty="0" err="1" smtClean="0"/>
              <a:t>V</a:t>
            </a:r>
            <a:r>
              <a:rPr lang="en-US" sz="1600" dirty="0" err="1" smtClean="0"/>
              <a:t>max</a:t>
            </a:r>
            <a:endParaRPr lang="en-US" sz="1600" dirty="0" smtClean="0"/>
          </a:p>
          <a:p>
            <a:endParaRPr lang="uk-UA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730155" y="1057854"/>
            <a:ext cx="2422478" cy="2714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6" idx="7"/>
          </p:cNvCxnSpPr>
          <p:nvPr/>
        </p:nvCxnSpPr>
        <p:spPr>
          <a:xfrm flipH="1">
            <a:off x="823833" y="1105469"/>
            <a:ext cx="1004967" cy="1028437"/>
          </a:xfrm>
          <a:prstGeom prst="line">
            <a:avLst/>
          </a:prstGeom>
          <a:ln w="28575">
            <a:solidFill>
              <a:srgbClr val="33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14149" y="2094932"/>
            <a:ext cx="245660" cy="266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815152" y="1119117"/>
            <a:ext cx="13648" cy="16309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4"/>
          </p:cNvCxnSpPr>
          <p:nvPr/>
        </p:nvCxnSpPr>
        <p:spPr>
          <a:xfrm>
            <a:off x="736979" y="2361063"/>
            <a:ext cx="13648" cy="39578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815152" y="1121392"/>
            <a:ext cx="22748" cy="1574041"/>
          </a:xfrm>
          <a:prstGeom prst="line">
            <a:avLst/>
          </a:prstGeom>
          <a:ln w="28575">
            <a:solidFill>
              <a:srgbClr val="33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0.00525 0.00469 0.00987 0.00746 0.01327 C 0.0092 0.0182 0.01041 0.01944 0.01337 0.02129 C 0.0151 0.02931 0.01285 0.02222 0.01719 0.02653 C 0.02101 0.03024 0.02118 0.03301 0.02604 0.03579 C 0.02812 0.03826 0.03281 0.04104 0.03281 0.04104 C 0.03541 0.04443 0.03871 0.04752 0.04184 0.04906 C 0.04375 0.05153 0.04618 0.05523 0.04844 0.05708 C 0.04982 0.05832 0.05156 0.05862 0.05295 0.05955 C 0.05364 0.06017 0.05521 0.06109 0.05521 0.06109 " pathEditMode="relative" ptsTypes="fffffffff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614 C 0.06146 0.07961 0.07483 0.07406 0.08507 0.07467 C 0.09462 0.07868 0.10539 0.08609 0.11337 0.09596 C 0.11424 0.1009 0.11546 0.10028 0.11702 0.10398 " pathEditMode="relative" rAng="0" ptsTypes="fffA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1" grpId="1"/>
      <p:bldP spid="11" grpId="2"/>
      <p:bldP spid="12" grpId="0"/>
      <p:bldP spid="12" grpId="1"/>
      <p:bldP spid="12" grpId="2"/>
      <p:bldP spid="13" grpId="0" animBg="1"/>
      <p:bldP spid="14" grpId="0" animBg="1"/>
      <p:bldP spid="16" grpId="0" animBg="1"/>
      <p:bldP spid="17" grpId="0" animBg="1"/>
      <p:bldP spid="19" grpId="0"/>
      <p:bldP spid="20" grpId="0"/>
      <p:bldP spid="26" grpId="0" animBg="1"/>
      <p:bldP spid="26" grpId="1" animBg="1"/>
      <p:bldP spid="2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2972" y="261258"/>
            <a:ext cx="6035040" cy="56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збереження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механічної енергії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0524" y="947058"/>
            <a:ext cx="7977052" cy="13193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, коли система </a:t>
            </a:r>
            <a:r>
              <a:rPr lang="ru-RU" sz="2400" dirty="0" err="1" smtClean="0"/>
              <a:t>тіл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замкненою</a:t>
            </a:r>
            <a:r>
              <a:rPr lang="ru-RU" sz="2400" dirty="0" smtClean="0"/>
              <a:t>, а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одним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силами </a:t>
            </a:r>
            <a:r>
              <a:rPr lang="ru-RU" sz="2400" dirty="0" err="1" smtClean="0"/>
              <a:t>пружності</a:t>
            </a:r>
            <a:r>
              <a:rPr lang="ru-RU" sz="2400" dirty="0" smtClean="0"/>
              <a:t> та силами </a:t>
            </a:r>
            <a:r>
              <a:rPr lang="ru-RU" sz="2400" dirty="0" err="1" smtClean="0"/>
              <a:t>тяжіння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388" y="2179967"/>
            <a:ext cx="4248150" cy="8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53739" y="3115492"/>
            <a:ext cx="6522719" cy="7184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де E</a:t>
            </a:r>
            <a:r>
              <a:rPr lang="ru-RU" sz="1200" dirty="0" smtClean="0"/>
              <a:t>k0 </a:t>
            </a:r>
            <a:r>
              <a:rPr lang="ru-RU" dirty="0" smtClean="0"/>
              <a:t>+ E</a:t>
            </a:r>
            <a:r>
              <a:rPr lang="ru-RU" sz="1200" dirty="0" smtClean="0"/>
              <a:t>p0</a:t>
            </a:r>
            <a:r>
              <a:rPr lang="ru-RU" dirty="0" smtClean="0"/>
              <a:t>  —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механічна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на початку </a:t>
            </a:r>
            <a:r>
              <a:rPr lang="ru-RU" dirty="0" err="1" smtClean="0"/>
              <a:t>спостереження</a:t>
            </a:r>
            <a:r>
              <a:rPr lang="ru-RU" dirty="0" smtClean="0"/>
              <a:t>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7281" y="3905795"/>
            <a:ext cx="6444343" cy="6074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Ek</a:t>
            </a:r>
            <a:r>
              <a:rPr lang="ru-RU" dirty="0" smtClean="0"/>
              <a:t>  + </a:t>
            </a:r>
            <a:r>
              <a:rPr lang="ru-RU" dirty="0" err="1" smtClean="0"/>
              <a:t>Ep</a:t>
            </a:r>
            <a:r>
              <a:rPr lang="ru-RU" dirty="0" smtClean="0"/>
              <a:t> —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механічна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спосте</a:t>
            </a:r>
            <a:r>
              <a:rPr lang="uk-UA" dirty="0" err="1" smtClean="0"/>
              <a:t>реження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</TotalTime>
  <Words>1148</Words>
  <Application>Microsoft Office PowerPoint</Application>
  <PresentationFormat>Экран (16:9)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Застосування законів збереження енергії й імпульсу в механічних явищах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збереження імпульсу</vt:lpstr>
      <vt:lpstr>Задача 1. Під час пострілу з пружинного пістолета вертикально вгору куля масою 20 г піднялася на висоту 5 м. Знайдіть жорсткість пружини пістолета, якщо вона була стиснута на 10 см. Масою пружини знехтувати.</vt:lpstr>
      <vt:lpstr>Задача 2. Для визначення початкової швидкості руху кулі масою 10 г стріляють у дерев’яний брусок масою 6 кг, який підвішений на нитках. Брусок з кулею, що в ньому застряє, піднімається на висоту 49 мм. Визначте: а) початкову швидкість кулі; б) кінетичну енергію кулі в момент пострілу; в) частину механічної енергії, якаперетворюєтся у внутрішню.</vt:lpstr>
      <vt:lpstr>Задача. З якої мінімальної висоти h має спускатись велосипедист, щоб проїхати за інерцією (без тертя) по внутрішній стороні велотреку у вигляді «мертвої петлі» радіусом Rбез відриву у верхній точці ?(12б)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Natalya</cp:lastModifiedBy>
  <cp:revision>114</cp:revision>
  <dcterms:created xsi:type="dcterms:W3CDTF">2016-11-18T14:12:19Z</dcterms:created>
  <dcterms:modified xsi:type="dcterms:W3CDTF">2022-05-08T18:56:09Z</dcterms:modified>
</cp:coreProperties>
</file>