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67" r:id="rId2"/>
    <p:sldId id="276" r:id="rId3"/>
    <p:sldId id="275" r:id="rId4"/>
    <p:sldId id="260" r:id="rId5"/>
    <p:sldId id="261" r:id="rId6"/>
    <p:sldId id="268" r:id="rId7"/>
    <p:sldId id="262" r:id="rId8"/>
    <p:sldId id="269" r:id="rId9"/>
    <p:sldId id="263" r:id="rId10"/>
    <p:sldId id="264" r:id="rId11"/>
    <p:sldId id="266" r:id="rId12"/>
    <p:sldId id="265" r:id="rId13"/>
    <p:sldId id="270" r:id="rId14"/>
    <p:sldId id="271" r:id="rId15"/>
    <p:sldId id="272" r:id="rId16"/>
    <p:sldId id="277" r:id="rId17"/>
    <p:sldId id="278" r:id="rId18"/>
    <p:sldId id="279" r:id="rId19"/>
    <p:sldId id="280" r:id="rId20"/>
    <p:sldId id="273" r:id="rId21"/>
    <p:sldId id="274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2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43" autoAdjust="0"/>
  </p:normalViewPr>
  <p:slideViewPr>
    <p:cSldViewPr>
      <p:cViewPr varScale="1">
        <p:scale>
          <a:sx n="108" d="100"/>
          <a:sy n="108" d="100"/>
        </p:scale>
        <p:origin x="17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rgbClr val="32324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5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002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002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9FF22-21A9-4D9E-9013-91A346E72B5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3CDD7-7E99-4A00-B702-3B12E4DFE50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D89D9-0268-4D92-AFE5-2639EF41311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0B037-D0D8-4649-A63E-48B910B78D5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FAA72-6857-4FDC-933E-3806A34218F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1374E-6994-4A8D-861C-0FF46B671BC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18628-03BB-4C81-AAF0-BB352168853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E8CCA-4D50-4495-A283-79A3BA02E70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83691-16B7-4E63-93B1-A39FDAF6F6D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5B54C-5AAF-4AD7-9401-6975DFF8609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5FCD6-7098-42D1-8D1B-9AF84410D8F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2F2F4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1878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78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78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79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79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79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79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79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79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79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79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79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79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0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0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0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0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0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0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0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0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0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0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1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1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1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1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1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1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1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1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1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1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2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2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2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2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2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2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2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2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2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2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3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3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3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3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3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3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3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3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3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3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4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4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4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4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4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4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4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4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4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4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5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5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5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5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5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5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5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5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5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5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6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6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6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6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6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6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6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6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6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6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7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7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7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7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7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7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7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7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7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7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8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8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8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8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8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8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8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8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8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8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9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9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9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9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9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9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9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9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9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89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0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0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0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0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0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0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0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0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0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0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1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1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1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1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1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1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1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1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1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1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2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2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2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2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2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2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2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2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2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2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3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3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3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3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3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3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3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3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3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3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4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4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4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4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4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4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4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4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4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4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5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5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5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5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5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5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5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5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5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5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6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6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6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6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6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6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6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6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6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6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7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7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7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7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7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7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7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7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7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7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8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8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8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8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8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8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8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8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8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8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9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9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9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9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9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9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9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9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9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99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900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900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1900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71E790C-F0A3-4CA7-93EC-39F4B5EA319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1900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00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00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900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0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90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9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19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9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9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9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19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9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9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9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119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9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90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90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1190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90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90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90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1190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90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90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90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1190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90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005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90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1900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1900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1900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1900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90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1900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1900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1900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1900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90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1900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1900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1900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1900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90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1900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1900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1900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1900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90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1900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1900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1900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1900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9006" grpId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 dirty="0"/>
              <a:t>Міфи і традиції </a:t>
            </a:r>
            <a:r>
              <a:rPr lang="uk-UA" b="1" u="sng" dirty="0" err="1"/>
              <a:t>ньюзруму</a:t>
            </a:r>
            <a:r>
              <a:rPr lang="uk-UA" b="1" u="sng" dirty="0"/>
              <a:t>:</a:t>
            </a:r>
            <a:endParaRPr lang="ru-RU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700213"/>
            <a:ext cx="8748712" cy="49672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uk-UA" sz="2800" b="1" dirty="0"/>
              <a:t>“Люди не вміють говорити”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uk-UA" sz="2800" b="1" dirty="0"/>
              <a:t>“Синхрон не повинен бути довше за … сек.”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uk-UA" sz="2800" b="1" dirty="0"/>
              <a:t>“Сюжет не повинен бути довше за … сек.”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uk-UA" sz="2800" b="1" dirty="0"/>
              <a:t>“Не можна монтувати синхрон до синхрону”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uk-UA" sz="2800" b="1" dirty="0"/>
              <a:t>“Не можна монтувати синхрон до стендапу”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uk-UA" sz="2800" b="1" dirty="0"/>
              <a:t>“Не можна починати / закінчувати сюжет синхроном”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uk-UA" sz="2800" b="1" dirty="0"/>
              <a:t>“Не можна ставити в сюжет питання репортера”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uk-UA" sz="2800" b="1" dirty="0"/>
              <a:t>“Стендап пишуть лише на “пожежі”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uk-UA" sz="2800" b="1" dirty="0"/>
              <a:t>“Тема “не тягне” на сюжет, робимо БЗ”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endParaRPr lang="uk-UA" sz="2800" b="1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endParaRPr lang="uk-UA" sz="28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98" decel="100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/>
              <a:t>Стендап</a:t>
            </a:r>
            <a:endParaRPr lang="ru-RU" b="1" u="sng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557338"/>
            <a:ext cx="8569325" cy="4967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Зазвичай, стендап пишеться </a:t>
            </a:r>
            <a:r>
              <a:rPr lang="uk-UA" sz="3000" b="1" u="sng" dirty="0"/>
              <a:t>стоячи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Сидячи чи в прохідці, – </a:t>
            </a:r>
            <a:r>
              <a:rPr lang="uk-UA" sz="3000" b="1" u="sng" dirty="0"/>
              <a:t>лише</a:t>
            </a:r>
            <a:r>
              <a:rPr lang="uk-UA" sz="3000" b="1" dirty="0"/>
              <a:t> якщо це продиктовано змістом стендапу!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uk-UA" sz="1200" b="1" dirty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u="sng" dirty="0"/>
              <a:t>Фон</a:t>
            </a:r>
            <a:r>
              <a:rPr lang="uk-UA" sz="3000" b="1" dirty="0"/>
              <a:t>: місце події, об</a:t>
            </a:r>
            <a:r>
              <a:rPr lang="en-US" sz="3000" b="1" dirty="0"/>
              <a:t>’</a:t>
            </a:r>
            <a:r>
              <a:rPr lang="uk-UA" sz="3000" b="1" dirty="0"/>
              <a:t>єкт розповіді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“Тут”, “там”, “цей”, “звідти”, “туди”…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uk-UA" sz="1200" b="1" dirty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u="sng" dirty="0"/>
              <a:t>Одяг</a:t>
            </a:r>
            <a:r>
              <a:rPr lang="uk-UA" sz="3000" b="1" dirty="0"/>
              <a:t>: акуратний, відповідний</a:t>
            </a:r>
            <a:r>
              <a:rPr lang="ru-RU" sz="3000" b="1" dirty="0"/>
              <a:t> характеру події, приглушені кольори і тони, жодних клітинок, «горошків» і смужок!</a:t>
            </a:r>
            <a:endParaRPr lang="uk-UA" sz="3000" b="1" dirty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uk-UA" sz="3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 dirty="0" err="1"/>
              <a:t>Стендап</a:t>
            </a:r>
            <a:endParaRPr lang="ru-RU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57338"/>
            <a:ext cx="8497887" cy="4967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b="1" dirty="0"/>
              <a:t>Жести і міміка –  дуже помірні, стримані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b="1" dirty="0"/>
              <a:t>Пишемо дублі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b="1" dirty="0"/>
              <a:t>Пишемо варіанти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b="1" dirty="0"/>
              <a:t>Початок і кінець – 3 сек. повної статики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b="1" dirty="0"/>
              <a:t>Пишемо без поспіху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b="1" dirty="0"/>
              <a:t>З почуттям власної гідності!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 dirty="0"/>
              <a:t>Репортажні питання</a:t>
            </a:r>
            <a:endParaRPr lang="ru-RU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557338"/>
            <a:ext cx="8208962" cy="4967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Учасникам – як це було?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Очевидцям – що ви бачили/чули?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Відкриті</a:t>
            </a:r>
          </a:p>
          <a:p>
            <a:pPr marL="609600" indent="-609600" eaLnBrk="1" hangingPunct="1">
              <a:buNone/>
              <a:defRPr/>
            </a:pPr>
            <a:r>
              <a:rPr lang="uk-UA" sz="3000" b="1" dirty="0"/>
              <a:t>Що? Як?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Прості й простими словами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Нейтральні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Конкретні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Без власних оцінок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Без “підказок”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uk-UA" sz="30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98" decel="100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 dirty="0"/>
              <a:t>Заявочний план</a:t>
            </a:r>
            <a:endParaRPr lang="ru-RU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557338"/>
            <a:ext cx="8893175" cy="4967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Заявити (позначити) тему – чітко й зрозуміло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Зацікавити глядача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uk-UA" sz="3000" b="1" dirty="0"/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3000" b="1" dirty="0"/>
              <a:t>Активна дія + інтершум (“лайф”)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3000" b="1" dirty="0"/>
              <a:t>Синхрон (емоційний, короткий)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3000" b="1" dirty="0"/>
              <a:t>Яскрава деталь (КРП)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3000" b="1" dirty="0"/>
              <a:t>Основний об</a:t>
            </a:r>
            <a:r>
              <a:rPr lang="en-US" sz="3000" b="1" dirty="0"/>
              <a:t>’</a:t>
            </a:r>
            <a:r>
              <a:rPr lang="uk-UA" sz="3000" b="1" dirty="0" err="1"/>
              <a:t>єкт</a:t>
            </a:r>
            <a:r>
              <a:rPr lang="uk-UA" sz="3000" b="1" dirty="0"/>
              <a:t> розповіді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      …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br>
              <a:rPr lang="uk-UA" sz="3000" b="1" dirty="0"/>
            </a:br>
            <a:r>
              <a:rPr lang="uk-UA" sz="3000" b="1" dirty="0"/>
              <a:t>       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 dirty="0"/>
              <a:t>Заявочний план</a:t>
            </a:r>
            <a:endParaRPr lang="ru-RU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557338"/>
            <a:ext cx="8208962" cy="4967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5) “Дальній” ЗГП (верхня точка!) –</a:t>
            </a:r>
            <a:br>
              <a:rPr lang="uk-UA" sz="3000" b="1" dirty="0"/>
            </a:br>
            <a:r>
              <a:rPr lang="uk-UA" sz="3000" b="1" dirty="0"/>
              <a:t>     з масштабної події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6) “Ефектні” плани: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     ракурсний план (нижняя точка)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     перефокус (зв</a:t>
            </a:r>
            <a:r>
              <a:rPr lang="en-US" sz="3000" b="1" dirty="0"/>
              <a:t>’</a:t>
            </a:r>
            <a:r>
              <a:rPr lang="uk-UA" sz="3000" b="1" dirty="0"/>
              <a:t>язок 2-х об</a:t>
            </a:r>
            <a:r>
              <a:rPr lang="en-US" sz="3000" b="1" dirty="0"/>
              <a:t>’</a:t>
            </a:r>
            <a:r>
              <a:rPr lang="uk-UA" sz="3000" b="1" dirty="0"/>
              <a:t>єктів).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7) Початковий стендап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uk-UA" sz="30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 dirty="0"/>
              <a:t>Фінальный план</a:t>
            </a:r>
            <a:endParaRPr lang="ru-RU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557338"/>
            <a:ext cx="8208962" cy="4967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Пункти 1 – 6 +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uk-UA" sz="3000" b="1" dirty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7) Кінцевий стендап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8) </a:t>
            </a:r>
            <a:r>
              <a:rPr lang="uk-UA" sz="3000" b="1" dirty="0" err="1"/>
              <a:t>“Рамка”</a:t>
            </a:r>
            <a:endParaRPr lang="uk-UA" sz="30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 dirty="0" err="1"/>
              <a:t>Мотивации</a:t>
            </a:r>
            <a:r>
              <a:rPr lang="uk-UA" b="1" u="sng" dirty="0"/>
              <a:t> </a:t>
            </a:r>
            <a:r>
              <a:rPr lang="uk-UA" b="1" u="sng" dirty="0" err="1"/>
              <a:t>зрителя</a:t>
            </a:r>
            <a:r>
              <a:rPr lang="uk-UA" b="1" u="sng" dirty="0"/>
              <a:t>:</a:t>
            </a:r>
            <a:endParaRPr lang="ru-RU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916113"/>
            <a:ext cx="8424862" cy="4608512"/>
          </a:xfrm>
        </p:spPr>
        <p:txBody>
          <a:bodyPr/>
          <a:lstStyle/>
          <a:p>
            <a:pPr marL="609600" indent="-609600" algn="ctr" eaLnBrk="1" hangingPunct="1">
              <a:buFont typeface="Wingdings" pitchFamily="2" charset="2"/>
              <a:buNone/>
              <a:defRPr/>
            </a:pPr>
            <a:r>
              <a:rPr lang="uk-UA" sz="3000" b="1" dirty="0"/>
              <a:t>А ЧТО МНЕ С ЭТОГО?!!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uk-UA" sz="3000" b="1" dirty="0"/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 err="1"/>
              <a:t>Это</a:t>
            </a:r>
            <a:r>
              <a:rPr lang="uk-UA" b="1" dirty="0"/>
              <a:t> </a:t>
            </a:r>
            <a:r>
              <a:rPr lang="uk-UA" b="1" dirty="0" err="1"/>
              <a:t>касается</a:t>
            </a:r>
            <a:r>
              <a:rPr lang="uk-UA" b="1" dirty="0"/>
              <a:t> </a:t>
            </a:r>
            <a:r>
              <a:rPr lang="uk-UA" b="1" dirty="0" err="1"/>
              <a:t>меня</a:t>
            </a:r>
            <a:endParaRPr lang="uk-UA" b="1" dirty="0"/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 err="1"/>
              <a:t>“Быть</a:t>
            </a:r>
            <a:r>
              <a:rPr lang="uk-UA" b="1" dirty="0"/>
              <a:t> в </a:t>
            </a:r>
            <a:r>
              <a:rPr lang="uk-UA" b="1" dirty="0" err="1"/>
              <a:t>курсе”</a:t>
            </a:r>
            <a:endParaRPr lang="uk-UA" b="1" dirty="0"/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/>
              <a:t>“А поговорить!”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 err="1"/>
              <a:t>Посочувствовать</a:t>
            </a:r>
            <a:r>
              <a:rPr lang="uk-UA" b="1" dirty="0"/>
              <a:t> 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 err="1"/>
              <a:t>“Примерить</a:t>
            </a:r>
            <a:r>
              <a:rPr lang="uk-UA" b="1" dirty="0"/>
              <a:t> на </a:t>
            </a:r>
            <a:r>
              <a:rPr lang="uk-UA" b="1" dirty="0" err="1"/>
              <a:t>себя”</a:t>
            </a:r>
            <a:endParaRPr lang="uk-UA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b="1" u="sng" dirty="0" err="1"/>
              <a:t>Важность</a:t>
            </a:r>
            <a:r>
              <a:rPr lang="uk-UA" sz="3600" b="1" u="sng" dirty="0"/>
              <a:t> и </a:t>
            </a:r>
            <a:r>
              <a:rPr lang="uk-UA" sz="3600" b="1" u="sng" dirty="0" err="1"/>
              <a:t>интересность</a:t>
            </a:r>
            <a:r>
              <a:rPr lang="uk-UA" sz="3600" b="1" u="sng" dirty="0"/>
              <a:t> </a:t>
            </a:r>
            <a:r>
              <a:rPr lang="uk-UA" sz="3600" b="1" u="sng" dirty="0" err="1"/>
              <a:t>темы</a:t>
            </a:r>
            <a:r>
              <a:rPr lang="uk-UA" sz="3600" b="1" u="sng" dirty="0"/>
              <a:t>:</a:t>
            </a:r>
            <a:endParaRPr lang="ru-RU" sz="3600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28775"/>
            <a:ext cx="8424862" cy="489585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 err="1"/>
              <a:t>Время</a:t>
            </a:r>
            <a:endParaRPr lang="uk-UA" b="1" dirty="0"/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 err="1"/>
              <a:t>Социальная</a:t>
            </a:r>
            <a:r>
              <a:rPr lang="uk-UA" b="1" dirty="0"/>
              <a:t> </a:t>
            </a:r>
            <a:r>
              <a:rPr lang="uk-UA" b="1" dirty="0" err="1"/>
              <a:t>близость</a:t>
            </a:r>
            <a:r>
              <a:rPr lang="uk-UA" b="1" dirty="0"/>
              <a:t> </a:t>
            </a:r>
            <a:r>
              <a:rPr lang="uk-UA" b="1" dirty="0" err="1"/>
              <a:t>темы</a:t>
            </a:r>
            <a:endParaRPr lang="uk-UA" b="1" dirty="0"/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 err="1"/>
              <a:t>География</a:t>
            </a:r>
            <a:endParaRPr lang="uk-UA" b="1" dirty="0"/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/>
              <a:t>Масштаб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 err="1"/>
              <a:t>Эмоции</a:t>
            </a:r>
            <a:endParaRPr lang="uk-UA" b="1" dirty="0"/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 err="1"/>
              <a:t>Отступление</a:t>
            </a:r>
            <a:r>
              <a:rPr lang="uk-UA" b="1" dirty="0"/>
              <a:t> от </a:t>
            </a:r>
            <a:r>
              <a:rPr lang="uk-UA" b="1" dirty="0" err="1"/>
              <a:t>нормы</a:t>
            </a:r>
            <a:endParaRPr lang="uk-UA" b="1" dirty="0"/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/>
              <a:t>Тема, о </a:t>
            </a:r>
            <a:r>
              <a:rPr lang="uk-UA" b="1" dirty="0" err="1"/>
              <a:t>которой</a:t>
            </a:r>
            <a:r>
              <a:rPr lang="uk-UA" b="1" dirty="0"/>
              <a:t> </a:t>
            </a:r>
            <a:r>
              <a:rPr lang="uk-UA" b="1" dirty="0" err="1"/>
              <a:t>мы</a:t>
            </a:r>
            <a:r>
              <a:rPr lang="uk-UA" b="1" dirty="0"/>
              <a:t> </a:t>
            </a:r>
            <a:r>
              <a:rPr lang="uk-UA" b="1" dirty="0" err="1"/>
              <a:t>раньше</a:t>
            </a:r>
            <a:r>
              <a:rPr lang="uk-UA" b="1" dirty="0"/>
              <a:t> говорили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sz="4000" b="1" u="sng" dirty="0" err="1"/>
              <a:t>Принципы</a:t>
            </a:r>
            <a:r>
              <a:rPr lang="uk-UA" sz="4000" b="1" u="sng" dirty="0"/>
              <a:t> вёрстки </a:t>
            </a:r>
            <a:r>
              <a:rPr lang="uk-UA" sz="4000" b="1" u="sng" dirty="0" err="1"/>
              <a:t>выпуска</a:t>
            </a:r>
            <a:r>
              <a:rPr lang="uk-UA" sz="4000" b="1" u="sng" dirty="0"/>
              <a:t>:</a:t>
            </a:r>
            <a:endParaRPr lang="ru-RU" sz="4000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28775"/>
            <a:ext cx="8424862" cy="489585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u="sng" dirty="0" err="1"/>
              <a:t>Чем</a:t>
            </a:r>
            <a:r>
              <a:rPr lang="uk-UA" b="1" u="sng" dirty="0"/>
              <a:t> </a:t>
            </a:r>
            <a:r>
              <a:rPr lang="uk-UA" b="1" u="sng" dirty="0" err="1"/>
              <a:t>важнее</a:t>
            </a:r>
            <a:r>
              <a:rPr lang="uk-UA" b="1" u="sng" dirty="0"/>
              <a:t> – тем </a:t>
            </a:r>
            <a:r>
              <a:rPr lang="uk-UA" b="1" u="sng" dirty="0" err="1"/>
              <a:t>выше</a:t>
            </a:r>
            <a:r>
              <a:rPr lang="uk-UA" b="1" u="sng" dirty="0"/>
              <a:t>!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 err="1"/>
              <a:t>Первой</a:t>
            </a:r>
            <a:r>
              <a:rPr lang="uk-UA" b="1" dirty="0"/>
              <a:t> </a:t>
            </a:r>
            <a:r>
              <a:rPr lang="uk-UA" b="1" dirty="0" err="1"/>
              <a:t>идёт</a:t>
            </a:r>
            <a:r>
              <a:rPr lang="uk-UA" b="1" dirty="0"/>
              <a:t> топ-тема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 err="1"/>
              <a:t>Чем</a:t>
            </a:r>
            <a:r>
              <a:rPr lang="uk-UA" b="1" dirty="0"/>
              <a:t> </a:t>
            </a:r>
            <a:r>
              <a:rPr lang="uk-UA" b="1" dirty="0" err="1"/>
              <a:t>ближе</a:t>
            </a:r>
            <a:r>
              <a:rPr lang="uk-UA" b="1" dirty="0"/>
              <a:t> к </a:t>
            </a:r>
            <a:r>
              <a:rPr lang="uk-UA" b="1" dirty="0" err="1"/>
              <a:t>эфиру</a:t>
            </a:r>
            <a:r>
              <a:rPr lang="uk-UA" b="1" dirty="0"/>
              <a:t> – тем </a:t>
            </a:r>
            <a:r>
              <a:rPr lang="uk-UA" b="1" dirty="0" err="1"/>
              <a:t>выше</a:t>
            </a:r>
            <a:r>
              <a:rPr lang="uk-UA" b="1" dirty="0"/>
              <a:t>.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/>
              <a:t>Блок </a:t>
            </a:r>
            <a:r>
              <a:rPr lang="uk-UA" b="1" dirty="0" err="1"/>
              <a:t>темы</a:t>
            </a:r>
            <a:r>
              <a:rPr lang="uk-UA" b="1" dirty="0"/>
              <a:t>.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/>
              <a:t>Баланс негатива и позитива.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 err="1"/>
              <a:t>Ассоциативные</a:t>
            </a:r>
            <a:r>
              <a:rPr lang="uk-UA" b="1" dirty="0"/>
              <a:t> </a:t>
            </a:r>
            <a:r>
              <a:rPr lang="uk-UA" b="1" dirty="0" err="1"/>
              <a:t>цепочки</a:t>
            </a:r>
            <a:r>
              <a:rPr lang="uk-UA" b="1" dirty="0"/>
              <a:t>.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b="1" dirty="0" err="1"/>
              <a:t>“Рваный”</a:t>
            </a:r>
            <a:r>
              <a:rPr lang="uk-UA" b="1" dirty="0"/>
              <a:t> ритм.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endParaRPr lang="uk-UA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sz="4000" b="1" u="sng" dirty="0" err="1"/>
              <a:t>Принципы</a:t>
            </a:r>
            <a:r>
              <a:rPr lang="uk-UA" sz="4000" b="1" u="sng" dirty="0"/>
              <a:t> </a:t>
            </a:r>
            <a:r>
              <a:rPr lang="uk-UA" sz="4000" b="1" u="sng" dirty="0" err="1"/>
              <a:t>анонсов</a:t>
            </a:r>
            <a:r>
              <a:rPr lang="uk-UA" sz="4000" b="1" u="sng" dirty="0"/>
              <a:t> в </a:t>
            </a:r>
            <a:r>
              <a:rPr lang="uk-UA" sz="4000" b="1" u="sng" dirty="0" err="1"/>
              <a:t>выпуске</a:t>
            </a:r>
            <a:r>
              <a:rPr lang="uk-UA" sz="4000" b="1" u="sng" dirty="0"/>
              <a:t>:</a:t>
            </a:r>
            <a:endParaRPr lang="ru-RU" sz="4000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28775"/>
            <a:ext cx="8280400" cy="489585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2400" b="1" dirty="0"/>
              <a:t>ТОЛЬКО ЯРКИЕ </a:t>
            </a:r>
            <a:r>
              <a:rPr lang="uk-UA" sz="2400" b="1" dirty="0" err="1"/>
              <a:t>темы</a:t>
            </a:r>
            <a:r>
              <a:rPr lang="uk-UA" sz="2400" b="1" dirty="0"/>
              <a:t>, </a:t>
            </a:r>
            <a:r>
              <a:rPr lang="uk-UA" sz="2400" b="1" dirty="0" err="1"/>
              <a:t>факты</a:t>
            </a:r>
            <a:r>
              <a:rPr lang="uk-UA" sz="2400" b="1" dirty="0"/>
              <a:t>, картинки.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2400" b="1" dirty="0" err="1"/>
              <a:t>Только</a:t>
            </a:r>
            <a:r>
              <a:rPr lang="uk-UA" sz="2400" b="1" dirty="0"/>
              <a:t> </a:t>
            </a:r>
            <a:r>
              <a:rPr lang="uk-UA" sz="2400" b="1" dirty="0" err="1"/>
              <a:t>полноценные</a:t>
            </a:r>
            <a:r>
              <a:rPr lang="uk-UA" sz="2400" b="1" dirty="0"/>
              <a:t> </a:t>
            </a:r>
            <a:r>
              <a:rPr lang="uk-UA" sz="2400" b="1" dirty="0" err="1"/>
              <a:t>сюжеты</a:t>
            </a:r>
            <a:r>
              <a:rPr lang="uk-UA" sz="2400" b="1" dirty="0"/>
              <a:t>.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2400" b="1" dirty="0"/>
              <a:t>Топ-тема – </a:t>
            </a:r>
            <a:r>
              <a:rPr lang="uk-UA" sz="2400" b="1" dirty="0" err="1"/>
              <a:t>всегда</a:t>
            </a:r>
            <a:r>
              <a:rPr lang="uk-UA" sz="2400" b="1" dirty="0"/>
              <a:t> на </a:t>
            </a:r>
            <a:r>
              <a:rPr lang="uk-UA" sz="2400" b="1" dirty="0" err="1"/>
              <a:t>первом</a:t>
            </a:r>
            <a:r>
              <a:rPr lang="uk-UA" sz="2400" b="1" dirty="0"/>
              <a:t> </a:t>
            </a:r>
            <a:r>
              <a:rPr lang="uk-UA" sz="2400" b="1" dirty="0" err="1"/>
              <a:t>месте</a:t>
            </a:r>
            <a:r>
              <a:rPr lang="uk-UA" sz="2400" b="1" dirty="0"/>
              <a:t>.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2400" b="1" dirty="0"/>
              <a:t>Топ-тема, тема </a:t>
            </a:r>
            <a:r>
              <a:rPr lang="uk-UA" sz="2400" b="1" dirty="0" err="1"/>
              <a:t>из</a:t>
            </a:r>
            <a:r>
              <a:rPr lang="uk-UA" sz="2400" b="1" dirty="0"/>
              <a:t> </a:t>
            </a:r>
            <a:r>
              <a:rPr lang="uk-UA" sz="2400" b="1" dirty="0" err="1"/>
              <a:t>середины</a:t>
            </a:r>
            <a:r>
              <a:rPr lang="uk-UA" sz="2400" b="1" dirty="0"/>
              <a:t> и тема </a:t>
            </a:r>
            <a:br>
              <a:rPr lang="uk-UA" sz="2400" b="1" dirty="0"/>
            </a:br>
            <a:r>
              <a:rPr lang="uk-UA" sz="2400" b="1" dirty="0"/>
              <a:t>с </a:t>
            </a:r>
            <a:r>
              <a:rPr lang="uk-UA" sz="2400" b="1" dirty="0" err="1"/>
              <a:t>конца</a:t>
            </a:r>
            <a:r>
              <a:rPr lang="uk-UA" sz="2400" b="1" dirty="0"/>
              <a:t> </a:t>
            </a:r>
            <a:r>
              <a:rPr lang="uk-UA" sz="2400" b="1" dirty="0" err="1"/>
              <a:t>выпуска</a:t>
            </a:r>
            <a:r>
              <a:rPr lang="uk-UA" sz="2400" b="1" dirty="0"/>
              <a:t>.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2400" b="1" dirty="0"/>
              <a:t>Не </a:t>
            </a:r>
            <a:r>
              <a:rPr lang="uk-UA" sz="2400" b="1" dirty="0" err="1"/>
              <a:t>анонсируем</a:t>
            </a:r>
            <a:r>
              <a:rPr lang="uk-UA" sz="2400" b="1" dirty="0"/>
              <a:t> то, </a:t>
            </a:r>
            <a:r>
              <a:rPr lang="uk-UA" sz="2400" b="1" dirty="0" err="1"/>
              <a:t>чего</a:t>
            </a:r>
            <a:r>
              <a:rPr lang="uk-UA" sz="2400" b="1" dirty="0"/>
              <a:t> </a:t>
            </a:r>
            <a:r>
              <a:rPr lang="uk-UA" sz="2400" b="1" dirty="0" err="1"/>
              <a:t>может</a:t>
            </a:r>
            <a:r>
              <a:rPr lang="uk-UA" sz="2400" b="1" dirty="0"/>
              <a:t> не </a:t>
            </a:r>
            <a:r>
              <a:rPr lang="uk-UA" sz="2400" b="1" dirty="0" err="1"/>
              <a:t>быть</a:t>
            </a:r>
            <a:r>
              <a:rPr lang="uk-UA" sz="2400" b="1" dirty="0"/>
              <a:t> </a:t>
            </a:r>
            <a:br>
              <a:rPr lang="uk-UA" sz="2400" b="1" dirty="0"/>
            </a:br>
            <a:r>
              <a:rPr lang="uk-UA" sz="2400" b="1" dirty="0"/>
              <a:t>в </a:t>
            </a:r>
            <a:r>
              <a:rPr lang="uk-UA" sz="2400" b="1" dirty="0" err="1"/>
              <a:t>выпуске</a:t>
            </a:r>
            <a:r>
              <a:rPr lang="uk-UA" sz="2400" b="1" dirty="0"/>
              <a:t>.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2400" b="1" dirty="0"/>
              <a:t>В том же </a:t>
            </a:r>
            <a:r>
              <a:rPr lang="uk-UA" sz="2400" b="1" dirty="0" err="1"/>
              <a:t>порядке</a:t>
            </a:r>
            <a:r>
              <a:rPr lang="uk-UA" sz="2400" b="1" dirty="0"/>
              <a:t>, </a:t>
            </a:r>
            <a:r>
              <a:rPr lang="uk-UA" sz="2400" b="1" dirty="0" err="1"/>
              <a:t>что</a:t>
            </a:r>
            <a:r>
              <a:rPr lang="uk-UA" sz="2400" b="1" dirty="0"/>
              <a:t> и по </a:t>
            </a:r>
            <a:r>
              <a:rPr lang="uk-UA" sz="2400" b="1" dirty="0" err="1"/>
              <a:t>вёрстке</a:t>
            </a:r>
            <a:r>
              <a:rPr lang="uk-UA" sz="2400" b="1" dirty="0"/>
              <a:t>.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2400" b="1" dirty="0" err="1"/>
              <a:t>Анонсы</a:t>
            </a:r>
            <a:r>
              <a:rPr lang="uk-UA" sz="2400" b="1" dirty="0"/>
              <a:t> – </a:t>
            </a:r>
            <a:r>
              <a:rPr lang="uk-UA" sz="2400" b="1" dirty="0" err="1"/>
              <a:t>тоже</a:t>
            </a:r>
            <a:r>
              <a:rPr lang="uk-UA" sz="2400" b="1" dirty="0"/>
              <a:t> </a:t>
            </a:r>
            <a:r>
              <a:rPr lang="uk-UA" sz="2400" b="1" dirty="0" err="1"/>
              <a:t>новости</a:t>
            </a:r>
            <a:r>
              <a:rPr lang="uk-UA" sz="2400" b="1" dirty="0"/>
              <a:t>. </a:t>
            </a:r>
            <a:r>
              <a:rPr lang="uk-UA" sz="2400" b="1" dirty="0" err="1"/>
              <a:t>Больше</a:t>
            </a:r>
            <a:r>
              <a:rPr lang="uk-UA" sz="2400" b="1" dirty="0"/>
              <a:t> </a:t>
            </a:r>
            <a:r>
              <a:rPr lang="uk-UA" sz="2400" b="1" dirty="0" err="1"/>
              <a:t>инфы</a:t>
            </a:r>
            <a:r>
              <a:rPr lang="uk-UA" sz="2400" b="1" dirty="0"/>
              <a:t>, </a:t>
            </a:r>
            <a:r>
              <a:rPr lang="uk-UA" sz="2400" b="1" dirty="0" err="1"/>
              <a:t>меньше</a:t>
            </a:r>
            <a:r>
              <a:rPr lang="uk-UA" sz="2400" b="1" dirty="0"/>
              <a:t> </a:t>
            </a:r>
            <a:r>
              <a:rPr lang="uk-UA" sz="2400" b="1" dirty="0" err="1"/>
              <a:t>интриги</a:t>
            </a:r>
            <a:r>
              <a:rPr lang="uk-UA" sz="2400" b="1" dirty="0"/>
              <a:t>. 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2400" b="1" dirty="0"/>
              <a:t>Не </a:t>
            </a:r>
            <a:r>
              <a:rPr lang="uk-UA" sz="2400" b="1" dirty="0" err="1"/>
              <a:t>слишком</a:t>
            </a:r>
            <a:r>
              <a:rPr lang="uk-UA" sz="2400" b="1" dirty="0"/>
              <a:t> </a:t>
            </a:r>
            <a:r>
              <a:rPr lang="uk-UA" sz="2400" b="1" dirty="0" err="1"/>
              <a:t>много</a:t>
            </a:r>
            <a:r>
              <a:rPr lang="uk-UA" sz="2400" b="1" dirty="0"/>
              <a:t> </a:t>
            </a:r>
            <a:r>
              <a:rPr lang="uk-UA" sz="2400" b="1" dirty="0" err="1"/>
              <a:t>блоков</a:t>
            </a:r>
            <a:r>
              <a:rPr lang="uk-UA" sz="2400" b="1" dirty="0"/>
              <a:t> (3-5 и не </a:t>
            </a:r>
            <a:r>
              <a:rPr lang="uk-UA" sz="2400" b="1" dirty="0" err="1"/>
              <a:t>больше</a:t>
            </a:r>
            <a:r>
              <a:rPr lang="uk-UA" sz="2400" b="1" dirty="0"/>
              <a:t>).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endParaRPr lang="uk-UA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 dirty="0"/>
              <a:t>З чого складаються “шпалери”:</a:t>
            </a:r>
            <a:endParaRPr lang="ru-RU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700213"/>
            <a:ext cx="8748712" cy="49672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uk-UA" sz="2800" b="1" dirty="0"/>
              <a:t>“Паркет” (стандартний набір)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uk-UA" sz="2800" b="1" dirty="0"/>
              <a:t>Будинки, таблички, прапори.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uk-UA" sz="2800" b="1" dirty="0"/>
              <a:t>Усі перебивки, таки відзняті оператором до синхронів.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uk-UA" sz="2800" b="1" dirty="0"/>
              <a:t>“Уважно слухаючий журналіст”.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uk-UA" sz="2800" b="1" dirty="0"/>
              <a:t>“Нейтральні плани” (люди ходять, машини їздять).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uk-UA" sz="2800" b="1" dirty="0"/>
              <a:t>Архів </a:t>
            </a:r>
            <a:r>
              <a:rPr lang="uk-UA" sz="2800" b="1"/>
              <a:t>який завгодно.</a:t>
            </a:r>
            <a:endParaRPr lang="uk-UA" sz="2800" b="1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uk-UA" sz="2800" b="1" dirty="0"/>
              <a:t>Все, що залишилося від робочого матеріалу.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endParaRPr lang="uk-UA" sz="2800" b="1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endParaRPr lang="uk-UA" sz="2800" b="1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arenR"/>
              <a:defRPr/>
            </a:pPr>
            <a:endParaRPr lang="uk-UA" sz="28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 dirty="0" err="1"/>
              <a:t>Отводка</a:t>
            </a:r>
            <a:endParaRPr lang="ru-RU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557338"/>
            <a:ext cx="8424862" cy="4967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3000" b="1" dirty="0"/>
              <a:t>Появилась </a:t>
            </a:r>
            <a:r>
              <a:rPr lang="uk-UA" sz="3000" b="1" dirty="0" err="1"/>
              <a:t>новая</a:t>
            </a:r>
            <a:r>
              <a:rPr lang="uk-UA" sz="3000" b="1" dirty="0"/>
              <a:t> </a:t>
            </a:r>
            <a:r>
              <a:rPr lang="uk-UA" sz="3000" b="1" dirty="0" err="1"/>
              <a:t>информация</a:t>
            </a:r>
            <a:r>
              <a:rPr lang="uk-UA" sz="3000" b="1" dirty="0"/>
              <a:t> по </a:t>
            </a:r>
            <a:r>
              <a:rPr lang="uk-UA" sz="3000" b="1" dirty="0" err="1"/>
              <a:t>теме</a:t>
            </a:r>
            <a:endParaRPr lang="uk-UA" sz="3000" b="1" dirty="0"/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3000" b="1" dirty="0"/>
              <a:t>Анонс наших </a:t>
            </a:r>
            <a:r>
              <a:rPr lang="uk-UA" sz="3000" b="1" dirty="0" err="1"/>
              <a:t>дальнейших</a:t>
            </a:r>
            <a:r>
              <a:rPr lang="uk-UA" sz="3000" b="1" dirty="0"/>
              <a:t> </a:t>
            </a:r>
            <a:r>
              <a:rPr lang="uk-UA" sz="3000" b="1" dirty="0" err="1"/>
              <a:t>действий</a:t>
            </a:r>
            <a:endParaRPr lang="uk-UA" sz="3000" b="1" dirty="0"/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3000" b="1" dirty="0" err="1"/>
              <a:t>Отказ</a:t>
            </a:r>
            <a:r>
              <a:rPr lang="uk-UA" sz="3000" b="1" dirty="0"/>
              <a:t> от </a:t>
            </a:r>
            <a:r>
              <a:rPr lang="uk-UA" sz="3000" b="1" dirty="0" err="1"/>
              <a:t>комментария</a:t>
            </a:r>
            <a:endParaRPr lang="uk-UA" sz="3000" b="1" dirty="0"/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3000" b="1" dirty="0" err="1"/>
              <a:t>Комментарий</a:t>
            </a:r>
            <a:r>
              <a:rPr lang="uk-UA" sz="3000" b="1" dirty="0"/>
              <a:t> (без </a:t>
            </a:r>
            <a:r>
              <a:rPr lang="uk-UA" sz="3000" b="1" dirty="0" err="1"/>
              <a:t>синхрона</a:t>
            </a:r>
            <a:r>
              <a:rPr lang="uk-UA" sz="3000" b="1" dirty="0"/>
              <a:t>)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3000" b="1" dirty="0"/>
              <a:t>Сказано там же, </a:t>
            </a:r>
            <a:r>
              <a:rPr lang="uk-UA" sz="3000" b="1" dirty="0" err="1"/>
              <a:t>но</a:t>
            </a:r>
            <a:r>
              <a:rPr lang="uk-UA" sz="3000" b="1" dirty="0"/>
              <a:t> не по </a:t>
            </a:r>
            <a:r>
              <a:rPr lang="uk-UA" sz="3000" b="1" dirty="0" err="1"/>
              <a:t>теме</a:t>
            </a:r>
            <a:endParaRPr lang="uk-UA" sz="3000" b="1" dirty="0"/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3000" b="1" dirty="0" err="1"/>
              <a:t>Есть</a:t>
            </a:r>
            <a:r>
              <a:rPr lang="uk-UA" sz="3000" b="1" dirty="0"/>
              <a:t> </a:t>
            </a:r>
            <a:r>
              <a:rPr lang="uk-UA" sz="3000" b="1" dirty="0" err="1"/>
              <a:t>инфа</a:t>
            </a:r>
            <a:r>
              <a:rPr lang="uk-UA" sz="3000" b="1" dirty="0"/>
              <a:t>, </a:t>
            </a:r>
            <a:r>
              <a:rPr lang="uk-UA" sz="3000" b="1" dirty="0" err="1"/>
              <a:t>но</a:t>
            </a:r>
            <a:r>
              <a:rPr lang="uk-UA" sz="3000" b="1" dirty="0"/>
              <a:t> </a:t>
            </a:r>
            <a:r>
              <a:rPr lang="uk-UA" sz="3000" b="1" dirty="0" err="1"/>
              <a:t>нет</a:t>
            </a:r>
            <a:r>
              <a:rPr lang="uk-UA" sz="3000" b="1" dirty="0"/>
              <a:t> картинки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uk-UA" sz="3000" b="1" dirty="0" err="1"/>
              <a:t>Нужен</a:t>
            </a:r>
            <a:r>
              <a:rPr lang="uk-UA" sz="3000" b="1" dirty="0"/>
              <a:t> </a:t>
            </a:r>
            <a:r>
              <a:rPr lang="uk-UA" sz="3000" b="1" dirty="0" err="1"/>
              <a:t>бекграунд</a:t>
            </a:r>
            <a:r>
              <a:rPr lang="uk-UA" sz="3000" b="1" dirty="0"/>
              <a:t>, </a:t>
            </a:r>
            <a:r>
              <a:rPr lang="uk-UA" sz="3000" b="1" dirty="0" err="1"/>
              <a:t>нет</a:t>
            </a:r>
            <a:r>
              <a:rPr lang="uk-UA" sz="3000" b="1" dirty="0"/>
              <a:t> картинки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 dirty="0" err="1"/>
              <a:t>Перебивка</a:t>
            </a:r>
            <a:endParaRPr lang="ru-RU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12875"/>
            <a:ext cx="8675687" cy="511175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 err="1"/>
              <a:t>Сокращение</a:t>
            </a:r>
            <a:r>
              <a:rPr lang="uk-UA" sz="3000" b="1" dirty="0"/>
              <a:t> </a:t>
            </a:r>
            <a:r>
              <a:rPr lang="uk-UA" sz="3000" b="1" dirty="0" err="1"/>
              <a:t>экранного</a:t>
            </a:r>
            <a:r>
              <a:rPr lang="uk-UA" sz="3000" b="1" dirty="0"/>
              <a:t> </a:t>
            </a:r>
            <a:r>
              <a:rPr lang="uk-UA" sz="3000" b="1" dirty="0" err="1"/>
              <a:t>времени</a:t>
            </a:r>
            <a:r>
              <a:rPr lang="uk-UA" sz="3000" b="1" dirty="0"/>
              <a:t> </a:t>
            </a:r>
            <a:r>
              <a:rPr lang="uk-UA" sz="3000" b="1" dirty="0" err="1"/>
              <a:t>действия</a:t>
            </a:r>
            <a:endParaRPr lang="uk-UA" sz="3000" b="1" dirty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 err="1"/>
              <a:t>Редактирование</a:t>
            </a:r>
            <a:r>
              <a:rPr lang="uk-UA" sz="3000" b="1" dirty="0"/>
              <a:t> </a:t>
            </a:r>
            <a:r>
              <a:rPr lang="uk-UA" sz="3000" b="1" dirty="0" err="1"/>
              <a:t>синхрона</a:t>
            </a:r>
            <a:r>
              <a:rPr lang="uk-UA" sz="3000" b="1" dirty="0"/>
              <a:t>: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      1) </a:t>
            </a:r>
            <a:r>
              <a:rPr lang="uk-UA" sz="3000" b="1" dirty="0" err="1"/>
              <a:t>Глаза</a:t>
            </a:r>
            <a:r>
              <a:rPr lang="uk-UA" sz="3000" b="1" dirty="0"/>
              <a:t>, руки (</a:t>
            </a:r>
            <a:r>
              <a:rPr lang="uk-UA" sz="3000" b="1" dirty="0" err="1"/>
              <a:t>только</a:t>
            </a:r>
            <a:r>
              <a:rPr lang="uk-UA" sz="3000" b="1" dirty="0"/>
              <a:t> с </a:t>
            </a:r>
            <a:r>
              <a:rPr lang="uk-UA" sz="3000" b="1" dirty="0" err="1"/>
              <a:t>эмоцией</a:t>
            </a:r>
            <a:r>
              <a:rPr lang="uk-UA" sz="3000" b="1" dirty="0"/>
              <a:t>!!!)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      2) Деталь фона, </a:t>
            </a:r>
            <a:r>
              <a:rPr lang="uk-UA" sz="3000" b="1" dirty="0" err="1"/>
              <a:t>которую</a:t>
            </a:r>
            <a:r>
              <a:rPr lang="uk-UA" sz="3000" b="1" dirty="0"/>
              <a:t> видно на </a:t>
            </a:r>
            <a:br>
              <a:rPr lang="uk-UA" sz="3000" b="1" dirty="0"/>
            </a:br>
            <a:r>
              <a:rPr lang="uk-UA" sz="3000" b="1" dirty="0"/>
              <a:t>       </a:t>
            </a:r>
            <a:r>
              <a:rPr lang="uk-UA" sz="3000" b="1" dirty="0" err="1"/>
              <a:t>основном</a:t>
            </a:r>
            <a:r>
              <a:rPr lang="uk-UA" sz="3000" b="1" dirty="0"/>
              <a:t> </a:t>
            </a:r>
            <a:r>
              <a:rPr lang="uk-UA" sz="3000" b="1" dirty="0" err="1"/>
              <a:t>плане</a:t>
            </a:r>
            <a:r>
              <a:rPr lang="uk-UA" sz="3000" b="1" dirty="0"/>
              <a:t> </a:t>
            </a:r>
            <a:r>
              <a:rPr lang="uk-UA" sz="3000" b="1" dirty="0" err="1"/>
              <a:t>схр</a:t>
            </a:r>
            <a:endParaRPr lang="uk-UA" sz="3000" b="1" dirty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      3) То, о </a:t>
            </a:r>
            <a:r>
              <a:rPr lang="uk-UA" sz="3000" b="1" dirty="0" err="1"/>
              <a:t>чём</a:t>
            </a:r>
            <a:r>
              <a:rPr lang="uk-UA" sz="3000" b="1" dirty="0"/>
              <a:t> </a:t>
            </a:r>
            <a:r>
              <a:rPr lang="uk-UA" sz="3000" b="1" dirty="0" err="1"/>
              <a:t>рассказывает</a:t>
            </a:r>
            <a:endParaRPr lang="uk-UA" sz="3000" b="1" dirty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      4) </a:t>
            </a:r>
            <a:r>
              <a:rPr lang="uk-UA" sz="3000" b="1" dirty="0" err="1"/>
              <a:t>“Обратный”</a:t>
            </a:r>
            <a:r>
              <a:rPr lang="uk-UA" sz="3000" b="1" dirty="0"/>
              <a:t> план </a:t>
            </a:r>
            <a:br>
              <a:rPr lang="uk-UA" sz="3000" b="1" dirty="0"/>
            </a:br>
            <a:r>
              <a:rPr lang="uk-UA" sz="3000" b="1" dirty="0"/>
              <a:t> </a:t>
            </a:r>
            <a:r>
              <a:rPr lang="uk-UA" sz="2400" b="1" dirty="0"/>
              <a:t>(</a:t>
            </a:r>
            <a:r>
              <a:rPr lang="uk-UA" sz="2400" b="1" dirty="0" err="1"/>
              <a:t>кроме</a:t>
            </a:r>
            <a:r>
              <a:rPr lang="uk-UA" sz="2400" b="1" dirty="0"/>
              <a:t> </a:t>
            </a:r>
            <a:r>
              <a:rPr lang="uk-UA" sz="2400" b="1" dirty="0" err="1"/>
              <a:t>“внимательно</a:t>
            </a:r>
            <a:r>
              <a:rPr lang="uk-UA" sz="2400" b="1" dirty="0"/>
              <a:t> </a:t>
            </a:r>
            <a:r>
              <a:rPr lang="uk-UA" sz="2400" b="1" dirty="0" err="1"/>
              <a:t>слушающего</a:t>
            </a:r>
            <a:r>
              <a:rPr lang="uk-UA" sz="2400" b="1" dirty="0"/>
              <a:t> </a:t>
            </a:r>
            <a:r>
              <a:rPr lang="uk-UA" sz="2400" b="1" dirty="0" err="1"/>
              <a:t>журналиста”</a:t>
            </a:r>
            <a:r>
              <a:rPr lang="uk-UA" sz="2400" b="1" dirty="0"/>
              <a:t>!!!)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uk-UA" sz="3000" b="1" dirty="0"/>
              <a:t>      5) </a:t>
            </a:r>
            <a:r>
              <a:rPr lang="uk-UA" sz="3000" b="1" dirty="0" err="1"/>
              <a:t>Меняем</a:t>
            </a:r>
            <a:r>
              <a:rPr lang="uk-UA" sz="3000" b="1" dirty="0"/>
              <a:t> </a:t>
            </a:r>
            <a:r>
              <a:rPr lang="uk-UA" sz="3000" b="1" dirty="0" err="1"/>
              <a:t>крупность</a:t>
            </a:r>
            <a:r>
              <a:rPr lang="uk-UA" sz="3000" b="1" dirty="0"/>
              <a:t> на </a:t>
            </a:r>
            <a:r>
              <a:rPr lang="uk-UA" sz="3000" b="1" dirty="0" err="1"/>
              <a:t>вопросах</a:t>
            </a:r>
            <a:r>
              <a:rPr lang="uk-UA" sz="3000" b="1" dirty="0"/>
              <a:t>!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 dirty="0"/>
              <a:t>Репортаж-реконструкція</a:t>
            </a:r>
            <a:endParaRPr lang="ru-RU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700213"/>
            <a:ext cx="8208962" cy="49672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u="sng" dirty="0"/>
              <a:t>1 (і головне!) РОЗПОВІДІ ЛЮДЕЙ: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1200" b="1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</a:t>
            </a:r>
            <a:r>
              <a:rPr lang="uk-UA" sz="3000" b="1" u="sng" dirty="0"/>
              <a:t>учасники події:</a:t>
            </a:r>
            <a:r>
              <a:rPr lang="uk-UA" sz="3000" b="1" dirty="0"/>
              <a:t>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  </a:t>
            </a:r>
            <a:r>
              <a:rPr lang="uk-UA" sz="3000" b="1" i="1" dirty="0"/>
              <a:t>(краще всього – на місці події)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  Як це було?</a:t>
            </a:r>
            <a:r>
              <a:rPr lang="en-US" sz="3000" b="1" dirty="0"/>
              <a:t> + </a:t>
            </a:r>
            <a:r>
              <a:rPr lang="ru-RU" sz="3000" b="1" dirty="0"/>
              <a:t>на уточнення</a:t>
            </a:r>
            <a:endParaRPr lang="uk-UA" sz="3000" b="1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  Де були ви? Звідки? Куди? і т.ін.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  (+ “зворотні” плани)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000" b="1" dirty="0"/>
              <a:t>        Що і в який момент відбувалося?</a:t>
            </a:r>
            <a:endParaRPr lang="uk-UA" sz="3000" b="1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1200" b="1" dirty="0"/>
              <a:t>    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</a:t>
            </a:r>
            <a:r>
              <a:rPr lang="uk-UA" sz="3000" b="1" u="sng" dirty="0"/>
              <a:t>очевидці події</a:t>
            </a:r>
            <a:r>
              <a:rPr lang="uk-UA" sz="3000" b="1" dirty="0"/>
              <a:t>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   Що ви бачили? Що чули?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   </a:t>
            </a:r>
            <a:r>
              <a:rPr lang="uk-UA" sz="2800" b="1" i="1" dirty="0"/>
              <a:t>(знімати з точки, де вони були)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98" decel="100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98" decel="1000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98" decel="100000" fill="hold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 dirty="0"/>
              <a:t>Репортаж-реконструкція</a:t>
            </a:r>
            <a:endParaRPr lang="ru-RU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844675"/>
            <a:ext cx="8208962" cy="46069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u="sng" dirty="0"/>
              <a:t>1 РОЗПОВІДІ ЛЮДЕЙ: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1200" b="1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</a:t>
            </a:r>
            <a:r>
              <a:rPr lang="uk-UA" sz="3000" b="1" u="sng" dirty="0"/>
              <a:t>“слідство”</a:t>
            </a:r>
            <a:r>
              <a:rPr lang="uk-UA" sz="3000" b="1" dirty="0"/>
              <a:t>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   Як розвивалися події?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   Що робите зараз?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   Що будете робити?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1200" b="1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</a:t>
            </a:r>
            <a:r>
              <a:rPr lang="uk-UA" sz="3000" b="1" u="sng" dirty="0"/>
              <a:t>родичі, адвокати</a:t>
            </a:r>
            <a:r>
              <a:rPr lang="uk-UA" sz="3000" b="1" dirty="0"/>
              <a:t>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i="1" dirty="0"/>
              <a:t>         (переконатися в “повноваженнях”!)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   </a:t>
            </a:r>
            <a:r>
              <a:rPr lang="uk-UA" sz="3000" b="1" u="sng" dirty="0"/>
              <a:t>Фактична</a:t>
            </a:r>
            <a:r>
              <a:rPr lang="uk-UA" sz="3000" b="1" dirty="0"/>
              <a:t> інфа 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                          </a:t>
            </a:r>
            <a:r>
              <a:rPr lang="uk-UA" sz="3000" b="1" i="1" dirty="0"/>
              <a:t>(наприклад, щодо алібі)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98" decel="1000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 dirty="0"/>
              <a:t>Репортаж-реконструкція</a:t>
            </a:r>
            <a:endParaRPr lang="ru-RU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57338"/>
            <a:ext cx="8748712" cy="49672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u="sng" dirty="0"/>
              <a:t>2. МІСЦЕ ПОДІЇ: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Фіксуємо на камеру всі “сліди”, які залишила подія.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</a:t>
            </a:r>
            <a:r>
              <a:rPr lang="uk-UA" sz="3000" b="1" u="sng" dirty="0" err="1"/>
              <a:t>Стендап</a:t>
            </a:r>
            <a:r>
              <a:rPr lang="uk-UA" sz="3000" b="1" dirty="0"/>
              <a:t> тут!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     про хід події,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     про її фрагмент,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     про важливі деталі на місці події.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3000" b="1" u="sng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u="sng" dirty="0"/>
              <a:t>3. “ТАКИЙ САМИЙ”</a:t>
            </a:r>
            <a:r>
              <a:rPr lang="uk-UA" sz="3000" b="1" dirty="0"/>
              <a:t> (ілюстрація)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3000" b="1" u="sng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u="sng" dirty="0"/>
              <a:t>4. ПНР, “СУБ</a:t>
            </a:r>
            <a:r>
              <a:rPr lang="en-US" sz="3000" b="1" u="sng" dirty="0"/>
              <a:t>’</a:t>
            </a:r>
            <a:r>
              <a:rPr lang="uk-UA" sz="3000" b="1" u="sng" dirty="0"/>
              <a:t>ЄКТИВНА КАМЕРА”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3000" b="1" u="sn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 dirty="0"/>
              <a:t>Репортаж-реконструкція</a:t>
            </a:r>
            <a:endParaRPr lang="ru-RU" b="1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84313"/>
            <a:ext cx="8748712" cy="51831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u="sng" dirty="0"/>
              <a:t>5. ВСІ ІНШІ КАРТИНКИ: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1200" b="1" dirty="0"/>
              <a:t>     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любительска зйомка,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камери відеоспостереження,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відеореєстратори,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фотографії,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оперативна зйомка,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слідчий експеримент,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малюнки,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графіка,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карти, схеми,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  архів.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98" decel="100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98" decel="100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98" decel="1000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98" decel="100000" fill="hold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/>
              <a:t>Стендап</a:t>
            </a:r>
            <a:endParaRPr lang="ru-RU" b="1" u="sng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557338"/>
            <a:ext cx="8497888" cy="530066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u="sng" dirty="0"/>
              <a:t>Навіщо він потрібен?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1200" b="1" u="sng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Для довіри!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Глядач хоче побачити оповідача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3000" b="1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u="sng" dirty="0"/>
              <a:t>Винятки:</a:t>
            </a:r>
            <a:r>
              <a:rPr lang="uk-UA" sz="3000" b="1" dirty="0"/>
              <a:t> похорон, нарис-”портрет”.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3000" b="1" u="sng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u="sng" dirty="0"/>
              <a:t>На початку сюжету: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1200" b="1" u="sng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Що тут відбувається (відбувалося)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Яскрава деталь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2100" b="1" dirty="0"/>
              <a:t>      </a:t>
            </a:r>
            <a:r>
              <a:rPr lang="uk-UA" sz="3000" b="1" i="1" dirty="0"/>
              <a:t>(найчастіше “американський план”)</a:t>
            </a:r>
            <a:endParaRPr lang="uk-UA" sz="3000" b="1" i="1" u="sn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/>
              <a:t>Стендап</a:t>
            </a:r>
            <a:endParaRPr lang="ru-RU" b="1" u="sng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497888" cy="530066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u="sng" dirty="0"/>
              <a:t>У середині сюжету: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1200" b="1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Зміна місця дії (репортаж)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“Перемикач” (репортаж, ЖР)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i="1" dirty="0"/>
              <a:t>    (крупність будь-яка)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1200" b="1" u="sng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u="sng" dirty="0"/>
              <a:t>У кінці сюжету: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1400" b="1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“Місток у майбутнє”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“Підсумок” </a:t>
            </a:r>
            <a:br>
              <a:rPr lang="uk-UA" sz="3000" b="1" dirty="0"/>
            </a:br>
            <a:r>
              <a:rPr lang="uk-UA" sz="3000" b="1" dirty="0"/>
              <a:t>       (чим закінчилася подія/зйомка)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 Відмова від коментаря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1430337"/>
          </a:xfrm>
        </p:spPr>
        <p:txBody>
          <a:bodyPr/>
          <a:lstStyle/>
          <a:p>
            <a:pPr eaLnBrk="1" hangingPunct="1">
              <a:defRPr/>
            </a:pPr>
            <a:r>
              <a:rPr lang="uk-UA" b="1" u="sng"/>
              <a:t>Стендап</a:t>
            </a:r>
            <a:endParaRPr lang="ru-RU" b="1" u="sng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557338"/>
            <a:ext cx="8208962" cy="49672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3000" b="1" u="sng" dirty="0"/>
              <a:t>ТАБУ в </a:t>
            </a:r>
            <a:r>
              <a:rPr lang="uk-UA" sz="3000" b="1" u="sng" dirty="0" err="1"/>
              <a:t>стендапах</a:t>
            </a:r>
            <a:r>
              <a:rPr lang="uk-UA" sz="3000" b="1" u="sng" dirty="0"/>
              <a:t>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uk-UA" sz="1200" b="1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Будь-яка гра і “маскарад”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Зброя в руках журналіста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У натовпі мітингувальників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Переказ позиції сторони конфлікту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Символіка і реклама в кадрі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Темні окуляри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Яскравий макіяж, біжутерія, прикраси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3000" b="1" dirty="0"/>
              <a:t>   Декольте, міні, оголені плечі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uk-UA" sz="30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98" decel="100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theme/theme1.xml><?xml version="1.0" encoding="utf-8"?>
<a:theme xmlns:a="http://schemas.openxmlformats.org/drawingml/2006/main" name="Точки">
  <a:themeElements>
    <a:clrScheme name="Точки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Точ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3753</TotalTime>
  <Words>882</Words>
  <Application>Microsoft Office PowerPoint</Application>
  <PresentationFormat>Екран (4:3)</PresentationFormat>
  <Paragraphs>199</Paragraphs>
  <Slides>21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4" baseType="lpstr">
      <vt:lpstr>Arial</vt:lpstr>
      <vt:lpstr>Wingdings</vt:lpstr>
      <vt:lpstr>Точки</vt:lpstr>
      <vt:lpstr>Міфи і традиції ньюзруму:</vt:lpstr>
      <vt:lpstr>З чого складаються “шпалери”:</vt:lpstr>
      <vt:lpstr>Репортаж-реконструкція</vt:lpstr>
      <vt:lpstr>Репортаж-реконструкція</vt:lpstr>
      <vt:lpstr>Репортаж-реконструкція</vt:lpstr>
      <vt:lpstr>Репортаж-реконструкція</vt:lpstr>
      <vt:lpstr>Стендап</vt:lpstr>
      <vt:lpstr>Стендап</vt:lpstr>
      <vt:lpstr>Стендап</vt:lpstr>
      <vt:lpstr>Стендап</vt:lpstr>
      <vt:lpstr>Стендап</vt:lpstr>
      <vt:lpstr>Репортажні питання</vt:lpstr>
      <vt:lpstr>Заявочний план</vt:lpstr>
      <vt:lpstr>Заявочний план</vt:lpstr>
      <vt:lpstr>Фінальный план</vt:lpstr>
      <vt:lpstr>Мотивации зрителя:</vt:lpstr>
      <vt:lpstr>Важность и интересность темы:</vt:lpstr>
      <vt:lpstr>Принципы вёрстки выпуска:</vt:lpstr>
      <vt:lpstr>Принципы анонсов в выпуске:</vt:lpstr>
      <vt:lpstr>Отводка</vt:lpstr>
      <vt:lpstr>Перебивка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Бантики</dc:title>
  <dc:creator>user</dc:creator>
  <cp:lastModifiedBy>Igor Kulias</cp:lastModifiedBy>
  <cp:revision>240</cp:revision>
  <dcterms:created xsi:type="dcterms:W3CDTF">2006-11-21T11:25:27Z</dcterms:created>
  <dcterms:modified xsi:type="dcterms:W3CDTF">2017-12-01T17:41:52Z</dcterms:modified>
</cp:coreProperties>
</file>