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5143500" type="screen16x9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576" y="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1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8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05980"/>
            <a:ext cx="1905000" cy="438864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8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6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1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31394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551B375-0535-476E-9CDF-B04924EA904A}" type="datetimeFigureOut">
              <a:rPr lang="uk-UA" smtClean="0"/>
              <a:pPr/>
              <a:t>13.03.2022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7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C967767-4C95-49B2-88BC-454F306FD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63638"/>
            <a:ext cx="8077200" cy="2208262"/>
          </a:xfrm>
        </p:spPr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задач за темою </a:t>
            </a:r>
            <a:r>
              <a:rPr lang="uk-UA" dirty="0" err="1" smtClean="0"/>
              <a:t>“Ланцюгова</a:t>
            </a:r>
            <a:r>
              <a:rPr lang="uk-UA" dirty="0" smtClean="0"/>
              <a:t> ядерна реакція. Ядерний </a:t>
            </a:r>
            <a:r>
              <a:rPr lang="uk-UA" dirty="0" err="1" smtClean="0"/>
              <a:t>реактор”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Ядерна </a:t>
            </a:r>
            <a:r>
              <a:rPr lang="uk-UA" dirty="0" err="1" smtClean="0"/>
              <a:t>енегрія</a:t>
            </a:r>
            <a:r>
              <a:rPr lang="uk-UA" dirty="0" smtClean="0"/>
              <a:t> – добро чи зло?</a:t>
            </a:r>
            <a:endParaRPr lang="uk-UA" dirty="0"/>
          </a:p>
        </p:txBody>
      </p:sp>
      <p:pic>
        <p:nvPicPr>
          <p:cNvPr id="1026" name="Picture 2" descr="Результат пошуку зображень за запитом &quot;ядерна енергія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098626"/>
            <a:ext cx="7020272" cy="40448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03598"/>
            <a:ext cx="8229600" cy="38121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У ясний сонячний день на кожний 1 м</a:t>
            </a:r>
            <a:r>
              <a:rPr lang="uk-UA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 відкритої горизонтальної поверхні щосекунди потрапляє 650 Дж сонячної енергії. Скільки сонячної енергії за годину потрапляє на дах будівлі, якщо площа даху дорівнює 100 м</a:t>
            </a:r>
            <a:r>
              <a:rPr lang="uk-UA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? Скільки (в кілограмах) сухих дров необхідно спалити, щоб отримати ту саму кількість енергії, що потрапляє на дах будівлі від Сонця (питома теплота згоряння сухих дров — 10 МДж/кг)? Поміркуйте, де вам можуть знадобитися подібні розрахунки.</a:t>
            </a:r>
            <a:endParaRPr lang="uk-UA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203598"/>
          <a:ext cx="8352928" cy="3672408"/>
        </p:xfrm>
        <a:graphic>
          <a:graphicData uri="http://schemas.openxmlformats.org/drawingml/2006/table">
            <a:tbl>
              <a:tblPr/>
              <a:tblGrid>
                <a:gridCol w="2649912"/>
                <a:gridCol w="5703016"/>
              </a:tblGrid>
              <a:tr h="2937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en-US" sz="2800" b="1" i="1" baseline="-25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 = 650 </a:t>
                      </a:r>
                      <a:r>
                        <a:rPr lang="en-US" sz="2800" b="1" i="1" dirty="0" err="1">
                          <a:latin typeface="Times New Roman"/>
                          <a:ea typeface="Calibri"/>
                          <a:cs typeface="Times New Roman"/>
                        </a:rPr>
                        <a:t>Дж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i="1" dirty="0" err="1"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ru-RU" sz="2800" b="1" i="1" dirty="0">
                          <a:latin typeface="Times New Roman"/>
                          <a:ea typeface="Calibri"/>
                          <a:cs typeface="Times New Roman"/>
                        </a:rPr>
                        <a:t> =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 1</a:t>
                      </a:r>
                      <a:r>
                        <a:rPr lang="uk-UA" sz="2800" b="1" i="1" dirty="0">
                          <a:latin typeface="Times New Roman"/>
                          <a:ea typeface="Calibri"/>
                          <a:cs typeface="Times New Roman"/>
                        </a:rPr>
                        <a:t>год. = 3600с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800" b="1" i="1" dirty="0">
                          <a:latin typeface="Times New Roman"/>
                          <a:ea typeface="Calibri"/>
                          <a:cs typeface="Times New Roman"/>
                        </a:rPr>
                        <a:t>S = 100 м</a:t>
                      </a:r>
                      <a:r>
                        <a:rPr lang="uk-UA" sz="2800" b="1" i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q = 10 </a:t>
                      </a:r>
                      <a:r>
                        <a:rPr lang="en-US" sz="2800" b="1" i="1" dirty="0" err="1">
                          <a:latin typeface="Times New Roman"/>
                          <a:ea typeface="Calibri"/>
                          <a:cs typeface="Times New Roman"/>
                        </a:rPr>
                        <a:t>МДж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2800" b="1" i="1" dirty="0" err="1">
                          <a:latin typeface="Times New Roman"/>
                          <a:ea typeface="Calibri"/>
                          <a:cs typeface="Times New Roman"/>
                        </a:rPr>
                        <a:t>кг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E = E</a:t>
                      </a:r>
                      <a:r>
                        <a:rPr lang="en-US" sz="2800" b="1" i="1" baseline="-250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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  <a:sym typeface="Symbol"/>
                        </a:rPr>
                        <a:t>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t;      Q = </a:t>
                      </a:r>
                      <a:r>
                        <a:rPr lang="en-US" sz="2800" b="1" i="1" dirty="0" err="1">
                          <a:latin typeface="Times New Roman"/>
                          <a:ea typeface="Calibri"/>
                          <a:cs typeface="Times New Roman"/>
                        </a:rPr>
                        <a:t>qm</a:t>
                      </a: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;      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2800" b="1" i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Відповідь</a:t>
                      </a:r>
                      <a:r>
                        <a:rPr lang="en-US" sz="2800" b="1" i="1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i="1" dirty="0" err="1">
                          <a:latin typeface="Times New Roman"/>
                          <a:ea typeface="Times New Roman"/>
                          <a:cs typeface="Times New Roman"/>
                        </a:rPr>
                        <a:t>потрібно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спалити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2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en-US" sz="2800" i="1" dirty="0" smtClean="0">
                          <a:latin typeface="Times New Roman"/>
                          <a:ea typeface="Times New Roman"/>
                          <a:cs typeface="Times New Roman"/>
                        </a:rPr>
                        <a:t>23,4 </a:t>
                      </a:r>
                      <a:r>
                        <a:rPr lang="en-US" sz="2800" i="1" dirty="0" err="1">
                          <a:latin typeface="Times New Roman"/>
                          <a:ea typeface="Times New Roman"/>
                          <a:cs typeface="Times New Roman"/>
                        </a:rPr>
                        <a:t>кг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i="1" dirty="0" err="1">
                          <a:latin typeface="Times New Roman"/>
                          <a:ea typeface="Times New Roman"/>
                          <a:cs typeface="Times New Roman"/>
                        </a:rPr>
                        <a:t>сухих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i="1" dirty="0" err="1">
                          <a:latin typeface="Times New Roman"/>
                          <a:ea typeface="Times New Roman"/>
                          <a:cs typeface="Times New Roman"/>
                        </a:rPr>
                        <a:t>дров</a:t>
                      </a:r>
                      <a:r>
                        <a:rPr lang="en-US" sz="2800" i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uk-UA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4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i="1" dirty="0">
                          <a:latin typeface="Times New Roman"/>
                          <a:ea typeface="Calibri"/>
                          <a:cs typeface="Times New Roman"/>
                        </a:rPr>
                        <a:t>m - ?</a:t>
                      </a:r>
                      <a:endParaRPr lang="uk-UA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contrast="20000"/>
          </a:blip>
          <a:srcRect/>
          <a:stretch>
            <a:fillRect/>
          </a:stretch>
        </p:blipFill>
        <p:spPr bwMode="auto">
          <a:xfrm>
            <a:off x="3131840" y="1730817"/>
            <a:ext cx="2808312" cy="942651"/>
          </a:xfrm>
          <a:prstGeom prst="rect">
            <a:avLst/>
          </a:prstGeom>
          <a:noFill/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2715766"/>
            <a:ext cx="5587333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Розв’язування задач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9582"/>
            <a:ext cx="8363272" cy="35970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Визначте, яку масу Урану-235 витрачає за добу атомна електростанція потужністю 2 ГВт, якщо її ККД становить 25 %, а під час кожного поділу ядра        виділяється 3,2 · 10</a:t>
            </a:r>
            <a:r>
              <a:rPr lang="uk-UA" sz="4000" baseline="30000" dirty="0" smtClean="0">
                <a:latin typeface="Times New Roman" pitchFamily="18" charset="0"/>
                <a:cs typeface="Times New Roman" pitchFamily="18" charset="0"/>
              </a:rPr>
              <a:t>–11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Дж енергії.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3723878"/>
            <a:ext cx="1024570" cy="7227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язок</a:t>
            </a:r>
            <a:endParaRPr lang="uk-UA" dirty="0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 cstate="print"/>
          <a:srcRect l="5171" t="28344" r="6279" b="14844"/>
          <a:stretch>
            <a:fillRect/>
          </a:stretch>
        </p:blipFill>
        <p:spPr bwMode="auto">
          <a:xfrm>
            <a:off x="107504" y="1275606"/>
            <a:ext cx="8964488" cy="33766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Arial" pitchFamily="34" charset="0"/>
                <a:cs typeface="Arial" pitchFamily="34" charset="0"/>
              </a:rPr>
              <a:t>Повторити: § 26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Впр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26(3) - письмово</a:t>
            </a:r>
          </a:p>
          <a:p>
            <a:r>
              <a:rPr lang="uk-UA" dirty="0" err="1" smtClean="0">
                <a:latin typeface="Arial" pitchFamily="34" charset="0"/>
                <a:cs typeface="Arial" pitchFamily="34" charset="0"/>
              </a:rPr>
              <a:t>Впр</a:t>
            </a:r>
            <a:r>
              <a:rPr lang="uk-UA" dirty="0" smtClean="0">
                <a:latin typeface="Arial" pitchFamily="34" charset="0"/>
                <a:cs typeface="Arial" pitchFamily="34" charset="0"/>
              </a:rPr>
              <a:t>. 26(4) - усно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127</TotalTime>
  <Words>204</Words>
  <Application>Microsoft Office PowerPoint</Application>
  <PresentationFormat>Экран (16:9)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Модульная</vt:lpstr>
      <vt:lpstr>Розв’язування задач за темою “Ланцюгова ядерна реакція. Ядерний реактор”</vt:lpstr>
      <vt:lpstr>Ядерна енегрія – добро чи зло?</vt:lpstr>
      <vt:lpstr>Розв’язування задач</vt:lpstr>
      <vt:lpstr>Розв’язок</vt:lpstr>
      <vt:lpstr>Розв’язування задач</vt:lpstr>
      <vt:lpstr>Розв’язок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Розв’язування задач за темою “Ланцюгова ядерна реакція. Ядерний реактор”</dc:title>
  <dc:creator>User</dc:creator>
  <cp:lastModifiedBy>Natalya</cp:lastModifiedBy>
  <cp:revision>13</cp:revision>
  <dcterms:created xsi:type="dcterms:W3CDTF">2020-01-26T13:27:56Z</dcterms:created>
  <dcterms:modified xsi:type="dcterms:W3CDTF">2022-03-13T10:35:43Z</dcterms:modified>
</cp:coreProperties>
</file>