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6" r:id="rId2"/>
    <p:sldId id="260" r:id="rId3"/>
    <p:sldId id="263" r:id="rId4"/>
    <p:sldId id="343" r:id="rId5"/>
    <p:sldId id="344" r:id="rId6"/>
    <p:sldId id="345" r:id="rId7"/>
    <p:sldId id="357" r:id="rId8"/>
    <p:sldId id="358" r:id="rId9"/>
    <p:sldId id="265" r:id="rId10"/>
    <p:sldId id="267" r:id="rId11"/>
    <p:sldId id="268" r:id="rId12"/>
    <p:sldId id="270" r:id="rId13"/>
    <p:sldId id="272" r:id="rId14"/>
    <p:sldId id="273" r:id="rId15"/>
    <p:sldId id="274" r:id="rId16"/>
    <p:sldId id="275" r:id="rId17"/>
    <p:sldId id="276" r:id="rId18"/>
    <p:sldId id="349" r:id="rId19"/>
    <p:sldId id="348" r:id="rId20"/>
    <p:sldId id="277" r:id="rId21"/>
    <p:sldId id="351" r:id="rId22"/>
    <p:sldId id="356" r:id="rId23"/>
    <p:sldId id="278" r:id="rId24"/>
    <p:sldId id="280" r:id="rId25"/>
    <p:sldId id="281" r:id="rId26"/>
    <p:sldId id="282" r:id="rId27"/>
    <p:sldId id="352" r:id="rId28"/>
    <p:sldId id="339" r:id="rId29"/>
    <p:sldId id="340" r:id="rId30"/>
    <p:sldId id="353" r:id="rId31"/>
    <p:sldId id="289" r:id="rId32"/>
    <p:sldId id="293" r:id="rId33"/>
    <p:sldId id="294" r:id="rId34"/>
    <p:sldId id="295" r:id="rId35"/>
    <p:sldId id="296" r:id="rId36"/>
    <p:sldId id="300" r:id="rId37"/>
    <p:sldId id="301" r:id="rId38"/>
    <p:sldId id="354" r:id="rId39"/>
    <p:sldId id="303" r:id="rId40"/>
    <p:sldId id="308" r:id="rId41"/>
    <p:sldId id="309" r:id="rId42"/>
    <p:sldId id="346" r:id="rId43"/>
    <p:sldId id="347" r:id="rId44"/>
    <p:sldId id="310" r:id="rId45"/>
    <p:sldId id="341" r:id="rId46"/>
    <p:sldId id="342" r:id="rId47"/>
    <p:sldId id="313" r:id="rId48"/>
    <p:sldId id="314" r:id="rId49"/>
    <p:sldId id="315" r:id="rId50"/>
    <p:sldId id="316" r:id="rId51"/>
    <p:sldId id="320" r:id="rId52"/>
    <p:sldId id="321" r:id="rId53"/>
    <p:sldId id="322" r:id="rId54"/>
    <p:sldId id="359" r:id="rId55"/>
    <p:sldId id="324" r:id="rId56"/>
    <p:sldId id="328" r:id="rId57"/>
    <p:sldId id="329" r:id="rId58"/>
    <p:sldId id="330" r:id="rId59"/>
    <p:sldId id="331" r:id="rId60"/>
    <p:sldId id="332" r:id="rId61"/>
    <p:sldId id="333" r:id="rId62"/>
    <p:sldId id="334" r:id="rId63"/>
    <p:sldId id="335" r:id="rId64"/>
    <p:sldId id="336" r:id="rId65"/>
    <p:sldId id="337" r:id="rId66"/>
    <p:sldId id="338" r:id="rId67"/>
  </p:sldIdLst>
  <p:sldSz cx="10080625" cy="7559675"/>
  <p:notesSz cx="7559675" cy="10691813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>
        <p:scale>
          <a:sx n="60" d="100"/>
          <a:sy n="60" d="100"/>
        </p:scale>
        <p:origin x="-1476" y="-12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/>
            </a:pPr>
            <a:endParaRPr lang="uk-UA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/>
            </a:pPr>
            <a:endParaRPr lang="uk-UA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/>
            </a:pPr>
            <a:endParaRPr lang="uk-UA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 sz="1400"/>
            </a:pPr>
            <a:fld id="{2EE36A40-5079-4C8A-A318-2C4FE1BE7627}" type="slidenum">
              <a:rPr/>
              <a:pPr>
                <a:defRPr sz="1400"/>
              </a:pPr>
              <a:t>‹#›</a:t>
            </a:fld>
            <a:endParaRPr lang="uk-UA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6284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endParaRPr lang="uk-UA" noProof="0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uk-UA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uk-UA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uk-UA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uk-UA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fld id="{22FBB8F3-CB1E-41C1-8B30-04B688F8BBA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79115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00" indent="-215900" algn="l" rtl="0" eaLnBrk="0" fontAlgn="base" hangingPunct="0">
      <a:spcBef>
        <a:spcPct val="30000"/>
      </a:spcBef>
      <a:spcAft>
        <a:spcPct val="0"/>
      </a:spcAft>
      <a:defRPr lang="uk-UA" sz="2000" kern="1200">
        <a:solidFill>
          <a:schemeClr val="tx1"/>
        </a:solidFill>
        <a:latin typeface="Arial" pitchFamily="18"/>
        <a:ea typeface="Microsoft YaHei" pitchFamily="2"/>
        <a:cs typeface="Mangal" pitchFamily="2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itchFamily="34" charset="-122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itchFamily="34" charset="-122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itchFamily="34" charset="-122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6386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3010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5058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7106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9154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1202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5298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7346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9394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73730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81922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4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83970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86018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88066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94210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96258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00354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10594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12642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14690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20834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2530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22882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24930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26978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35170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37218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39266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41314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49506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51554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53602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4578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55650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57698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59746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61794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63842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65890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67938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69986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8674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0722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4818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8914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0962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uk-UA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63ABD-BD52-4DAE-8191-6B1A78307C8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01FC-506B-4F00-B355-EE91FF3F7C0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E570A-4DA9-4466-ABF1-0D1FE79A985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10682-7926-4728-9E36-A038AC4C5B2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B0A28-1A73-456C-9CD4-936DB9B246F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3024F-090E-4F03-8BD6-3F16ED03423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B7A4F-F45D-42B7-AF1B-C0B426108A4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C7C91-2C3B-44CA-A79B-1B291A5566B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3BD61-3E26-433E-85D6-BDD6DF4BB02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08AC3-C3F7-4063-8737-757255002AC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D2A36-6982-4BA9-B225-6D9B84E4C4C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 txBox="1">
            <a:spLocks noGrp="1"/>
          </p:cNvSpPr>
          <p:nvPr>
            <p:ph type="title"/>
          </p:nvPr>
        </p:nvSpPr>
        <p:spPr bwMode="auto">
          <a:xfrm>
            <a:off x="503238" y="301625"/>
            <a:ext cx="9072562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uk-UA" smtClean="0"/>
          </a:p>
        </p:txBody>
      </p:sp>
      <p:sp>
        <p:nvSpPr>
          <p:cNvPr id="1027" name="Text Placeholder 2"/>
          <p:cNvSpPr txBox="1">
            <a:spLocks noGrp="1"/>
          </p:cNvSpPr>
          <p:nvPr>
            <p:ph type="body" idx="1"/>
          </p:nvPr>
        </p:nvSpPr>
        <p:spPr bwMode="auto">
          <a:xfrm>
            <a:off x="503238" y="1768475"/>
            <a:ext cx="9072562" cy="498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 smtClean="0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03238" y="6886575"/>
            <a:ext cx="2349500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uk-UA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448050" y="6886575"/>
            <a:ext cx="3194050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uk-UA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227888" y="6886575"/>
            <a:ext cx="2347912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uk-UA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fld id="{975E7C21-4E88-4DFC-977E-A249A60C52F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uk-UA" sz="4400" kern="1200">
          <a:solidFill>
            <a:schemeClr val="tx2"/>
          </a:solidFill>
          <a:latin typeface="Arial" pitchFamily="18"/>
          <a:ea typeface="Microsoft YaHei" pitchFamily="2"/>
          <a:cs typeface="Mangal" pitchFamily="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icrosoft YaHei" pitchFamily="34" charset="-122"/>
          <a:cs typeface="Mangal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icrosoft YaHei" pitchFamily="34" charset="-122"/>
          <a:cs typeface="Mangal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icrosoft YaHei" pitchFamily="34" charset="-122"/>
          <a:cs typeface="Mangal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icrosoft YaHei" pitchFamily="34" charset="-122"/>
          <a:cs typeface="Mangal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icrosoft YaHei" pitchFamily="34" charset="-122"/>
          <a:cs typeface="Mangal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icrosoft YaHei" pitchFamily="34" charset="-122"/>
          <a:cs typeface="Mangal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icrosoft YaHei" pitchFamily="34" charset="-122"/>
          <a:cs typeface="Mangal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icrosoft YaHei" pitchFamily="34" charset="-122"/>
          <a:cs typeface="Mangal" pitchFamily="18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1413"/>
        </a:spcAft>
        <a:defRPr lang="uk-UA" sz="3200" kern="1200">
          <a:solidFill>
            <a:schemeClr val="tx1"/>
          </a:solidFill>
          <a:latin typeface="Arial" pitchFamily="18"/>
          <a:ea typeface="Microsoft YaHei" pitchFamily="2"/>
          <a:cs typeface="Mangal" pitchFamily="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  <a:ea typeface="Microsoft YaHei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  <a:ea typeface="Microsoft YaHei" pitchFamily="34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Microsoft YaHei" pitchFamily="34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Microsoft YaHei" pitchFamily="34" charset="-122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Microsoft YaHei" pitchFamily="34" charset="-122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Microsoft YaHei" pitchFamily="34" charset="-122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Microsoft YaHei" pitchFamily="34" charset="-122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Microsoft YaHei" pitchFamily="34" charset="-122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eaLnBrk="1">
              <a:buSzPct val="45000"/>
              <a:buFont typeface="StarSymbol"/>
              <a:buNone/>
            </a:pP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Столова</a:t>
            </a: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білизна</a:t>
            </a:r>
          </a:p>
        </p:txBody>
      </p:sp>
      <p:pic>
        <p:nvPicPr>
          <p:cNvPr id="15362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84288" y="1768475"/>
            <a:ext cx="7510462" cy="4989513"/>
          </a:xfrm>
        </p:spPr>
      </p:pic>
      <p:pic>
        <p:nvPicPr>
          <p:cNvPr id="15363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0475" y="1665288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 txBox="1">
            <a:spLocks noGrp="1"/>
          </p:cNvSpPr>
          <p:nvPr>
            <p:ph type="title" idx="4294967295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b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Скатертини</a:t>
            </a:r>
            <a:endParaRPr b="1" dirty="0" smtClean="0">
              <a:solidFill>
                <a:schemeClr val="accent3">
                  <a:lumMod val="50000"/>
                </a:schemeClr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  <p:sp>
        <p:nvSpPr>
          <p:cNvPr id="27650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238" y="1768475"/>
            <a:ext cx="4427537" cy="498951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Біла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скатертина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залишається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поза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конкуренцією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для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класичної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і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європейської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кухні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В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закладах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вищого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класу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хорошим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тоном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вважається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малюнок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скатертині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,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співпадаючий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по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характеру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з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декором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посуду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або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з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фірмовим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стилем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Яскраві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або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темні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однотонні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скатертини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-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для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чайних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,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десертних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столів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або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спеціальних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церемоній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</p:txBody>
      </p:sp>
      <p:pic>
        <p:nvPicPr>
          <p:cNvPr id="27651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51438" y="2794000"/>
            <a:ext cx="4427537" cy="2940050"/>
          </a:xfrm>
        </p:spPr>
      </p:pic>
      <p:pic>
        <p:nvPicPr>
          <p:cNvPr id="27652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312" y="1907629"/>
            <a:ext cx="4722035" cy="489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 txBox="1">
            <a:spLocks noGrp="1"/>
          </p:cNvSpPr>
          <p:nvPr>
            <p:ph type="title" idx="4294967295"/>
          </p:nvPr>
        </p:nvSpPr>
        <p:spPr>
          <a:xfrm>
            <a:off x="503238" y="301626"/>
            <a:ext cx="9072562" cy="88592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Чайні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скатертини</a:t>
            </a:r>
            <a:endParaRPr dirty="0"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  <p:sp>
        <p:nvSpPr>
          <p:cNvPr id="29698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238" y="1187549"/>
            <a:ext cx="9072562" cy="2304257"/>
          </a:xfrm>
        </p:spPr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Кольорові скатертини називають ще чайними.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Використовують їх в основному при організації бенкету-чаю, бенкету-кави.</a:t>
            </a:r>
          </a:p>
        </p:txBody>
      </p:sp>
      <p:pic>
        <p:nvPicPr>
          <p:cNvPr id="29699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48025" y="4375150"/>
            <a:ext cx="3582988" cy="2379663"/>
          </a:xfrm>
        </p:spPr>
      </p:pic>
      <p:pic>
        <p:nvPicPr>
          <p:cNvPr id="3074" name="Picture 2" descr="D:\Zagruzky\images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643933"/>
            <a:ext cx="378730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Zagruzky\91745752_w640_h640_tertiposhivkievskayaoblas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7306" y="3466982"/>
            <a:ext cx="5709901" cy="373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>
              <a:buSzPct val="45000"/>
              <a:buFont typeface="StarSymbol"/>
              <a:buNone/>
            </a:pPr>
            <a:r>
              <a:rPr sz="2600" b="1" dirty="0" smtClean="0">
                <a:solidFill>
                  <a:srgbClr val="C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Скатертини з національним</a:t>
            </a:r>
            <a:br>
              <a:rPr sz="2600" b="1" dirty="0" smtClean="0">
                <a:solidFill>
                  <a:srgbClr val="C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</a:br>
            <a:r>
              <a:rPr sz="2600" b="1" dirty="0" smtClean="0">
                <a:solidFill>
                  <a:srgbClr val="C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орнаментом</a:t>
            </a:r>
          </a:p>
        </p:txBody>
      </p:sp>
      <p:sp>
        <p:nvSpPr>
          <p:cNvPr id="3379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238" y="1768475"/>
            <a:ext cx="4427537" cy="537368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sz="2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Використовують також скатертини з національним орнаментом.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Це кольорові скатертини з різними узорами.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Використовують в закладах в національному стилі.</a:t>
            </a:r>
          </a:p>
        </p:txBody>
      </p:sp>
      <p:pic>
        <p:nvPicPr>
          <p:cNvPr id="33795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51438" y="2794000"/>
            <a:ext cx="4427537" cy="2940050"/>
          </a:xfrm>
        </p:spPr>
      </p:pic>
      <p:pic>
        <p:nvPicPr>
          <p:cNvPr id="33796" name="Shape"/>
          <p:cNvPicPr>
            <a:picLocks noChangeAspect="1"/>
          </p:cNvPicPr>
          <p:nvPr/>
        </p:nvPicPr>
        <p:blipFill>
          <a:blip r:embed="rId4" cstate="print"/>
          <a:srcRect t="7236"/>
          <a:stretch>
            <a:fillRect/>
          </a:stretch>
        </p:blipFill>
        <p:spPr bwMode="auto">
          <a:xfrm>
            <a:off x="5040313" y="1655337"/>
            <a:ext cx="4680519" cy="514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 txBox="1">
            <a:spLocks noGrp="1"/>
          </p:cNvSpPr>
          <p:nvPr>
            <p:ph type="title" idx="4294967295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Фуршетні</a:t>
            </a:r>
            <a:r>
              <a:rPr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спідниці</a:t>
            </a:r>
            <a:endParaRPr dirty="0" smtClean="0">
              <a:solidFill>
                <a:schemeClr val="accent3">
                  <a:lumMod val="50000"/>
                </a:schemeClr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  <p:sp>
        <p:nvSpPr>
          <p:cNvPr id="37890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238" y="1331565"/>
            <a:ext cx="9072562" cy="583264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431800" indent="-323850" eaLnBrk="1">
              <a:buSzPct val="45000"/>
              <a:buFont typeface="StarSymbol"/>
              <a:buNone/>
            </a:pP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</a:p>
          <a:p>
            <a:pPr marL="431800" indent="-323850" eaLnBrk="1">
              <a:buSzPct val="45000"/>
              <a:buFont typeface="StarSymbol"/>
              <a:buNone/>
            </a:pP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При накритті столів для бенкету широко використовують  “спідниці” – тканину, що покриває стіл від стільниці до самої підлоги.</a:t>
            </a:r>
          </a:p>
          <a:p>
            <a:pPr marL="431800" indent="-323850" eaLnBrk="1">
              <a:buSzPct val="45000"/>
              <a:buFont typeface="StarSymbol"/>
              <a:buNone/>
            </a:pP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Фуршетні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„спідниці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” – красиві, зручні завдяки своїй мобільності. У разі потреби вони дозволяють моделювати столи залежно від того, що святкується, і кількості гостей, допомагають з'єднати кілька столів в один.</a:t>
            </a:r>
          </a:p>
          <a:p>
            <a:pPr marL="431800" indent="-323850" eaLnBrk="1">
              <a:buSzPct val="45000"/>
              <a:buFont typeface="StarSymbol"/>
              <a:buNone/>
            </a:pP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Головний елемент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фуршетної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„спідниці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” – складки, до яких можна додати драпіровку, прикрасити букетиками квітів.</a:t>
            </a:r>
          </a:p>
          <a:p>
            <a:pPr marL="431800" indent="-323850" eaLnBrk="1">
              <a:buSzPct val="45000"/>
              <a:buFont typeface="StarSymbol"/>
              <a:buNone/>
            </a:pP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За кольором та фактурою вони відрізняються від основної скатертини. Кріпиться така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„спідниця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” на шнурку або закріплюється нитками по кутах з інтервалом 50 см.</a:t>
            </a:r>
          </a:p>
          <a:p>
            <a:pPr marL="431800" indent="-323850" eaLnBrk="1">
              <a:buSzPct val="45000"/>
              <a:buFont typeface="StarSymbol"/>
              <a:buNone/>
            </a:pPr>
            <a:endParaRPr sz="2000" dirty="0"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  <a:p>
            <a:pPr marL="431800" indent="-323850" eaLnBrk="1">
              <a:buSzPct val="45000"/>
              <a:buFont typeface="StarSymbol"/>
              <a:buNone/>
            </a:pPr>
            <a:endParaRPr dirty="0"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Char char="●"/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  <p:pic>
        <p:nvPicPr>
          <p:cNvPr id="39938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84288" y="1768475"/>
            <a:ext cx="7510462" cy="4989513"/>
          </a:xfrm>
        </p:spPr>
      </p:pic>
      <p:pic>
        <p:nvPicPr>
          <p:cNvPr id="39939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792" y="251445"/>
            <a:ext cx="9107810" cy="657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503238" y="1258888"/>
            <a:ext cx="4427537" cy="1512887"/>
          </a:xfrm>
        </p:spPr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sz="240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Фуршетна скатертина повинна звисати до самої підлоги, не торкаючись до неї.</a:t>
            </a:r>
          </a:p>
        </p:txBody>
      </p:sp>
      <p:pic>
        <p:nvPicPr>
          <p:cNvPr id="41986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7700" y="2735263"/>
            <a:ext cx="3924300" cy="4824412"/>
          </a:xfrm>
        </p:spPr>
      </p:pic>
      <p:sp>
        <p:nvSpPr>
          <p:cNvPr id="41987" name="Title 3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algn="l" eaLnBrk="1">
              <a:buSzPct val="45000"/>
              <a:buFont typeface="StarSymbol"/>
              <a:buNone/>
            </a:pPr>
            <a:r>
              <a:rPr sz="320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Фуршетна скатертина</a:t>
            </a:r>
          </a:p>
        </p:txBody>
      </p:sp>
      <p:pic>
        <p:nvPicPr>
          <p:cNvPr id="41989" name="Picture 5" descr="IMG_77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6213" y="755650"/>
            <a:ext cx="4608512" cy="619283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Фуршетна спідниця</a:t>
            </a:r>
          </a:p>
        </p:txBody>
      </p:sp>
      <p:pic>
        <p:nvPicPr>
          <p:cNvPr id="44034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84288" y="1768475"/>
            <a:ext cx="7510462" cy="4989513"/>
          </a:xfrm>
        </p:spPr>
      </p:pic>
      <p:pic>
        <p:nvPicPr>
          <p:cNvPr id="44035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363" y="1728788"/>
            <a:ext cx="935990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 txBox="1">
            <a:spLocks noGrp="1"/>
          </p:cNvSpPr>
          <p:nvPr>
            <p:ph type="title" idx="4294967295"/>
          </p:nvPr>
        </p:nvSpPr>
        <p:spPr>
          <a:xfrm>
            <a:off x="1008063" y="395288"/>
            <a:ext cx="9072562" cy="1262062"/>
          </a:xfrm>
        </p:spPr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Фуршетна скатертина</a:t>
            </a:r>
          </a:p>
        </p:txBody>
      </p:sp>
      <p:pic>
        <p:nvPicPr>
          <p:cNvPr id="46086" name="Picture 6" descr="IMG_76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863" y="1476375"/>
            <a:ext cx="7551737" cy="56642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Zagruzky\Курсові\0c29d168557f331d02d7412b19d0bea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9912" y="251445"/>
            <a:ext cx="7128792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47800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Zagruzky\Курсові\-oouzUwXem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3899"/>
            <a:ext cx="10080625" cy="709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38828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 txBox="1">
            <a:spLocks noGrp="1"/>
          </p:cNvSpPr>
          <p:nvPr>
            <p:ph type="title" idx="4294967295"/>
          </p:nvPr>
        </p:nvSpPr>
        <p:spPr>
          <a:xfrm>
            <a:off x="503238" y="287338"/>
            <a:ext cx="9072562" cy="625475"/>
          </a:xfrm>
        </p:spPr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b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Характеристика</a:t>
            </a:r>
            <a:r>
              <a:rPr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b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</a:t>
            </a:r>
            <a:endParaRPr b="1" dirty="0" smtClean="0">
              <a:solidFill>
                <a:schemeClr val="accent3">
                  <a:lumMod val="50000"/>
                </a:schemeClr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  <p:sp>
        <p:nvSpPr>
          <p:cNvPr id="17410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238" y="900113"/>
            <a:ext cx="9072562" cy="612008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107950" indent="0" eaLnBrk="1">
              <a:lnSpc>
                <a:spcPct val="90000"/>
              </a:lnSpc>
              <a:buSzPct val="45000"/>
            </a:pPr>
            <a:endParaRPr sz="2000" dirty="0"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  <a:p>
            <a:pPr marL="431800" indent="-323850" eaLnBrk="1">
              <a:lnSpc>
                <a:spcPct val="90000"/>
              </a:lnSpc>
              <a:buSzPct val="45000"/>
              <a:buFont typeface="StarSymbol"/>
              <a:buChar char="●"/>
            </a:pP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 скатертині або на частині полотна може бути витканий логотип закладу харчування, емблема або інші елементи художнього оформлення(вишивка, витканий узор тощо).</a:t>
            </a:r>
          </a:p>
          <a:p>
            <a:pPr marL="431800" indent="-323850" eaLnBrk="1">
              <a:lnSpc>
                <a:spcPct val="90000"/>
              </a:lnSpc>
              <a:buSzPct val="45000"/>
              <a:buFont typeface="StarSymbol"/>
              <a:buChar char="●"/>
            </a:pP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По видах скатертини поділяють на звичайні і б</a:t>
            </a:r>
            <a:r>
              <a:rPr sz="2000" dirty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е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нкетні.</a:t>
            </a:r>
          </a:p>
          <a:p>
            <a:pPr marL="431800" indent="-323850" eaLnBrk="1">
              <a:lnSpc>
                <a:spcPct val="90000"/>
              </a:lnSpc>
              <a:buSzPct val="45000"/>
              <a:buFont typeface="StarSymbol"/>
              <a:buChar char="●"/>
            </a:pP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Звичайні столові скатертини використовують для накривання одного столу. Розміри їх такі, як розміри столу, плюс 20-30 см для спуску скатертини з усіх сторін столу.</a:t>
            </a:r>
          </a:p>
          <a:p>
            <a:pPr marL="431800" indent="-323850" eaLnBrk="1">
              <a:lnSpc>
                <a:spcPct val="90000"/>
              </a:lnSpc>
              <a:buSzPct val="45000"/>
              <a:buFont typeface="StarSymbol"/>
              <a:buChar char="●"/>
            </a:pP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Бенкетні скатертини підприємство шиє саме, ширина цих скатертин 173 або 140 см, довжина від 3 до 12 м.</a:t>
            </a:r>
          </a:p>
          <a:p>
            <a:pPr marL="431800" indent="-323850" eaLnBrk="1">
              <a:lnSpc>
                <a:spcPct val="90000"/>
              </a:lnSpc>
              <a:buSzPct val="45000"/>
              <a:buFont typeface="StarSymbol"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uk-UA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endParaRPr lang="en-US" sz="2000" dirty="0"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  <a:p>
            <a:pPr marL="431800" indent="-323850" eaLnBrk="1">
              <a:lnSpc>
                <a:spcPct val="90000"/>
              </a:lnSpc>
              <a:buSzPct val="45000"/>
              <a:buFont typeface="StarSymbol"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У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ресторанах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«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люкс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» і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вищого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класу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столову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білизну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часто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виготовляють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фабриках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за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індивідуальним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замовленням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з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урахуванням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особливостей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інтер’єру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залу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кожному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виді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столової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білизни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зображуються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назва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ресторану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або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його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емблема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Фуршетна скатертина</a:t>
            </a:r>
          </a:p>
        </p:txBody>
      </p:sp>
      <p:sp>
        <p:nvSpPr>
          <p:cNvPr id="48130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238" y="1768475"/>
            <a:ext cx="4427537" cy="4989513"/>
          </a:xfrm>
        </p:spPr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Чим вужчі складки, тим красивіший вигляд має скатертина</a:t>
            </a:r>
          </a:p>
        </p:txBody>
      </p:sp>
      <p:pic>
        <p:nvPicPr>
          <p:cNvPr id="48131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51438" y="2794000"/>
            <a:ext cx="4427537" cy="2940050"/>
          </a:xfrm>
        </p:spPr>
      </p:pic>
      <p:pic>
        <p:nvPicPr>
          <p:cNvPr id="48132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313" y="2555875"/>
            <a:ext cx="4679950" cy="37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D:\Zagruzky\Курсові\imag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856" y="3851845"/>
            <a:ext cx="2773288" cy="322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Zagruzky\Курсові\Dining restaurant conference banquette  table tablecloth candleholder fitted draped gathered shirred siedes linen SQUARE ROUND .jpg31b490ad-73c5-4154-8669-1782ced70b5f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0475" y="0"/>
            <a:ext cx="7559675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50606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Zagruzky\Курсові\1441596445770_bullet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832" y="1215621"/>
            <a:ext cx="8928990" cy="537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32960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539750" y="1260475"/>
            <a:ext cx="9072563" cy="233397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31800" indent="-323850" eaLnBrk="1">
              <a:buSzPct val="45000"/>
              <a:buFont typeface="StarSymbol"/>
              <a:buNone/>
            </a:pP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Сьогодні для покриття столів у залах ресторанів часто використовують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мулетон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, або протектор – спеціальне покриття, призначене для захисту поверхні столу від пошкоджень, дії високих температур, яке активно вбирає вологу та поглинає звуки при переставлянні предметів сервіровки на столі.</a:t>
            </a:r>
          </a:p>
          <a:p>
            <a:pPr marL="431800" indent="-323850" eaLnBrk="1">
              <a:buSzPct val="45000"/>
              <a:buFont typeface="StarSymbol"/>
              <a:buNone/>
            </a:pP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Зазвичай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мулетон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підрівнюється під стільницю, нижня його поверхня гумова.</a:t>
            </a:r>
          </a:p>
        </p:txBody>
      </p:sp>
      <p:sp>
        <p:nvSpPr>
          <p:cNvPr id="50178" name="Title 2"/>
          <p:cNvSpPr txBox="1">
            <a:spLocks noGrp="1"/>
          </p:cNvSpPr>
          <p:nvPr>
            <p:ph type="title" idx="4294967295"/>
          </p:nvPr>
        </p:nvSpPr>
        <p:spPr>
          <a:xfrm>
            <a:off x="503238" y="594102"/>
            <a:ext cx="9072562" cy="677108"/>
          </a:xfrm>
        </p:spPr>
        <p:txBody>
          <a:bodyPr>
            <a:spAutoFit/>
          </a:bodyPr>
          <a:lstStyle/>
          <a:p>
            <a:pPr eaLnBrk="1">
              <a:buSzPct val="45000"/>
              <a:buFont typeface="StarSymbol"/>
              <a:buNone/>
            </a:pPr>
            <a:r>
              <a:rPr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Мулетон</a:t>
            </a:r>
            <a:endParaRPr dirty="0" smtClean="0">
              <a:solidFill>
                <a:schemeClr val="accent3">
                  <a:lumMod val="50000"/>
                </a:schemeClr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  <p:pic>
        <p:nvPicPr>
          <p:cNvPr id="50179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40088" y="4356100"/>
            <a:ext cx="3582987" cy="2379663"/>
          </a:xfrm>
        </p:spPr>
      </p:pic>
      <p:pic>
        <p:nvPicPr>
          <p:cNvPr id="50180" name="Picture 8" descr="скачанные файлы (26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00" y="3924300"/>
            <a:ext cx="325913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9" descr="скачанные файлы (27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1888" y="3851275"/>
            <a:ext cx="302418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10" descr="images (65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5000" y="4643438"/>
            <a:ext cx="26289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Скатертина</a:t>
            </a:r>
            <a:r>
              <a:rPr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з </a:t>
            </a:r>
            <a:r>
              <a:rPr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напероном</a:t>
            </a:r>
            <a:endParaRPr dirty="0" smtClean="0">
              <a:solidFill>
                <a:schemeClr val="accent3">
                  <a:lumMod val="50000"/>
                </a:schemeClr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  <p:pic>
        <p:nvPicPr>
          <p:cNvPr id="54274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84288" y="1768475"/>
            <a:ext cx="7510462" cy="4989513"/>
          </a:xfrm>
        </p:spPr>
      </p:pic>
      <p:pic>
        <p:nvPicPr>
          <p:cNvPr id="54275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725" y="1619250"/>
            <a:ext cx="863917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Наперони</a:t>
            </a:r>
            <a:endParaRPr dirty="0" smtClean="0">
              <a:solidFill>
                <a:schemeClr val="accent3">
                  <a:lumMod val="50000"/>
                </a:schemeClr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  <p:pic>
        <p:nvPicPr>
          <p:cNvPr id="56322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3238" y="2794000"/>
            <a:ext cx="4427537" cy="2940050"/>
          </a:xfrm>
        </p:spPr>
      </p:pic>
      <p:pic>
        <p:nvPicPr>
          <p:cNvPr id="56323" name="Picture 7" descr="images (66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238" y="2843213"/>
            <a:ext cx="4537075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10" descr="images (72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163" y="684213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6213" y="1763713"/>
            <a:ext cx="43211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 txBox="1">
            <a:spLocks noGrp="1"/>
          </p:cNvSpPr>
          <p:nvPr>
            <p:ph type="title" idx="4294967295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Наперон</a:t>
            </a:r>
            <a:endParaRPr dirty="0" smtClean="0">
              <a:solidFill>
                <a:schemeClr val="accent3">
                  <a:lumMod val="50000"/>
                </a:schemeClr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  <p:sp>
        <p:nvSpPr>
          <p:cNvPr id="58370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47824" y="1763613"/>
            <a:ext cx="4211514" cy="554461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431800" indent="-323850" eaLnBrk="1">
              <a:buSzPct val="45000"/>
              <a:buFont typeface="StarSymbol"/>
              <a:buNone/>
            </a:pP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У </a:t>
            </a:r>
            <a:r>
              <a:rPr sz="2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багатьох сучасних ресторанах при сервіруванні столів поверх основної скатертини кладуть </a:t>
            </a:r>
            <a:r>
              <a:rPr sz="2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наперон</a:t>
            </a:r>
            <a:r>
              <a:rPr sz="2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None/>
            </a:pPr>
            <a:r>
              <a:rPr sz="2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Це верхня скатерка, яка виконує не лише декоративну функцію, а й полегшує догляд за основною скатертиною.</a:t>
            </a:r>
          </a:p>
          <a:p>
            <a:pPr marL="431800" indent="-323850" eaLnBrk="1">
              <a:buSzPct val="45000"/>
              <a:buFont typeface="StarSymbol"/>
              <a:buNone/>
            </a:pPr>
            <a:endParaRPr sz="2800" dirty="0"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  <p:pic>
        <p:nvPicPr>
          <p:cNvPr id="58371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51438" y="2794000"/>
            <a:ext cx="4427537" cy="2940050"/>
          </a:xfrm>
        </p:spPr>
      </p:pic>
      <p:pic>
        <p:nvPicPr>
          <p:cNvPr id="9218" name="Picture 2" descr="D:\Zagruzky\Курсові\наперон_на_стол_фото_ресторанный_текстиль__купить_наперо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55" t="15942" r="11284" b="7246"/>
          <a:stretch>
            <a:fillRect/>
          </a:stretch>
        </p:blipFill>
        <p:spPr bwMode="auto">
          <a:xfrm>
            <a:off x="5184328" y="2411685"/>
            <a:ext cx="4392488" cy="431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Zagruzky\Курсові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784" y="695963"/>
            <a:ext cx="4242506" cy="282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Zagruzky\Курсові\012987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8344" y="539477"/>
            <a:ext cx="4318000" cy="357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Zagruzky\Курсові\Фото-6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1233" y="4283893"/>
            <a:ext cx="6466266" cy="306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88259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>
                <a:latin typeface="Arial" charset="0"/>
                <a:ea typeface="Microsoft YaHei" pitchFamily="34" charset="-122"/>
                <a:cs typeface="Mangal" pitchFamily="18" charset="0"/>
              </a:rPr>
              <a:t>Кольори сучасних скатертин</a:t>
            </a:r>
          </a:p>
        </p:txBody>
      </p:sp>
      <p:pic>
        <p:nvPicPr>
          <p:cNvPr id="17101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7338" y="1331913"/>
            <a:ext cx="4229100" cy="3590925"/>
          </a:xfrm>
          <a:ln/>
        </p:spPr>
      </p:pic>
      <p:pic>
        <p:nvPicPr>
          <p:cNvPr id="1710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313" y="1258888"/>
            <a:ext cx="5040312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>
                <a:latin typeface="Arial" charset="0"/>
                <a:ea typeface="Microsoft YaHei" pitchFamily="34" charset="-122"/>
                <a:cs typeface="Mangal" pitchFamily="18" charset="0"/>
              </a:rPr>
              <a:t>Кольори сучасних скатертин</a:t>
            </a:r>
          </a:p>
        </p:txBody>
      </p:sp>
      <p:pic>
        <p:nvPicPr>
          <p:cNvPr id="17203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6263" y="1835150"/>
            <a:ext cx="4248150" cy="4459288"/>
          </a:xfrm>
          <a:ln/>
        </p:spPr>
      </p:pic>
      <p:pic>
        <p:nvPicPr>
          <p:cNvPr id="1720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750" y="1476375"/>
            <a:ext cx="428625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 txBox="1">
            <a:spLocks noGrp="1"/>
          </p:cNvSpPr>
          <p:nvPr>
            <p:ph type="title" idx="4294967295"/>
          </p:nvPr>
        </p:nvSpPr>
        <p:spPr>
          <a:xfrm>
            <a:off x="503238" y="323850"/>
            <a:ext cx="9072562" cy="935038"/>
          </a:xfrm>
        </p:spPr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b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Характеристика</a:t>
            </a:r>
            <a:r>
              <a:rPr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b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</a:t>
            </a:r>
            <a:endParaRPr b="1" dirty="0" smtClean="0">
              <a:solidFill>
                <a:schemeClr val="accent3">
                  <a:lumMod val="50000"/>
                </a:schemeClr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  <p:sp>
        <p:nvSpPr>
          <p:cNvPr id="21506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238" y="1258888"/>
            <a:ext cx="9072562" cy="612134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431800" indent="-323850" eaLnBrk="1">
              <a:buSzPct val="45000"/>
              <a:buFont typeface="StarSymbol"/>
              <a:buNone/>
            </a:pP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За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кольором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скатертини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бувають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білими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і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кольоровими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None/>
            </a:pP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Білі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надають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залу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урочистого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вигляду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їх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застосовують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при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всіх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видах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обслуговування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;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кольорові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–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застосовують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в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основному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при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організації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б</a:t>
            </a:r>
            <a:r>
              <a:rPr lang="uk-UA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е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нкету-чаю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та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б</a:t>
            </a:r>
            <a:r>
              <a:rPr lang="uk-UA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е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нкету-кави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None/>
            </a:pP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Білі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скатертини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називають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ще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столовими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, а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кольорові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-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чайними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None/>
            </a:pP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Використовують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також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скатертини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з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національним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орнаментом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це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кольорові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скатертини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з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різними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узорами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використовуються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в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закладах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в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національному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стилі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Кольорова гама, в якій виконана столова білизна ЗРГ, різнобарвна: класичні кольори, пастельні і насичені яскраві та темні кольори.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Основними кольорами, які використовуються для скатертин, є </a:t>
            </a:r>
            <a:r>
              <a:rPr sz="2000" b="1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пастельн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і : блідо-блакитний, топленого молока, персиковий, лимонний, блідо-рожевий, чайної троянди, блідо-зелений, салатний тощо; </a:t>
            </a:r>
            <a:r>
              <a:rPr sz="2000" b="1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насичені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тони: абрикосовий, жовтий, світлої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охри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, рожевий, салатний, блакитний, зелений, червоний тощо; </a:t>
            </a:r>
            <a:r>
              <a:rPr sz="2000" b="1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темні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тони: темно-зелений, темно-синій, коричневий, малиновий, пурпурний тощо; </a:t>
            </a:r>
            <a:r>
              <a:rPr sz="2000" b="1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класичні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кольори: білий, синій, бордо тощо.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Zagruzky\Курсові\restorannyj-tekstil-restorannye-salfetki-images-1024x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832" y="683493"/>
            <a:ext cx="8852661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59552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Скатертина</a:t>
            </a:r>
          </a:p>
        </p:txBody>
      </p:sp>
      <p:sp>
        <p:nvSpPr>
          <p:cNvPr id="72706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238" y="1768475"/>
            <a:ext cx="4427537" cy="4989513"/>
          </a:xfrm>
        </p:spPr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Скатертина з мереживом по краях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Може мати мереживо в інших місцях, або бути суто з мережива</a:t>
            </a:r>
          </a:p>
        </p:txBody>
      </p:sp>
      <p:pic>
        <p:nvPicPr>
          <p:cNvPr id="72707" name="Picture 6" descr="скачанные файлы (28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8875" y="1331913"/>
            <a:ext cx="417671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8" descr="images (7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6575" y="4284663"/>
            <a:ext cx="3600201" cy="301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Скатертина з мережива</a:t>
            </a:r>
          </a:p>
        </p:txBody>
      </p:sp>
      <p:pic>
        <p:nvPicPr>
          <p:cNvPr id="80898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84288" y="1768475"/>
            <a:ext cx="7510462" cy="4989513"/>
          </a:xfrm>
        </p:spPr>
      </p:pic>
      <p:pic>
        <p:nvPicPr>
          <p:cNvPr id="80899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9912" y="2051645"/>
            <a:ext cx="6876182" cy="453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Рисунок 1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84288" y="1768475"/>
            <a:ext cx="7510462" cy="4989513"/>
          </a:xfrm>
        </p:spPr>
      </p:pic>
      <p:pic>
        <p:nvPicPr>
          <p:cNvPr id="82946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7864" y="1619250"/>
            <a:ext cx="8891786" cy="518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Title 3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Скатертина з вишивкою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Скатертина</a:t>
            </a:r>
          </a:p>
        </p:txBody>
      </p:sp>
      <p:sp>
        <p:nvSpPr>
          <p:cNvPr id="8499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238" y="1768475"/>
            <a:ext cx="4427537" cy="4989513"/>
          </a:xfrm>
        </p:spPr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Для круглих і овальних столів використовують скатертини спеціального покрою</a:t>
            </a:r>
          </a:p>
        </p:txBody>
      </p:sp>
      <p:pic>
        <p:nvPicPr>
          <p:cNvPr id="84995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51438" y="2794000"/>
            <a:ext cx="4427537" cy="2940050"/>
          </a:xfrm>
        </p:spPr>
      </p:pic>
      <p:pic>
        <p:nvPicPr>
          <p:cNvPr id="84996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313" y="1619250"/>
            <a:ext cx="4859337" cy="586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Скатертина з мулетоном</a:t>
            </a:r>
          </a:p>
        </p:txBody>
      </p:sp>
      <p:sp>
        <p:nvSpPr>
          <p:cNvPr id="87042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238" y="1768475"/>
            <a:ext cx="4427537" cy="4989513"/>
          </a:xfrm>
        </p:spPr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Гарне поєднання двох кольорів в сервіровці</a:t>
            </a:r>
          </a:p>
        </p:txBody>
      </p:sp>
      <p:pic>
        <p:nvPicPr>
          <p:cNvPr id="87043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51438" y="2794000"/>
            <a:ext cx="4427537" cy="2940050"/>
          </a:xfrm>
        </p:spPr>
      </p:pic>
      <p:pic>
        <p:nvPicPr>
          <p:cNvPr id="87044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313" y="2466975"/>
            <a:ext cx="467995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Серветки</a:t>
            </a:r>
            <a:endParaRPr dirty="0" smtClean="0">
              <a:solidFill>
                <a:schemeClr val="accent3">
                  <a:lumMod val="50000"/>
                </a:schemeClr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  <p:sp>
        <p:nvSpPr>
          <p:cNvPr id="93186" name="Text Placeholder 2"/>
          <p:cNvSpPr txBox="1">
            <a:spLocks noGrp="1"/>
          </p:cNvSpPr>
          <p:nvPr>
            <p:ph type="body" idx="4294967295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Серветки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виготовляють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із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тієї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ж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тканини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,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що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і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скатертини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підприємствах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класу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люкс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,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вищий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та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перший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полотняні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серветки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подають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кожному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відвідувачу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Серветки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бувають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білі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столові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і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чайні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кольорові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Серветки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обов'язково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повинні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бути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квадратні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,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їх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розміри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від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30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до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62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см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 txBox="1">
            <a:spLocks noGrp="1"/>
          </p:cNvSpPr>
          <p:nvPr>
            <p:ph type="title" idx="4294967295"/>
          </p:nvPr>
        </p:nvSpPr>
        <p:spPr>
          <a:xfrm>
            <a:off x="503238" y="0"/>
            <a:ext cx="9072562" cy="971526"/>
          </a:xfrm>
        </p:spPr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Призначення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серветки</a:t>
            </a:r>
            <a:endParaRPr dirty="0"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  <p:sp>
        <p:nvSpPr>
          <p:cNvPr id="9523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87784" y="1043533"/>
            <a:ext cx="4752529" cy="592400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Використовується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для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очищення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губ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або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пальців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рук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під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час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їжі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Також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служить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для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захисту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одягу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від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бризок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Традиційно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серветка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розтилається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коліна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вдвоє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так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,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щоб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нижній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її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край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трішки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виступав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Під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час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їжі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гість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витирає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пальці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об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верхній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край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серветки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Також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вона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може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використовуватися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для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того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,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щоб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дама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промокнула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губи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від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помади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перед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тим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,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як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пити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з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келиха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кінці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трапези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серветкою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промокують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губи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</p:txBody>
      </p:sp>
      <p:pic>
        <p:nvPicPr>
          <p:cNvPr id="95235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 flipH="1">
            <a:off x="11429691" y="5003972"/>
            <a:ext cx="1099452" cy="730077"/>
          </a:xfrm>
        </p:spPr>
      </p:pic>
      <p:sp>
        <p:nvSpPr>
          <p:cNvPr id="6" name="TextBox 5"/>
          <p:cNvSpPr txBox="1"/>
          <p:nvPr/>
        </p:nvSpPr>
        <p:spPr>
          <a:xfrm>
            <a:off x="2087983" y="9036421"/>
            <a:ext cx="3312691" cy="66479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Arial" pitchFamily="18"/>
                <a:ea typeface="Microsoft YaHei" pitchFamily="2"/>
                <a:cs typeface="Mangal" pitchFamily="2"/>
              </a:rPr>
              <a:t>Використовується для очищення губ або рук під час їжі. Також служить для захисту одягу від бризок, якщо заправлена в комір або, більш елегантно, розстелена на коліна. Середній розмір 45x45 см. Традиційно білі і зроблені з тієї ж тканини, що і скатертина.</a:t>
            </a:r>
          </a:p>
        </p:txBody>
      </p:sp>
      <p:pic>
        <p:nvPicPr>
          <p:cNvPr id="1026" name="Picture 2" descr="C:\Users\user\Downloads\images (4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6416" y="1331565"/>
            <a:ext cx="3155031" cy="3169116"/>
          </a:xfrm>
          <a:prstGeom prst="rect">
            <a:avLst/>
          </a:prstGeom>
          <a:noFill/>
        </p:spPr>
      </p:pic>
      <p:pic>
        <p:nvPicPr>
          <p:cNvPr id="1027" name="Picture 3" descr="C:\Users\user\Downloads\beautifully-folded-napkins-on-a-served-table-brown-napkins-on-a-white-plate-celebration-in-the-restaurant-cafe-party-at-the-banquet_153527-1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0352" y="4643933"/>
            <a:ext cx="4061446" cy="270546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Ресторанні серветки</a:t>
            </a:r>
            <a:endParaRPr lang="uk-UA" dirty="0"/>
          </a:p>
        </p:txBody>
      </p:sp>
      <p:pic>
        <p:nvPicPr>
          <p:cNvPr id="14338" name="Picture 2" descr="D:\Zagruzky\Курсові\restorannyj-tekstil-salfetki-dlja-restoranov-zakazat-images-1024x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856" y="1346121"/>
            <a:ext cx="3553200" cy="236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Zagruzky\Курсові\restorannyj-tekstil-izgotovlenie-salfetok-images-1024x6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8304" y="1475581"/>
            <a:ext cx="3600400" cy="239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Zagruzky\Курсові\restorannyj-tekstil-salfetki-poshiv-zakazat-images-1024x6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659" y="4040290"/>
            <a:ext cx="4683594" cy="312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D:\Zagruzky\Курсові\restorannyj-tekstil-salfetki-optom-images-1024x6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6376" y="4499917"/>
            <a:ext cx="3841232" cy="256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61084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 txBox="1">
            <a:spLocks noGrp="1"/>
          </p:cNvSpPr>
          <p:nvPr>
            <p:ph type="title" idx="4294967295"/>
          </p:nvPr>
        </p:nvSpPr>
        <p:spPr>
          <a:xfrm>
            <a:off x="503238" y="323850"/>
            <a:ext cx="9072562" cy="1262063"/>
          </a:xfrm>
        </p:spPr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z="360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Правила користування серветкою</a:t>
            </a:r>
          </a:p>
        </p:txBody>
      </p:sp>
      <p:sp>
        <p:nvSpPr>
          <p:cNvPr id="99330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238" y="1768475"/>
            <a:ext cx="9072562" cy="5075238"/>
          </a:xfrm>
        </p:spPr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sz="220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Абсолютно неприпустимо використовувати серветку замість носової хустки або як рушники для сильно забруднених рук.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20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Не належить, сівши за стіл, пильно розглядати прилади і посуд, а потім серветкою протирати їх, якщо ви раптом помітили якусь цятку. Цим ви скривдите господарів, засумнівавшись у їх охайності.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20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По закінченні прийому їжі серветку не слід ретельно складати, намагаючись надати їй колишній вигляд, а просто акуратно покласти праворуч від своєї тарілки.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20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Не рекомендується також вішати її на спинку стільця або класти на його сидіння.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20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Якщо серветка випадково впала з колін на підлогу, не варто засмучуватися: попросіть дати вам чисту, оскільки користуватися серветкою, піднятою з підлоги, звичайно, не можна.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5401170" cy="1262063"/>
          </a:xfrm>
        </p:spPr>
        <p:txBody>
          <a:bodyPr/>
          <a:lstStyle/>
          <a:p>
            <a:pPr algn="l"/>
            <a:r>
              <a:rPr lang="uk-UA" dirty="0" smtClean="0"/>
              <a:t>Ресторанний текстиль</a:t>
            </a:r>
            <a:endParaRPr lang="uk-UA" dirty="0"/>
          </a:p>
        </p:txBody>
      </p:sp>
      <p:pic>
        <p:nvPicPr>
          <p:cNvPr id="1026" name="Picture 2" descr="D:\Zagruzky\3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6296" y="4094721"/>
            <a:ext cx="4957041" cy="32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Zagruzky\1586_050303_m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808" y="4898146"/>
            <a:ext cx="3640466" cy="243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Zagruzky\48112734_w200_h200_atkanrichardpropitkatefl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808" y="2439046"/>
            <a:ext cx="3640466" cy="242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Zagruzky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8344" y="431852"/>
            <a:ext cx="4369714" cy="344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16737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Доріжки</a:t>
            </a:r>
          </a:p>
        </p:txBody>
      </p:sp>
      <p:sp>
        <p:nvSpPr>
          <p:cNvPr id="109570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39750" y="1322388"/>
            <a:ext cx="4427538" cy="569753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Доріжки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для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столу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можуть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укладатися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скатертину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або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прямо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стільницю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Доріжки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дуже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легко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вписати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в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загальний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стиль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: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тут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доречний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як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колірний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контраст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залежності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від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різних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умов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столі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може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бути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одна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або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декілька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доріжок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Доріжки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чудово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поєднуються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з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плейсметами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 </a:t>
            </a:r>
            <a:r>
              <a:rPr sz="2200" dirty="0" err="1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мережкою</a:t>
            </a:r>
            <a:r>
              <a:rPr sz="2200" dirty="0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, </a:t>
            </a:r>
            <a:r>
              <a:rPr sz="2200" dirty="0" err="1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облямівкою</a:t>
            </a:r>
            <a:r>
              <a:rPr sz="2200" dirty="0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ошатним</a:t>
            </a:r>
            <a:r>
              <a:rPr sz="2200" dirty="0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буде</a:t>
            </a:r>
            <a:r>
              <a:rPr sz="2200" dirty="0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сет</a:t>
            </a:r>
            <a:r>
              <a:rPr sz="2200" dirty="0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 (</a:t>
            </a:r>
            <a:r>
              <a:rPr sz="2200" dirty="0" err="1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або</a:t>
            </a:r>
            <a:r>
              <a:rPr sz="2200" dirty="0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перекидка</a:t>
            </a:r>
            <a:r>
              <a:rPr sz="2200" dirty="0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 у </a:t>
            </a:r>
            <a:r>
              <a:rPr sz="2200" dirty="0" err="1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вигляді</a:t>
            </a:r>
            <a:r>
              <a:rPr sz="2200" dirty="0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смужки</a:t>
            </a:r>
            <a:r>
              <a:rPr sz="2200" dirty="0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). </a:t>
            </a:r>
            <a:r>
              <a:rPr sz="2200" dirty="0" err="1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Він</a:t>
            </a:r>
            <a:r>
              <a:rPr sz="2200" dirty="0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кладеться</a:t>
            </a:r>
            <a:r>
              <a:rPr sz="2200" dirty="0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упоперек</a:t>
            </a:r>
            <a:r>
              <a:rPr sz="2200" dirty="0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столу</a:t>
            </a:r>
            <a:r>
              <a:rPr sz="2200" dirty="0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 - </a:t>
            </a:r>
            <a:r>
              <a:rPr sz="2200" dirty="0" err="1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на</a:t>
            </a:r>
            <a:r>
              <a:rPr sz="2200" dirty="0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двох</a:t>
            </a:r>
            <a:r>
              <a:rPr sz="2200" dirty="0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, </a:t>
            </a:r>
            <a:r>
              <a:rPr sz="2200" dirty="0" err="1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на</a:t>
            </a:r>
            <a:r>
              <a:rPr sz="2200" dirty="0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200" dirty="0" err="1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чотирьох</a:t>
            </a:r>
            <a:r>
              <a:rPr sz="2200" dirty="0" smtClean="0">
                <a:solidFill>
                  <a:srgbClr val="000000"/>
                </a:solidFill>
                <a:latin typeface="Kalinga" pitchFamily="34" charset="0"/>
                <a:ea typeface="Microsoft YaHei" pitchFamily="34" charset="-122"/>
                <a:cs typeface="Mangal" pitchFamily="18" charset="0"/>
              </a:rPr>
              <a:t>. </a:t>
            </a:r>
          </a:p>
        </p:txBody>
      </p:sp>
      <p:pic>
        <p:nvPicPr>
          <p:cNvPr id="109571" name="Picture 6" descr="скачанные файлы (3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8344" y="1547589"/>
            <a:ext cx="4319340" cy="2640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user\Downloads\t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4368" y="4283893"/>
            <a:ext cx="3960440" cy="297033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Доріжки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(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ранер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)</a:t>
            </a:r>
            <a:endParaRPr dirty="0"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  <p:pic>
        <p:nvPicPr>
          <p:cNvPr id="111618" name="Picture 7" descr="images (75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776" y="1403573"/>
            <a:ext cx="4105151" cy="311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user\Downloads\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4208" y="4067869"/>
            <a:ext cx="5665249" cy="3172539"/>
          </a:xfrm>
          <a:prstGeom prst="rect">
            <a:avLst/>
          </a:prstGeom>
          <a:noFill/>
        </p:spPr>
      </p:pic>
      <p:pic>
        <p:nvPicPr>
          <p:cNvPr id="3075" name="Picture 3" descr="C:\Users\user\Downloads\59989729683670.jpeg"/>
          <p:cNvPicPr>
            <a:picLocks noChangeAspect="1" noChangeArrowheads="1"/>
          </p:cNvPicPr>
          <p:nvPr/>
        </p:nvPicPr>
        <p:blipFill>
          <a:blip r:embed="rId5" cstate="print"/>
          <a:srcRect t="9300" b="9819"/>
          <a:stretch>
            <a:fillRect/>
          </a:stretch>
        </p:blipFill>
        <p:spPr bwMode="auto">
          <a:xfrm>
            <a:off x="575816" y="4715941"/>
            <a:ext cx="3294112" cy="2664296"/>
          </a:xfrm>
          <a:prstGeom prst="rect">
            <a:avLst/>
          </a:prstGeom>
          <a:noFill/>
        </p:spPr>
      </p:pic>
      <p:pic>
        <p:nvPicPr>
          <p:cNvPr id="3076" name="Picture 4" descr="C:\Users\user\Downloads\61755138119748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6336" y="1403573"/>
            <a:ext cx="2915742" cy="291574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Zagruzky\restorannyj-tekstil-sety-dlja-restoranov-images-1024x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840" y="611485"/>
            <a:ext cx="8938391" cy="596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41298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Zagruzky\restorannyj-tekstil-naperony-na-stoly-images-1024x6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825" y="1115541"/>
            <a:ext cx="9243298" cy="614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59770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 txBox="1">
            <a:spLocks noGrp="1"/>
          </p:cNvSpPr>
          <p:nvPr>
            <p:ph type="title" idx="4294967295"/>
          </p:nvPr>
        </p:nvSpPr>
        <p:spPr>
          <a:xfrm>
            <a:off x="503238" y="0"/>
            <a:ext cx="9072562" cy="1079500"/>
          </a:xfrm>
        </p:spPr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Плейсмет</a:t>
            </a:r>
          </a:p>
        </p:txBody>
      </p:sp>
      <p:sp>
        <p:nvSpPr>
          <p:cNvPr id="113666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720725" y="1979613"/>
            <a:ext cx="2641600" cy="1244600"/>
          </a:xfrm>
        </p:spPr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Плейсмет  - це підставка для серветки  і приборів.</a:t>
            </a:r>
          </a:p>
        </p:txBody>
      </p:sp>
      <p:pic>
        <p:nvPicPr>
          <p:cNvPr id="113670" name="Picture 6" descr="images (78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5003800"/>
            <a:ext cx="3816350" cy="2376488"/>
          </a:xfrm>
          <a:prstGeom prst="rect">
            <a:avLst/>
          </a:prstGeom>
          <a:noFill/>
        </p:spPr>
      </p:pic>
      <p:pic>
        <p:nvPicPr>
          <p:cNvPr id="113671" name="Picture 7" descr="19157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8688" y="1042988"/>
            <a:ext cx="6611937" cy="4554537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smtClean="0"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  <p:sp>
        <p:nvSpPr>
          <p:cNvPr id="173059" name="Rectangle 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smtClean="0"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  <p:pic>
        <p:nvPicPr>
          <p:cNvPr id="173061" name="Picture 5" descr="Colorato_108017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8012" y="323453"/>
            <a:ext cx="3743325" cy="2592387"/>
          </a:xfrm>
          <a:prstGeom prst="rect">
            <a:avLst/>
          </a:prstGeom>
          <a:noFill/>
        </p:spPr>
      </p:pic>
      <p:pic>
        <p:nvPicPr>
          <p:cNvPr id="173062" name="Picture 6" descr="106637720_Stilnuyy_karmashek_dlya_stolovuyh_priborov_iz_meshkovinuy__10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768" y="179437"/>
            <a:ext cx="4897437" cy="3900487"/>
          </a:xfrm>
          <a:prstGeom prst="rect">
            <a:avLst/>
          </a:prstGeom>
          <a:noFill/>
        </p:spPr>
      </p:pic>
      <p:pic>
        <p:nvPicPr>
          <p:cNvPr id="4098" name="Picture 2" descr="D:\Zagruzky\Курсові\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800" y="4179147"/>
            <a:ext cx="5016723" cy="334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Zagruzky\Курсові\s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7992" y="3707829"/>
            <a:ext cx="4241563" cy="27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smtClean="0"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  <p:sp>
        <p:nvSpPr>
          <p:cNvPr id="174083" name="Rectangle 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smtClean="0"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  <p:pic>
        <p:nvPicPr>
          <p:cNvPr id="174084" name="Picture 4" descr="8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792" y="1475581"/>
            <a:ext cx="6480175" cy="5543550"/>
          </a:xfrm>
          <a:prstGeom prst="rect">
            <a:avLst/>
          </a:prstGeom>
          <a:noFill/>
        </p:spPr>
      </p:pic>
      <p:pic>
        <p:nvPicPr>
          <p:cNvPr id="174085" name="Picture 5" descr="images (80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6438" y="2555875"/>
            <a:ext cx="2376487" cy="324008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Серветки-осіборі</a:t>
            </a:r>
          </a:p>
        </p:txBody>
      </p:sp>
      <p:sp>
        <p:nvSpPr>
          <p:cNvPr id="119810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75816" y="1290638"/>
            <a:ext cx="4391472" cy="58735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Серветки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осіборі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-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це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вологі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серветки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(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рушники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).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Їх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подають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перед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початком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трапези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для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витирання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рук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і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обличчя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Осіборі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можуть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бути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теплими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або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прохолодними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, в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залежності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від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сезону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Найчастіше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їх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подають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спеціальних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підставках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Перед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подачею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до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столу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багаторазові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іборі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скручуються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або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складаються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особливим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чином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, а в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залежності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від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пори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року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можуть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змочуватися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у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воді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певної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температури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,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або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пропарювати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або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спеціально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охолоджуватися</a:t>
            </a:r>
            <a:r>
              <a:rPr sz="20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</p:txBody>
      </p:sp>
      <p:pic>
        <p:nvPicPr>
          <p:cNvPr id="119811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51438" y="2794000"/>
            <a:ext cx="4427537" cy="2940050"/>
          </a:xfrm>
        </p:spPr>
      </p:pic>
      <p:pic>
        <p:nvPicPr>
          <p:cNvPr id="119812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313" y="2519363"/>
            <a:ext cx="504031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4" name="Picture 6" descr="скачанные файлы (34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8013" y="5364163"/>
            <a:ext cx="3057525" cy="149542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Серветки-осіборі</a:t>
            </a:r>
          </a:p>
        </p:txBody>
      </p:sp>
      <p:sp>
        <p:nvSpPr>
          <p:cNvPr id="121858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238" y="1768475"/>
            <a:ext cx="3673475" cy="5026025"/>
          </a:xfrm>
        </p:spPr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sz="220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Осіборі пропонуються клієнтам в таких місцях, як ресторани або бари, повсюдно використовуються в японських ресторанах по всьому світу.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20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O-Shibori використовуються для очищення рук перед їжею, вони були звичайним явищем в Японії, не так давно почали з'являтися і широко використовуватися в інших країнах.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20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</a:p>
        </p:txBody>
      </p:sp>
      <p:pic>
        <p:nvPicPr>
          <p:cNvPr id="121860" name="Shap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0813" y="3708400"/>
            <a:ext cx="3673475" cy="385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2" name="Picture 6" descr="13795279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0472" y="1187451"/>
            <a:ext cx="3096916" cy="269782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Серветки-осіборі</a:t>
            </a:r>
          </a:p>
        </p:txBody>
      </p:sp>
      <p:sp>
        <p:nvSpPr>
          <p:cNvPr id="123906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468313" y="1760538"/>
            <a:ext cx="9070975" cy="2379662"/>
          </a:xfrm>
        </p:spPr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 </a:t>
            </a:r>
            <a:r>
              <a:rPr sz="2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Осіборі</a:t>
            </a:r>
            <a:r>
              <a:rPr sz="2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- це спеціальні вологі рушники, скручені в трубочку, які подаються до їжі для того, щоб клієнт міг витерти руки й обличчя. У жарку пору року їх подають прохолодними, в холодну, навпаки, теплими. Тому ці вологі серветки завжди приносять клієнтам японських ресторанів тільки позитивні емоції.</a:t>
            </a:r>
          </a:p>
        </p:txBody>
      </p:sp>
      <p:pic>
        <p:nvPicPr>
          <p:cNvPr id="123907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48025" y="4375150"/>
            <a:ext cx="3582988" cy="2379663"/>
          </a:xfrm>
        </p:spPr>
      </p:pic>
      <p:pic>
        <p:nvPicPr>
          <p:cNvPr id="123908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725" y="4319588"/>
            <a:ext cx="86391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D:\Zagruzky\156e0993e183a1afd3d1f9ffd89c95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239" y="3491805"/>
            <a:ext cx="4309070" cy="43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Zagruzky\text-res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524" y="179437"/>
            <a:ext cx="47625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Zagruzky\28194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0465" y="1403573"/>
            <a:ext cx="5061942" cy="506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39706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Осібори</a:t>
            </a:r>
          </a:p>
        </p:txBody>
      </p:sp>
      <p:pic>
        <p:nvPicPr>
          <p:cNvPr id="125954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3238" y="2794000"/>
            <a:ext cx="4427537" cy="2940050"/>
          </a:xfrm>
        </p:spPr>
      </p:pic>
      <p:pic>
        <p:nvPicPr>
          <p:cNvPr id="125955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51438" y="2794000"/>
            <a:ext cx="4427537" cy="2940050"/>
          </a:xfrm>
        </p:spPr>
      </p:pic>
      <p:pic>
        <p:nvPicPr>
          <p:cNvPr id="125956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313" y="2700338"/>
            <a:ext cx="467995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7" name="Shape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363" y="2700338"/>
            <a:ext cx="467995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/>
          <p:cNvSpPr txBox="1">
            <a:spLocks noGrp="1"/>
          </p:cNvSpPr>
          <p:nvPr>
            <p:ph type="title" idx="4294967295"/>
          </p:nvPr>
        </p:nvSpPr>
        <p:spPr>
          <a:xfrm>
            <a:off x="647700" y="0"/>
            <a:ext cx="9072563" cy="1262063"/>
          </a:xfrm>
        </p:spPr>
        <p:txBody>
          <a:bodyPr/>
          <a:lstStyle/>
          <a:p>
            <a:pPr algn="r" eaLnBrk="1">
              <a:buSzPct val="45000"/>
              <a:buFont typeface="StarSymbol"/>
              <a:buNone/>
            </a:pPr>
            <a:r>
              <a:rPr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Ручники</a:t>
            </a:r>
            <a:endParaRPr dirty="0" smtClean="0">
              <a:solidFill>
                <a:schemeClr val="accent3">
                  <a:lumMod val="50000"/>
                </a:schemeClr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  <p:sp>
        <p:nvSpPr>
          <p:cNvPr id="134146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808" y="251445"/>
            <a:ext cx="4536505" cy="696691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При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подаванні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страв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офіціанти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користуються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ручником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,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його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розмір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35х85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см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Ручник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складений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вдвоє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і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покладений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згин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лівої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руки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означає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,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що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офіціант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готовий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до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обслуговування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При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подаванні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гарячих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страв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його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складають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вчетверо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Ручники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виготовляють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традиційно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з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білої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лляної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тканини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,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іноді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використовують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тканину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в </a:t>
            </a:r>
            <a:r>
              <a:rPr sz="24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клітинку</a:t>
            </a:r>
            <a:r>
              <a:rPr sz="24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</p:txBody>
      </p:sp>
      <p:pic>
        <p:nvPicPr>
          <p:cNvPr id="134147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51438" y="2794000"/>
            <a:ext cx="4427537" cy="2940050"/>
          </a:xfrm>
        </p:spPr>
      </p:pic>
      <p:pic>
        <p:nvPicPr>
          <p:cNvPr id="134148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313" y="1979613"/>
            <a:ext cx="46799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/>
          <p:cNvSpPr txBox="1">
            <a:spLocks noGrp="1"/>
          </p:cNvSpPr>
          <p:nvPr>
            <p:ph type="title" idx="4294967295"/>
          </p:nvPr>
        </p:nvSpPr>
        <p:spPr>
          <a:xfrm>
            <a:off x="539750" y="-33338"/>
            <a:ext cx="9072563" cy="2589039"/>
          </a:xfrm>
        </p:spPr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/>
            </a:r>
            <a:b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</a:b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Ручники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/>
            </a:r>
            <a:b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</a:b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Це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невеликий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рушник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,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який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прийнято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носити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лівій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руці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 В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основному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служить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для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захисту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рук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і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одягу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офіціанта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від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гарячих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страв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і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забруднення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,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але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також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використовуються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для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протирання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приладів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і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пляшок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Зазвичай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ручники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роблять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білого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кольору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з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смужками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або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в </a:t>
            </a:r>
            <a:r>
              <a:rPr sz="18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клітку</a:t>
            </a:r>
            <a:r>
              <a:rPr sz="18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/>
            </a:r>
            <a:b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</a:br>
            <a:endParaRPr dirty="0"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  <p:pic>
        <p:nvPicPr>
          <p:cNvPr id="136195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 l="36620" t="95442"/>
          <a:stretch>
            <a:fillRect/>
          </a:stretch>
        </p:blipFill>
        <p:spPr>
          <a:xfrm>
            <a:off x="6772822" y="5600031"/>
            <a:ext cx="2806153" cy="134019"/>
          </a:xfrm>
        </p:spPr>
      </p:pic>
      <p:pic>
        <p:nvPicPr>
          <p:cNvPr id="136199" name="Picture 7" descr="скачанные файлы (36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7200" y="2484438"/>
            <a:ext cx="2376488" cy="2376487"/>
          </a:xfrm>
          <a:prstGeom prst="rect">
            <a:avLst/>
          </a:prstGeom>
          <a:noFill/>
        </p:spPr>
      </p:pic>
      <p:pic>
        <p:nvPicPr>
          <p:cNvPr id="136200" name="Picture 8" descr="скачанные файлы (37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6625" y="4787900"/>
            <a:ext cx="3887788" cy="2319338"/>
          </a:xfrm>
          <a:prstGeom prst="rect">
            <a:avLst/>
          </a:prstGeom>
          <a:noFill/>
        </p:spPr>
      </p:pic>
      <p:pic>
        <p:nvPicPr>
          <p:cNvPr id="4098" name="Picture 2" descr="C:\Users\user\Downloads\Без названия (43).jpg"/>
          <p:cNvPicPr>
            <a:picLocks noChangeAspect="1" noChangeArrowheads="1"/>
          </p:cNvPicPr>
          <p:nvPr/>
        </p:nvPicPr>
        <p:blipFill>
          <a:blip r:embed="rId6" cstate="print"/>
          <a:srcRect t="13040" b="13041"/>
          <a:stretch>
            <a:fillRect/>
          </a:stretch>
        </p:blipFill>
        <p:spPr bwMode="auto">
          <a:xfrm>
            <a:off x="5904408" y="2267669"/>
            <a:ext cx="3159794" cy="2335687"/>
          </a:xfrm>
          <a:prstGeom prst="rect">
            <a:avLst/>
          </a:prstGeom>
          <a:noFill/>
        </p:spPr>
      </p:pic>
      <p:pic>
        <p:nvPicPr>
          <p:cNvPr id="4099" name="Picture 3" descr="C:\Users\user\Downloads\5d3824022d4d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72360" y="4643933"/>
            <a:ext cx="2627710" cy="262771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>
              <a:buSzPct val="45000"/>
              <a:buFont typeface="StarSymbol"/>
              <a:buNone/>
            </a:pP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Рушники</a:t>
            </a:r>
            <a:endParaRPr dirty="0"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  <p:sp>
        <p:nvSpPr>
          <p:cNvPr id="138242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238" y="1768475"/>
            <a:ext cx="4427537" cy="4989513"/>
          </a:xfrm>
        </p:spPr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Рушники для полірування посуду і столових приборів виготовляють розміром 100х40 см із м’якої бавовняної тканини, яка легко вбирає вологу.</a:t>
            </a:r>
          </a:p>
        </p:txBody>
      </p:sp>
      <p:pic>
        <p:nvPicPr>
          <p:cNvPr id="138247" name="Picture 7" descr="images (79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675" y="684213"/>
            <a:ext cx="3527425" cy="2663825"/>
          </a:xfrm>
          <a:prstGeom prst="rect">
            <a:avLst/>
          </a:prstGeom>
          <a:noFill/>
        </p:spPr>
      </p:pic>
      <p:pic>
        <p:nvPicPr>
          <p:cNvPr id="138248" name="Picture 8" descr="скачанные файлы (38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6575" y="4284663"/>
            <a:ext cx="3671888" cy="244792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Чохли</a:t>
            </a:r>
            <a:endParaRPr lang="uk-UA" dirty="0"/>
          </a:p>
        </p:txBody>
      </p:sp>
      <p:pic>
        <p:nvPicPr>
          <p:cNvPr id="5122" name="Picture 2" descr="D:\Zagruzky\Курсові\Без назван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2120" y="1385265"/>
            <a:ext cx="2769096" cy="276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Zagruzky\Курсові\Без названия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792" y="4211885"/>
            <a:ext cx="3116064" cy="311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Zagruzky\Курсові\35c0a5e24b098359a674e344fdc1b41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4528" y="75550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Zagruzky\Курсові\универсальный-чехол-на-стул-материал-спандекс-150р-и-манжетка-на-стул-50р-цвет-лиловы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776" y="529979"/>
            <a:ext cx="2464176" cy="330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Zagruzky\Курсові\917-4060-3946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0219" y="4355901"/>
            <a:ext cx="4804477" cy="360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8964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itle 1"/>
          <p:cNvSpPr txBox="1">
            <a:spLocks noGrp="1"/>
          </p:cNvSpPr>
          <p:nvPr>
            <p:ph type="title" idx="4294967295"/>
          </p:nvPr>
        </p:nvSpPr>
        <p:spPr>
          <a:xfrm>
            <a:off x="503238" y="323850"/>
            <a:ext cx="9072562" cy="1262063"/>
          </a:xfrm>
        </p:spPr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Сети</a:t>
            </a:r>
          </a:p>
        </p:txBody>
      </p:sp>
      <p:sp>
        <p:nvSpPr>
          <p:cNvPr id="140290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238" y="1260475"/>
            <a:ext cx="9072562" cy="5745163"/>
          </a:xfrm>
        </p:spPr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sz="220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У деяких випадках столові скатертини можна замінити сетами.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20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Сет - це невелика скатертина або дерев'яна, або пластмасова підставка для посуду.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20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Розмір сету не повинен бути менше 30x40см, щоб для посуду (тарілки, келихи і приладу) було достатньо місця.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20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Найбільш практичні і зручні сети прямокутної і овальної форми.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20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Можна комбінувати сети: на середину столу покласти сет витягнутої форми (доріжку), а під кожну тарілку - квадратний сет з тим же малюнком.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20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З використанням сетів з'являється більше можливостей для яскравого оформлення столу. Можна вибрати той сет, який найкраще підходить до інтер'єру закладу.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z="220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Для ресторанів та кафе національної кухні підійдуть сети з соломки або обкорованим деревом, для дамської кав'ярні - мереживо і серветки "рішельє".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Сети</a:t>
            </a:r>
          </a:p>
        </p:txBody>
      </p:sp>
      <p:sp>
        <p:nvSpPr>
          <p:cNvPr id="148482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238" y="1768475"/>
            <a:ext cx="4427537" cy="4989513"/>
          </a:xfrm>
        </p:spPr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Сети можуть бути різної форми: круглі, прямокутні, квадратні</a:t>
            </a:r>
          </a:p>
        </p:txBody>
      </p:sp>
      <p:pic>
        <p:nvPicPr>
          <p:cNvPr id="148483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51438" y="2794000"/>
            <a:ext cx="4427537" cy="2940050"/>
          </a:xfrm>
        </p:spPr>
      </p:pic>
      <p:pic>
        <p:nvPicPr>
          <p:cNvPr id="148484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7763" y="1979613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Сети</a:t>
            </a:r>
          </a:p>
        </p:txBody>
      </p:sp>
      <p:sp>
        <p:nvSpPr>
          <p:cNvPr id="150530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238" y="1763713"/>
            <a:ext cx="4427537" cy="4989512"/>
          </a:xfrm>
        </p:spPr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Сети можуть бути різного кольору.</a:t>
            </a:r>
          </a:p>
        </p:txBody>
      </p:sp>
      <p:pic>
        <p:nvPicPr>
          <p:cNvPr id="150532" name="Shap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3132138"/>
            <a:ext cx="467995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3" name="Picture 6" descr="295155d63137d1c68cddc6d66b8ed08e (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1750" y="1331913"/>
            <a:ext cx="4681538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Сети</a:t>
            </a:r>
          </a:p>
        </p:txBody>
      </p:sp>
      <p:sp>
        <p:nvSpPr>
          <p:cNvPr id="152578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238" y="1768475"/>
            <a:ext cx="4427537" cy="4989513"/>
          </a:xfrm>
        </p:spPr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Сети виготовляють із соломки.</a:t>
            </a:r>
          </a:p>
        </p:txBody>
      </p:sp>
      <p:pic>
        <p:nvPicPr>
          <p:cNvPr id="152579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51438" y="2794000"/>
            <a:ext cx="4427537" cy="2940050"/>
          </a:xfrm>
        </p:spPr>
      </p:pic>
      <p:pic>
        <p:nvPicPr>
          <p:cNvPr id="152580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313" y="2743200"/>
            <a:ext cx="4679950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2" name="Picture 6" descr="скачанные файлы (39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138" y="3203575"/>
            <a:ext cx="3295650" cy="331311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Сети</a:t>
            </a:r>
          </a:p>
        </p:txBody>
      </p:sp>
      <p:sp>
        <p:nvSpPr>
          <p:cNvPr id="154626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238" y="1768475"/>
            <a:ext cx="4427537" cy="4989513"/>
          </a:xfrm>
        </p:spPr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Використання сетів в сервіровці</a:t>
            </a:r>
          </a:p>
        </p:txBody>
      </p:sp>
      <p:pic>
        <p:nvPicPr>
          <p:cNvPr id="154627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51438" y="2794000"/>
            <a:ext cx="4427537" cy="2940050"/>
          </a:xfrm>
        </p:spPr>
      </p:pic>
      <p:pic>
        <p:nvPicPr>
          <p:cNvPr id="154628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313" y="1800225"/>
            <a:ext cx="467995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5" descr="D:\Zagruzky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872" y="401663"/>
            <a:ext cx="8784976" cy="652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21977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Сети-серветки бамбукові</a:t>
            </a:r>
          </a:p>
        </p:txBody>
      </p:sp>
      <p:pic>
        <p:nvPicPr>
          <p:cNvPr id="156674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3238" y="2794000"/>
            <a:ext cx="4427537" cy="2940050"/>
          </a:xfrm>
        </p:spPr>
      </p:pic>
      <p:pic>
        <p:nvPicPr>
          <p:cNvPr id="156675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51438" y="2794000"/>
            <a:ext cx="4427537" cy="2940050"/>
          </a:xfrm>
        </p:spPr>
      </p:pic>
      <p:pic>
        <p:nvPicPr>
          <p:cNvPr id="156676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1800225"/>
            <a:ext cx="506095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7" name="Shape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1800225"/>
            <a:ext cx="467995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Подача серветок</a:t>
            </a:r>
          </a:p>
        </p:txBody>
      </p:sp>
      <p:sp>
        <p:nvSpPr>
          <p:cNvPr id="158722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238" y="1768475"/>
            <a:ext cx="4427537" cy="4989513"/>
          </a:xfrm>
        </p:spPr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Використовуються спеціальні пристосування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(кільця).</a:t>
            </a:r>
          </a:p>
        </p:txBody>
      </p:sp>
      <p:pic>
        <p:nvPicPr>
          <p:cNvPr id="158723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51438" y="2794000"/>
            <a:ext cx="4427537" cy="2940050"/>
          </a:xfrm>
        </p:spPr>
      </p:pic>
      <p:pic>
        <p:nvPicPr>
          <p:cNvPr id="158724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313" y="2519363"/>
            <a:ext cx="467995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Кільця для серветок</a:t>
            </a:r>
          </a:p>
        </p:txBody>
      </p:sp>
      <p:sp>
        <p:nvSpPr>
          <p:cNvPr id="160770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238" y="1768475"/>
            <a:ext cx="4427537" cy="4989513"/>
          </a:xfrm>
        </p:spPr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Срібні кільця для сервіровки весільного столу</a:t>
            </a:r>
          </a:p>
        </p:txBody>
      </p:sp>
      <p:pic>
        <p:nvPicPr>
          <p:cNvPr id="160771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51438" y="2794000"/>
            <a:ext cx="4427537" cy="2940050"/>
          </a:xfrm>
        </p:spPr>
      </p:pic>
      <p:pic>
        <p:nvPicPr>
          <p:cNvPr id="160772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313" y="2700338"/>
            <a:ext cx="467995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Кільця для тримання  серветок</a:t>
            </a:r>
          </a:p>
        </p:txBody>
      </p:sp>
      <p:sp>
        <p:nvSpPr>
          <p:cNvPr id="162818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238" y="1768475"/>
            <a:ext cx="4427537" cy="4989513"/>
          </a:xfrm>
        </p:spPr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Виготовлені з металу</a:t>
            </a:r>
          </a:p>
        </p:txBody>
      </p:sp>
      <p:pic>
        <p:nvPicPr>
          <p:cNvPr id="162819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51438" y="2794000"/>
            <a:ext cx="4427537" cy="2940050"/>
          </a:xfrm>
        </p:spPr>
      </p:pic>
      <p:pic>
        <p:nvPicPr>
          <p:cNvPr id="162820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313" y="2700338"/>
            <a:ext cx="467995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Кільця для серветок</a:t>
            </a:r>
          </a:p>
        </p:txBody>
      </p:sp>
      <p:sp>
        <p:nvSpPr>
          <p:cNvPr id="164866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238" y="1768475"/>
            <a:ext cx="4427537" cy="4989513"/>
          </a:xfrm>
        </p:spPr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Набір колець з ротанга</a:t>
            </a:r>
          </a:p>
        </p:txBody>
      </p:sp>
      <p:pic>
        <p:nvPicPr>
          <p:cNvPr id="164867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51438" y="2794000"/>
            <a:ext cx="4427537" cy="2940050"/>
          </a:xfrm>
        </p:spPr>
      </p:pic>
      <p:pic>
        <p:nvPicPr>
          <p:cNvPr id="164868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313" y="2700338"/>
            <a:ext cx="467995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Срібні кільця для сервіровки весільного столу</a:t>
            </a:r>
          </a:p>
        </p:txBody>
      </p:sp>
      <p:pic>
        <p:nvPicPr>
          <p:cNvPr id="166919" name="Picture 7" descr="скачанные файлы (40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" y="1979613"/>
            <a:ext cx="3086100" cy="1485900"/>
          </a:xfrm>
          <a:prstGeom prst="rect">
            <a:avLst/>
          </a:prstGeom>
          <a:noFill/>
        </p:spPr>
      </p:pic>
      <p:pic>
        <p:nvPicPr>
          <p:cNvPr id="166920" name="Picture 8" descr="images (8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138" y="3924300"/>
            <a:ext cx="3475037" cy="2663825"/>
          </a:xfrm>
          <a:prstGeom prst="rect">
            <a:avLst/>
          </a:prstGeom>
          <a:noFill/>
        </p:spPr>
      </p:pic>
      <p:pic>
        <p:nvPicPr>
          <p:cNvPr id="166921" name="Picture 9" descr="скачанные файлы (41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8013" y="3059113"/>
            <a:ext cx="3600450" cy="252095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Кільця для серветок</a:t>
            </a:r>
          </a:p>
        </p:txBody>
      </p:sp>
      <p:sp>
        <p:nvSpPr>
          <p:cNvPr id="168962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238" y="1768475"/>
            <a:ext cx="4427537" cy="4989513"/>
          </a:xfrm>
        </p:spPr>
        <p:txBody>
          <a:bodyPr/>
          <a:lstStyle/>
          <a:p>
            <a:pPr marL="431800" indent="-323850"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</a:p>
        </p:txBody>
      </p:sp>
      <p:pic>
        <p:nvPicPr>
          <p:cNvPr id="168966" name="Picture 6" descr="images (8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1476375"/>
            <a:ext cx="3887787" cy="3095625"/>
          </a:xfrm>
          <a:prstGeom prst="rect">
            <a:avLst/>
          </a:prstGeom>
          <a:noFill/>
        </p:spPr>
      </p:pic>
      <p:pic>
        <p:nvPicPr>
          <p:cNvPr id="168967" name="Picture 7" descr="скачанные файлы (4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600" y="4716463"/>
            <a:ext cx="3671888" cy="2233612"/>
          </a:xfrm>
          <a:prstGeom prst="rect">
            <a:avLst/>
          </a:prstGeom>
          <a:noFill/>
        </p:spPr>
      </p:pic>
      <p:pic>
        <p:nvPicPr>
          <p:cNvPr id="168968" name="Picture 8" descr="images (83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8875" y="1619250"/>
            <a:ext cx="4392613" cy="2808288"/>
          </a:xfrm>
          <a:prstGeom prst="rect">
            <a:avLst/>
          </a:prstGeom>
          <a:noFill/>
        </p:spPr>
      </p:pic>
      <p:pic>
        <p:nvPicPr>
          <p:cNvPr id="168969" name="Picture 9" descr="images (84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6213" y="4572000"/>
            <a:ext cx="3676650" cy="259238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Ресторанний текстиль</a:t>
            </a:r>
            <a:endParaRPr lang="uk-UA" dirty="0"/>
          </a:p>
        </p:txBody>
      </p:sp>
      <p:pic>
        <p:nvPicPr>
          <p:cNvPr id="6147" name="Picture 3" descr="D:\Zagruzky\Курсові\31523147-6bba-4e22-8c48-49a5559236e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832" y="1698625"/>
            <a:ext cx="8908307" cy="553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55426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D:\Zagruzky\Курсові\267096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784" y="683493"/>
            <a:ext cx="9442884" cy="629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28914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 txBox="1">
            <a:spLocks noGrp="1"/>
          </p:cNvSpPr>
          <p:nvPr>
            <p:ph type="title" idx="4294967295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b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Столові</a:t>
            </a:r>
            <a:r>
              <a:rPr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b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скатертини</a:t>
            </a:r>
            <a:endParaRPr b="1" dirty="0" smtClean="0">
              <a:solidFill>
                <a:schemeClr val="accent3">
                  <a:lumMod val="50000"/>
                </a:schemeClr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  <p:sp>
        <p:nvSpPr>
          <p:cNvPr id="2355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75816" y="1768475"/>
            <a:ext cx="4354959" cy="546774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За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кольором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скатертини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бувають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білими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і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кольоровими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Білі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скатертини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надають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залу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урочистого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вигляду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  <a:p>
            <a:pPr marL="431800" indent="-323850" eaLnBrk="1">
              <a:buSzPct val="45000"/>
              <a:buFont typeface="StarSymbol"/>
              <a:buChar char="●"/>
            </a:pP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Їх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застосовують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при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всіх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видах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обслуговування</a:t>
            </a:r>
            <a:r>
              <a:rPr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.</a:t>
            </a:r>
          </a:p>
        </p:txBody>
      </p:sp>
      <p:pic>
        <p:nvPicPr>
          <p:cNvPr id="23555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51438" y="2794000"/>
            <a:ext cx="4427537" cy="2940050"/>
          </a:xfrm>
        </p:spPr>
      </p:pic>
      <p:pic>
        <p:nvPicPr>
          <p:cNvPr id="6146" name="Picture 2" descr="D:\Zagruzky\Курсові\179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328" y="1824961"/>
            <a:ext cx="4499758" cy="526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1539</Words>
  <Application>Microsoft Office PowerPoint</Application>
  <PresentationFormat>Произвольный</PresentationFormat>
  <Paragraphs>143</Paragraphs>
  <Slides>66</Slides>
  <Notes>47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Обычный</vt:lpstr>
      <vt:lpstr>Столова білизна</vt:lpstr>
      <vt:lpstr>Характеристика скатертин</vt:lpstr>
      <vt:lpstr>Характеристика скатертин</vt:lpstr>
      <vt:lpstr>Ресторанний текстиль</vt:lpstr>
      <vt:lpstr>Слайд 5</vt:lpstr>
      <vt:lpstr>Слайд 6</vt:lpstr>
      <vt:lpstr>Ресторанний текстиль</vt:lpstr>
      <vt:lpstr>Слайд 8</vt:lpstr>
      <vt:lpstr>Столові скатертини</vt:lpstr>
      <vt:lpstr>Скатертини</vt:lpstr>
      <vt:lpstr>Чайні скатертини</vt:lpstr>
      <vt:lpstr>Скатертини з національним орнаментом</vt:lpstr>
      <vt:lpstr>Фуршетні спідниці</vt:lpstr>
      <vt:lpstr>Слайд 14</vt:lpstr>
      <vt:lpstr>Фуршетна скатертина</vt:lpstr>
      <vt:lpstr>Фуршетна спідниця</vt:lpstr>
      <vt:lpstr>Фуршетна скатертина</vt:lpstr>
      <vt:lpstr>Слайд 18</vt:lpstr>
      <vt:lpstr>Слайд 19</vt:lpstr>
      <vt:lpstr>Фуршетна скатертина</vt:lpstr>
      <vt:lpstr>Слайд 21</vt:lpstr>
      <vt:lpstr>Слайд 22</vt:lpstr>
      <vt:lpstr>Мулетон</vt:lpstr>
      <vt:lpstr>Скатертина з напероном</vt:lpstr>
      <vt:lpstr>Наперони</vt:lpstr>
      <vt:lpstr>Наперон</vt:lpstr>
      <vt:lpstr>Слайд 27</vt:lpstr>
      <vt:lpstr>Кольори сучасних скатертин</vt:lpstr>
      <vt:lpstr>Кольори сучасних скатертин</vt:lpstr>
      <vt:lpstr>Слайд 30</vt:lpstr>
      <vt:lpstr>Скатертина</vt:lpstr>
      <vt:lpstr>Скатертина з мережива</vt:lpstr>
      <vt:lpstr>Скатертина з вишивкою</vt:lpstr>
      <vt:lpstr>Скатертина</vt:lpstr>
      <vt:lpstr>Скатертина з мулетоном</vt:lpstr>
      <vt:lpstr>Серветки</vt:lpstr>
      <vt:lpstr>Призначення серветки</vt:lpstr>
      <vt:lpstr>Ресторанні серветки</vt:lpstr>
      <vt:lpstr>Правила користування серветкою</vt:lpstr>
      <vt:lpstr>Доріжки</vt:lpstr>
      <vt:lpstr>Доріжки (ранер)</vt:lpstr>
      <vt:lpstr>Слайд 42</vt:lpstr>
      <vt:lpstr>Слайд 43</vt:lpstr>
      <vt:lpstr> Плейсмет</vt:lpstr>
      <vt:lpstr>Слайд 45</vt:lpstr>
      <vt:lpstr>Слайд 46</vt:lpstr>
      <vt:lpstr>Серветки-осіборі</vt:lpstr>
      <vt:lpstr>Серветки-осіборі</vt:lpstr>
      <vt:lpstr>Серветки-осіборі</vt:lpstr>
      <vt:lpstr>Осібори</vt:lpstr>
      <vt:lpstr>Ручники</vt:lpstr>
      <vt:lpstr> Ручники Це невеликий рушник, який прийнято носити на лівій руці. В основному служить для захисту рук і одягу офіціанта від гарячих страв і забруднення, але також використовуються для протирання приладів і пляшок. Зазвичай ручники роблять білого кольору з смужками або в клітку. </vt:lpstr>
      <vt:lpstr>Рушники</vt:lpstr>
      <vt:lpstr>Чохли</vt:lpstr>
      <vt:lpstr>Сети</vt:lpstr>
      <vt:lpstr>Сети</vt:lpstr>
      <vt:lpstr>Сети</vt:lpstr>
      <vt:lpstr>Сети</vt:lpstr>
      <vt:lpstr>Сети</vt:lpstr>
      <vt:lpstr>Сети-серветки бамбукові</vt:lpstr>
      <vt:lpstr>Подача серветок</vt:lpstr>
      <vt:lpstr>Кільця для серветок</vt:lpstr>
      <vt:lpstr>Кільця для тримання  серветок</vt:lpstr>
      <vt:lpstr>Кільця для серветок</vt:lpstr>
      <vt:lpstr>Срібні кільця для сервіровки весільного столу</vt:lpstr>
      <vt:lpstr>Кільця для серветок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Столова білизна</dc:title>
  <dc:creator>Ольга Удот</dc:creator>
  <cp:lastModifiedBy>user</cp:lastModifiedBy>
  <cp:revision>25</cp:revision>
  <dcterms:created xsi:type="dcterms:W3CDTF">2013-04-02T19:58:10Z</dcterms:created>
  <dcterms:modified xsi:type="dcterms:W3CDTF">2022-02-25T06:56:12Z</dcterms:modified>
</cp:coreProperties>
</file>