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62EA776-E3E5-45B0-80A6-DAF1F47E4337}" type="datetimeFigureOut">
              <a:rPr lang="uk-UA" smtClean="0"/>
              <a:t>08.04.2021</a:t>
            </a:fld>
            <a:endParaRPr lang="uk-UA"/>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uk-UA"/>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BEB6A01-5BD3-4DBA-ACB5-3B25695C327E}" type="slidenum">
              <a:rPr lang="uk-UA" smtClean="0"/>
              <a:t>‹#›</a:t>
            </a:fld>
            <a:endParaRPr lang="uk-UA"/>
          </a:p>
        </p:txBody>
      </p:sp>
    </p:spTree>
    <p:extLst>
      <p:ext uri="{BB962C8B-B14F-4D97-AF65-F5344CB8AC3E}">
        <p14:creationId xmlns:p14="http://schemas.microsoft.com/office/powerpoint/2010/main" val="8793797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62EA776-E3E5-45B0-80A6-DAF1F47E4337}" type="datetimeFigureOut">
              <a:rPr lang="uk-UA" smtClean="0"/>
              <a:t>08.04.2021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BEB6A01-5BD3-4DBA-ACB5-3B25695C327E}" type="slidenum">
              <a:rPr lang="uk-UA" smtClean="0"/>
              <a:t>‹#›</a:t>
            </a:fld>
            <a:endParaRPr lang="uk-UA"/>
          </a:p>
        </p:txBody>
      </p:sp>
    </p:spTree>
    <p:extLst>
      <p:ext uri="{BB962C8B-B14F-4D97-AF65-F5344CB8AC3E}">
        <p14:creationId xmlns:p14="http://schemas.microsoft.com/office/powerpoint/2010/main" val="351806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62EA776-E3E5-45B0-80A6-DAF1F47E4337}" type="datetimeFigureOut">
              <a:rPr lang="uk-UA" smtClean="0"/>
              <a:t>08.04.2021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BEB6A01-5BD3-4DBA-ACB5-3B25695C327E}" type="slidenum">
              <a:rPr lang="uk-UA" smtClean="0"/>
              <a:t>‹#›</a:t>
            </a:fld>
            <a:endParaRPr lang="uk-UA"/>
          </a:p>
        </p:txBody>
      </p:sp>
    </p:spTree>
    <p:extLst>
      <p:ext uri="{BB962C8B-B14F-4D97-AF65-F5344CB8AC3E}">
        <p14:creationId xmlns:p14="http://schemas.microsoft.com/office/powerpoint/2010/main" val="254149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62EA776-E3E5-45B0-80A6-DAF1F47E4337}" type="datetimeFigureOut">
              <a:rPr lang="uk-UA" smtClean="0"/>
              <a:t>08.04.2021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BEB6A01-5BD3-4DBA-ACB5-3B25695C327E}" type="slidenum">
              <a:rPr lang="uk-UA" smtClean="0"/>
              <a:t>‹#›</a:t>
            </a:fld>
            <a:endParaRPr lang="uk-UA"/>
          </a:p>
        </p:txBody>
      </p:sp>
    </p:spTree>
    <p:extLst>
      <p:ext uri="{BB962C8B-B14F-4D97-AF65-F5344CB8AC3E}">
        <p14:creationId xmlns:p14="http://schemas.microsoft.com/office/powerpoint/2010/main" val="256212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A62EA776-E3E5-45B0-80A6-DAF1F47E4337}" type="datetimeFigureOut">
              <a:rPr lang="uk-UA" smtClean="0"/>
              <a:t>08.04.2021</a:t>
            </a:fld>
            <a:endParaRPr lang="uk-UA"/>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uk-UA"/>
          </a:p>
        </p:txBody>
      </p:sp>
      <p:sp>
        <p:nvSpPr>
          <p:cNvPr id="6" name="Slide Number Placeholder 5"/>
          <p:cNvSpPr>
            <a:spLocks noGrp="1"/>
          </p:cNvSpPr>
          <p:nvPr>
            <p:ph type="sldNum" sz="quarter" idx="12"/>
          </p:nvPr>
        </p:nvSpPr>
        <p:spPr>
          <a:xfrm>
            <a:off x="8604504" y="5212080"/>
            <a:ext cx="2112264" cy="228600"/>
          </a:xfrm>
        </p:spPr>
        <p:txBody>
          <a:bodyPr/>
          <a:lstStyle/>
          <a:p>
            <a:fld id="{BBEB6A01-5BD3-4DBA-ACB5-3B25695C327E}" type="slidenum">
              <a:rPr lang="uk-UA" smtClean="0"/>
              <a:t>‹#›</a:t>
            </a:fld>
            <a:endParaRPr lang="uk-UA"/>
          </a:p>
        </p:txBody>
      </p:sp>
    </p:spTree>
    <p:extLst>
      <p:ext uri="{BB962C8B-B14F-4D97-AF65-F5344CB8AC3E}">
        <p14:creationId xmlns:p14="http://schemas.microsoft.com/office/powerpoint/2010/main" val="40350236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62EA776-E3E5-45B0-80A6-DAF1F47E4337}" type="datetimeFigureOut">
              <a:rPr lang="uk-UA" smtClean="0"/>
              <a:t>08.04.2021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BEB6A01-5BD3-4DBA-ACB5-3B25695C327E}" type="slidenum">
              <a:rPr lang="uk-UA" smtClean="0"/>
              <a:t>‹#›</a:t>
            </a:fld>
            <a:endParaRPr lang="uk-UA"/>
          </a:p>
        </p:txBody>
      </p:sp>
    </p:spTree>
    <p:extLst>
      <p:ext uri="{BB962C8B-B14F-4D97-AF65-F5344CB8AC3E}">
        <p14:creationId xmlns:p14="http://schemas.microsoft.com/office/powerpoint/2010/main" val="316988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62EA776-E3E5-45B0-80A6-DAF1F47E4337}" type="datetimeFigureOut">
              <a:rPr lang="uk-UA" smtClean="0"/>
              <a:t>08.04.2021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BEB6A01-5BD3-4DBA-ACB5-3B25695C327E}" type="slidenum">
              <a:rPr lang="uk-UA" smtClean="0"/>
              <a:t>‹#›</a:t>
            </a:fld>
            <a:endParaRPr lang="uk-UA"/>
          </a:p>
        </p:txBody>
      </p:sp>
    </p:spTree>
    <p:extLst>
      <p:ext uri="{BB962C8B-B14F-4D97-AF65-F5344CB8AC3E}">
        <p14:creationId xmlns:p14="http://schemas.microsoft.com/office/powerpoint/2010/main" val="388980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62EA776-E3E5-45B0-80A6-DAF1F47E4337}" type="datetimeFigureOut">
              <a:rPr lang="uk-UA" smtClean="0"/>
              <a:t>08.04.2021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BEB6A01-5BD3-4DBA-ACB5-3B25695C327E}" type="slidenum">
              <a:rPr lang="uk-UA" smtClean="0"/>
              <a:t>‹#›</a:t>
            </a:fld>
            <a:endParaRPr lang="uk-UA"/>
          </a:p>
        </p:txBody>
      </p:sp>
    </p:spTree>
    <p:extLst>
      <p:ext uri="{BB962C8B-B14F-4D97-AF65-F5344CB8AC3E}">
        <p14:creationId xmlns:p14="http://schemas.microsoft.com/office/powerpoint/2010/main" val="118426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EA776-E3E5-45B0-80A6-DAF1F47E4337}" type="datetimeFigureOut">
              <a:rPr lang="uk-UA" smtClean="0"/>
              <a:t>08.04.2021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BEB6A01-5BD3-4DBA-ACB5-3B25695C327E}" type="slidenum">
              <a:rPr lang="uk-UA" smtClean="0"/>
              <a:t>‹#›</a:t>
            </a:fld>
            <a:endParaRPr lang="uk-UA"/>
          </a:p>
        </p:txBody>
      </p:sp>
    </p:spTree>
    <p:extLst>
      <p:ext uri="{BB962C8B-B14F-4D97-AF65-F5344CB8AC3E}">
        <p14:creationId xmlns:p14="http://schemas.microsoft.com/office/powerpoint/2010/main" val="134035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A62EA776-E3E5-45B0-80A6-DAF1F47E4337}" type="datetimeFigureOut">
              <a:rPr lang="uk-UA" smtClean="0"/>
              <a:t>08.04.2021</a:t>
            </a:fld>
            <a:endParaRPr lang="uk-UA"/>
          </a:p>
        </p:txBody>
      </p:sp>
      <p:sp>
        <p:nvSpPr>
          <p:cNvPr id="9" name="Footer Placeholder 8"/>
          <p:cNvSpPr>
            <a:spLocks noGrp="1"/>
          </p:cNvSpPr>
          <p:nvPr>
            <p:ph type="ftr" sz="quarter" idx="11"/>
          </p:nvPr>
        </p:nvSpPr>
        <p:spPr/>
        <p:txBody>
          <a:bodyPr/>
          <a:lstStyle>
            <a:lvl1pPr algn="r">
              <a:defRPr/>
            </a:lvl1pPr>
          </a:lstStyle>
          <a:p>
            <a:endParaRPr lang="uk-UA"/>
          </a:p>
        </p:txBody>
      </p:sp>
      <p:sp>
        <p:nvSpPr>
          <p:cNvPr id="11" name="Slide Number Placeholder 10"/>
          <p:cNvSpPr>
            <a:spLocks noGrp="1"/>
          </p:cNvSpPr>
          <p:nvPr>
            <p:ph type="sldNum" sz="quarter" idx="12"/>
          </p:nvPr>
        </p:nvSpPr>
        <p:spPr>
          <a:xfrm>
            <a:off x="10396728" y="6227064"/>
            <a:ext cx="1463040" cy="256032"/>
          </a:xfrm>
        </p:spPr>
        <p:txBody>
          <a:bodyPr/>
          <a:lstStyle/>
          <a:p>
            <a:fld id="{BBEB6A01-5BD3-4DBA-ACB5-3B25695C327E}" type="slidenum">
              <a:rPr lang="uk-UA" smtClean="0"/>
              <a:t>‹#›</a:t>
            </a:fld>
            <a:endParaRPr lang="uk-UA"/>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979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62EA776-E3E5-45B0-80A6-DAF1F47E4337}" type="datetimeFigureOut">
              <a:rPr lang="uk-UA" smtClean="0"/>
              <a:t>08.04.2021</a:t>
            </a:fld>
            <a:endParaRPr lang="uk-UA"/>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uk-UA"/>
          </a:p>
        </p:txBody>
      </p:sp>
      <p:sp>
        <p:nvSpPr>
          <p:cNvPr id="7" name="Slide Number Placeholder 6"/>
          <p:cNvSpPr>
            <a:spLocks noGrp="1"/>
          </p:cNvSpPr>
          <p:nvPr>
            <p:ph type="sldNum" sz="quarter" idx="12"/>
          </p:nvPr>
        </p:nvSpPr>
        <p:spPr>
          <a:xfrm>
            <a:off x="10396728" y="6227064"/>
            <a:ext cx="1463040" cy="256032"/>
          </a:xfrm>
        </p:spPr>
        <p:txBody>
          <a:bodyPr/>
          <a:lstStyle/>
          <a:p>
            <a:fld id="{BBEB6A01-5BD3-4DBA-ACB5-3B25695C327E}" type="slidenum">
              <a:rPr lang="uk-UA" smtClean="0"/>
              <a:t>‹#›</a:t>
            </a:fld>
            <a:endParaRPr lang="uk-UA"/>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941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62EA776-E3E5-45B0-80A6-DAF1F47E4337}" type="datetimeFigureOut">
              <a:rPr lang="uk-UA" smtClean="0"/>
              <a:t>08.04.2021</a:t>
            </a:fld>
            <a:endParaRPr lang="uk-UA"/>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uk-UA"/>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BEB6A01-5BD3-4DBA-ACB5-3B25695C327E}" type="slidenum">
              <a:rPr lang="uk-UA" smtClean="0"/>
              <a:t>‹#›</a:t>
            </a:fld>
            <a:endParaRPr lang="uk-UA"/>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5485700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61708" y="2091263"/>
            <a:ext cx="9068586" cy="1347973"/>
          </a:xfrm>
        </p:spPr>
        <p:txBody>
          <a:bodyPr/>
          <a:lstStyle/>
          <a:p>
            <a:r>
              <a:rPr lang="uk-UA" sz="4400" b="1" i="1" dirty="0">
                <a:effectLst>
                  <a:outerShdw blurRad="38100" dist="38100" dir="2700000" algn="tl">
                    <a:srgbClr val="000000">
                      <a:alpha val="43137"/>
                    </a:srgbClr>
                  </a:outerShdw>
                </a:effectLst>
              </a:rPr>
              <a:t>ЖЕСТИ РІЗНИХ КРАЇН СВІТУ</a:t>
            </a:r>
          </a:p>
        </p:txBody>
      </p:sp>
    </p:spTree>
    <p:extLst>
      <p:ext uri="{BB962C8B-B14F-4D97-AF65-F5344CB8AC3E}">
        <p14:creationId xmlns:p14="http://schemas.microsoft.com/office/powerpoint/2010/main" val="269961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0323" y="-544762"/>
            <a:ext cx="10058400" cy="4461669"/>
          </a:xfrm>
        </p:spPr>
        <p:txBody>
          <a:bodyPr>
            <a:normAutofit/>
          </a:bodyPr>
          <a:lstStyle/>
          <a:p>
            <a:pPr algn="ctr"/>
            <a:r>
              <a:rPr lang="ru-RU" sz="3200" b="1" cap="all" dirty="0"/>
              <a:t>ЖЕСТИ «ТАК» І «НІ» В РІЗНИХ КРАЇНАХ</a:t>
            </a:r>
            <a:br>
              <a:rPr lang="ru-RU" sz="3200" b="1" cap="all" dirty="0"/>
            </a:br>
            <a:r>
              <a:rPr lang="ru-RU" sz="3200" dirty="0"/>
              <a:t>У стандартному розумінні кивок головою означає «так», а рух нею в горизонтальній площині в сторони - «ні». </a:t>
            </a:r>
            <a:r>
              <a:rPr lang="ru-RU" dirty="0"/>
              <a:t/>
            </a:r>
            <a:br>
              <a:rPr lang="ru-RU" dirty="0"/>
            </a:br>
            <a:endParaRPr lang="uk-UA" dirty="0"/>
          </a:p>
        </p:txBody>
      </p:sp>
      <p:pic>
        <p:nvPicPr>
          <p:cNvPr id="4" name="Рисунок 3"/>
          <p:cNvPicPr>
            <a:picLocks noChangeAspect="1"/>
          </p:cNvPicPr>
          <p:nvPr/>
        </p:nvPicPr>
        <p:blipFill>
          <a:blip r:embed="rId2"/>
          <a:stretch>
            <a:fillRect/>
          </a:stretch>
        </p:blipFill>
        <p:spPr>
          <a:xfrm>
            <a:off x="3261530" y="2642546"/>
            <a:ext cx="5882469" cy="3294183"/>
          </a:xfrm>
          <a:prstGeom prst="rect">
            <a:avLst/>
          </a:prstGeom>
        </p:spPr>
      </p:pic>
    </p:spTree>
    <p:extLst>
      <p:ext uri="{BB962C8B-B14F-4D97-AF65-F5344CB8AC3E}">
        <p14:creationId xmlns:p14="http://schemas.microsoft.com/office/powerpoint/2010/main" val="219546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2209" y="1734415"/>
            <a:ext cx="10058400" cy="1371600"/>
          </a:xfrm>
        </p:spPr>
        <p:txBody>
          <a:bodyPr>
            <a:normAutofit fontScale="90000"/>
          </a:bodyPr>
          <a:lstStyle/>
          <a:p>
            <a:r>
              <a:rPr lang="uk-UA" sz="3600" b="1" i="1" dirty="0"/>
              <a:t>Однак є країни, які і тут виділилися:</a:t>
            </a:r>
            <a:r>
              <a:rPr lang="uk-UA" sz="3600" dirty="0"/>
              <a:t/>
            </a:r>
            <a:br>
              <a:rPr lang="uk-UA" sz="3600" dirty="0"/>
            </a:br>
            <a:r>
              <a:rPr lang="uk-UA" sz="3600" dirty="0" smtClean="0"/>
              <a:t>	</a:t>
            </a:r>
            <a:r>
              <a:rPr lang="uk-UA" sz="3600" b="1" dirty="0" smtClean="0"/>
              <a:t>Болгарія</a:t>
            </a:r>
            <a:r>
              <a:rPr lang="uk-UA" sz="3600" dirty="0"/>
              <a:t> - щоб сказати «так», потрібно нахиляти голову вліво-вправо при прямому погляді; щоб відповісти «ні» - різко відкинути голову назад.</a:t>
            </a:r>
            <a:br>
              <a:rPr lang="uk-UA" sz="3600" dirty="0"/>
            </a:br>
            <a:r>
              <a:rPr lang="uk-UA" sz="3600" dirty="0" smtClean="0"/>
              <a:t>	</a:t>
            </a:r>
            <a:r>
              <a:rPr lang="uk-UA" sz="3600" b="1" dirty="0" smtClean="0"/>
              <a:t>Греція</a:t>
            </a:r>
            <a:r>
              <a:rPr lang="uk-UA" sz="3600" dirty="0"/>
              <a:t> - проведення носом дуги, при цьому голова йде в бік, а потім трохи вгору - це «так»; підкидання голови з характерним прицмокуванням - «ні».</a:t>
            </a:r>
            <a:r>
              <a:rPr lang="uk-UA" dirty="0"/>
              <a:t/>
            </a:r>
            <a:br>
              <a:rPr lang="uk-UA" dirty="0"/>
            </a:br>
            <a:endParaRPr lang="uk-UA" dirty="0"/>
          </a:p>
        </p:txBody>
      </p:sp>
      <p:pic>
        <p:nvPicPr>
          <p:cNvPr id="4" name="Рисунок 3"/>
          <p:cNvPicPr>
            <a:picLocks noChangeAspect="1"/>
          </p:cNvPicPr>
          <p:nvPr/>
        </p:nvPicPr>
        <p:blipFill>
          <a:blip r:embed="rId2"/>
          <a:stretch>
            <a:fillRect/>
          </a:stretch>
        </p:blipFill>
        <p:spPr>
          <a:xfrm>
            <a:off x="7724633" y="4282554"/>
            <a:ext cx="3048000" cy="1295400"/>
          </a:xfrm>
          <a:prstGeom prst="rect">
            <a:avLst/>
          </a:prstGeom>
        </p:spPr>
      </p:pic>
      <p:pic>
        <p:nvPicPr>
          <p:cNvPr id="5" name="Рисунок 4"/>
          <p:cNvPicPr>
            <a:picLocks noChangeAspect="1"/>
          </p:cNvPicPr>
          <p:nvPr/>
        </p:nvPicPr>
        <p:blipFill>
          <a:blip r:embed="rId3"/>
          <a:stretch>
            <a:fillRect/>
          </a:stretch>
        </p:blipFill>
        <p:spPr>
          <a:xfrm>
            <a:off x="1753737" y="3754840"/>
            <a:ext cx="4701654" cy="2350827"/>
          </a:xfrm>
          <a:prstGeom prst="rect">
            <a:avLst/>
          </a:prstGeom>
        </p:spPr>
      </p:pic>
    </p:spTree>
    <p:extLst>
      <p:ext uri="{BB962C8B-B14F-4D97-AF65-F5344CB8AC3E}">
        <p14:creationId xmlns:p14="http://schemas.microsoft.com/office/powerpoint/2010/main" val="24610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9504" y="806367"/>
            <a:ext cx="10058400" cy="1371600"/>
          </a:xfrm>
        </p:spPr>
        <p:txBody>
          <a:bodyPr>
            <a:noAutofit/>
          </a:bodyPr>
          <a:lstStyle/>
          <a:p>
            <a:pPr algn="ctr"/>
            <a:r>
              <a:rPr lang="ru-RU" sz="3600" dirty="0"/>
              <a:t>Потрапивши в ці країни можна по-справжньому заплутатися, і навіть потрапити в безглузді ситуації. Тому перед поїздкою уточнюйте особливості ментальності і традиції.</a:t>
            </a:r>
            <a:endParaRPr lang="uk-UA" sz="3600" dirty="0"/>
          </a:p>
        </p:txBody>
      </p:sp>
      <p:pic>
        <p:nvPicPr>
          <p:cNvPr id="4" name="Рисунок 3"/>
          <p:cNvPicPr>
            <a:picLocks noChangeAspect="1"/>
          </p:cNvPicPr>
          <p:nvPr/>
        </p:nvPicPr>
        <p:blipFill>
          <a:blip r:embed="rId2"/>
          <a:stretch>
            <a:fillRect/>
          </a:stretch>
        </p:blipFill>
        <p:spPr>
          <a:xfrm>
            <a:off x="1262702" y="2746833"/>
            <a:ext cx="5888725" cy="3159804"/>
          </a:xfrm>
          <a:prstGeom prst="rect">
            <a:avLst/>
          </a:prstGeom>
        </p:spPr>
      </p:pic>
      <p:pic>
        <p:nvPicPr>
          <p:cNvPr id="5" name="Рисунок 4"/>
          <p:cNvPicPr>
            <a:picLocks noChangeAspect="1"/>
          </p:cNvPicPr>
          <p:nvPr/>
        </p:nvPicPr>
        <p:blipFill>
          <a:blip r:embed="rId3"/>
          <a:stretch>
            <a:fillRect/>
          </a:stretch>
        </p:blipFill>
        <p:spPr>
          <a:xfrm>
            <a:off x="7490488" y="3187889"/>
            <a:ext cx="4151052" cy="2075526"/>
          </a:xfrm>
          <a:prstGeom prst="rect">
            <a:avLst/>
          </a:prstGeom>
        </p:spPr>
      </p:pic>
    </p:spTree>
    <p:extLst>
      <p:ext uri="{BB962C8B-B14F-4D97-AF65-F5344CB8AC3E}">
        <p14:creationId xmlns:p14="http://schemas.microsoft.com/office/powerpoint/2010/main" val="248727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5218" y="560708"/>
            <a:ext cx="10620233" cy="1371600"/>
          </a:xfrm>
        </p:spPr>
        <p:txBody>
          <a:bodyPr>
            <a:noAutofit/>
          </a:bodyPr>
          <a:lstStyle/>
          <a:p>
            <a:pPr algn="ctr"/>
            <a:r>
              <a:rPr lang="ru-RU" sz="3200" dirty="0"/>
              <a:t>У кожному разі, будучи в іншій країні в незвичайному для вас оточенні, будьте уважні, придивляйтеся до реакції оточуючих на ваші дії і вивчайте на практиці жести різних країн світу. </a:t>
            </a:r>
            <a:endParaRPr lang="uk-UA" sz="3200" dirty="0"/>
          </a:p>
        </p:txBody>
      </p:sp>
      <p:pic>
        <p:nvPicPr>
          <p:cNvPr id="4" name="Рисунок 3"/>
          <p:cNvPicPr>
            <a:picLocks noChangeAspect="1"/>
          </p:cNvPicPr>
          <p:nvPr/>
        </p:nvPicPr>
        <p:blipFill>
          <a:blip r:embed="rId2"/>
          <a:stretch>
            <a:fillRect/>
          </a:stretch>
        </p:blipFill>
        <p:spPr>
          <a:xfrm>
            <a:off x="1693459" y="1932308"/>
            <a:ext cx="8843749" cy="4421875"/>
          </a:xfrm>
          <a:prstGeom prst="rect">
            <a:avLst/>
          </a:prstGeom>
        </p:spPr>
      </p:pic>
    </p:spTree>
    <p:extLst>
      <p:ext uri="{BB962C8B-B14F-4D97-AF65-F5344CB8AC3E}">
        <p14:creationId xmlns:p14="http://schemas.microsoft.com/office/powerpoint/2010/main" val="3271221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265159" y="1691185"/>
            <a:ext cx="3926006" cy="3926006"/>
          </a:xfrm>
          <a:prstGeom prst="rect">
            <a:avLst/>
          </a:prstGeom>
        </p:spPr>
      </p:pic>
    </p:spTree>
    <p:extLst>
      <p:ext uri="{BB962C8B-B14F-4D97-AF65-F5344CB8AC3E}">
        <p14:creationId xmlns:p14="http://schemas.microsoft.com/office/powerpoint/2010/main" val="44113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266" y="765424"/>
            <a:ext cx="10058400" cy="1371600"/>
          </a:xfrm>
        </p:spPr>
        <p:txBody>
          <a:bodyPr>
            <a:noAutofit/>
          </a:bodyPr>
          <a:lstStyle/>
          <a:p>
            <a:pPr algn="ctr"/>
            <a:r>
              <a:rPr lang="ru-RU" sz="3200" dirty="0"/>
              <a:t>У повсякденному житті ми навіть не помічаємо власної жестикуляції. Для нас це звичне явище, тому ми не замислюємося над тим, що жести різних країн світу можуть мати різне значення. Однак, потрапивши до іншої країни, ваші звички можуть зіграти з вами злий жарт.</a:t>
            </a:r>
            <a:endParaRPr lang="uk-UA" sz="3200" dirty="0"/>
          </a:p>
        </p:txBody>
      </p:sp>
      <p:pic>
        <p:nvPicPr>
          <p:cNvPr id="4" name="Рисунок 3"/>
          <p:cNvPicPr>
            <a:picLocks noChangeAspect="1"/>
          </p:cNvPicPr>
          <p:nvPr/>
        </p:nvPicPr>
        <p:blipFill>
          <a:blip r:embed="rId2"/>
          <a:stretch>
            <a:fillRect/>
          </a:stretch>
        </p:blipFill>
        <p:spPr>
          <a:xfrm>
            <a:off x="6478067" y="2979579"/>
            <a:ext cx="3964746" cy="2806506"/>
          </a:xfrm>
          <a:prstGeom prst="rect">
            <a:avLst/>
          </a:prstGeom>
        </p:spPr>
      </p:pic>
      <p:pic>
        <p:nvPicPr>
          <p:cNvPr id="5" name="Рисунок 4"/>
          <p:cNvPicPr>
            <a:picLocks noChangeAspect="1"/>
          </p:cNvPicPr>
          <p:nvPr/>
        </p:nvPicPr>
        <p:blipFill>
          <a:blip r:embed="rId3"/>
          <a:stretch>
            <a:fillRect/>
          </a:stretch>
        </p:blipFill>
        <p:spPr>
          <a:xfrm>
            <a:off x="1630907" y="2769535"/>
            <a:ext cx="3159456" cy="3226594"/>
          </a:xfrm>
          <a:prstGeom prst="rect">
            <a:avLst/>
          </a:prstGeom>
        </p:spPr>
      </p:pic>
    </p:spTree>
    <p:extLst>
      <p:ext uri="{BB962C8B-B14F-4D97-AF65-F5344CB8AC3E}">
        <p14:creationId xmlns:p14="http://schemas.microsoft.com/office/powerpoint/2010/main" val="161099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2884" y="3125338"/>
            <a:ext cx="3897857" cy="1371600"/>
          </a:xfrm>
        </p:spPr>
        <p:txBody>
          <a:bodyPr>
            <a:normAutofit fontScale="90000"/>
          </a:bodyPr>
          <a:lstStyle/>
          <a:p>
            <a:pPr algn="ctr"/>
            <a:r>
              <a:rPr lang="uk-UA" sz="3100" b="1" cap="all" dirty="0"/>
              <a:t>ПРИВІТАЛЬНІ ЖЕСТИ РІЗНИХ КРАЇН СВІТУ</a:t>
            </a:r>
            <a:br>
              <a:rPr lang="uk-UA" sz="3100" b="1" cap="all" dirty="0"/>
            </a:br>
            <a:r>
              <a:rPr lang="uk-UA" sz="3100" dirty="0"/>
              <a:t>Будь-яке спілкування починається саме з вітання. Зазвичай ми просто вітаємося, а серед чоловіків по всьому світу поширене рукостискання.</a:t>
            </a:r>
            <a:br>
              <a:rPr lang="uk-UA" sz="3100" dirty="0"/>
            </a:br>
            <a:r>
              <a:rPr lang="uk-UA" dirty="0"/>
              <a:t/>
            </a:r>
            <a:br>
              <a:rPr lang="uk-UA" dirty="0"/>
            </a:br>
            <a:endParaRPr lang="uk-UA" dirty="0"/>
          </a:p>
        </p:txBody>
      </p:sp>
      <p:pic>
        <p:nvPicPr>
          <p:cNvPr id="4" name="Рисунок 3"/>
          <p:cNvPicPr>
            <a:picLocks noChangeAspect="1"/>
          </p:cNvPicPr>
          <p:nvPr/>
        </p:nvPicPr>
        <p:blipFill>
          <a:blip r:embed="rId2"/>
          <a:stretch>
            <a:fillRect/>
          </a:stretch>
        </p:blipFill>
        <p:spPr>
          <a:xfrm>
            <a:off x="6678304" y="3713898"/>
            <a:ext cx="4676633" cy="2630606"/>
          </a:xfrm>
          <a:prstGeom prst="rect">
            <a:avLst/>
          </a:prstGeom>
        </p:spPr>
      </p:pic>
      <p:pic>
        <p:nvPicPr>
          <p:cNvPr id="5" name="Рисунок 4"/>
          <p:cNvPicPr>
            <a:picLocks noChangeAspect="1"/>
          </p:cNvPicPr>
          <p:nvPr/>
        </p:nvPicPr>
        <p:blipFill>
          <a:blip r:embed="rId3"/>
          <a:stretch>
            <a:fillRect/>
          </a:stretch>
        </p:blipFill>
        <p:spPr>
          <a:xfrm>
            <a:off x="6829283" y="518426"/>
            <a:ext cx="4525654" cy="3019258"/>
          </a:xfrm>
          <a:prstGeom prst="rect">
            <a:avLst/>
          </a:prstGeom>
        </p:spPr>
      </p:pic>
    </p:spTree>
    <p:extLst>
      <p:ext uri="{BB962C8B-B14F-4D97-AF65-F5344CB8AC3E}">
        <p14:creationId xmlns:p14="http://schemas.microsoft.com/office/powerpoint/2010/main" val="198305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2755"/>
            <a:ext cx="10058400" cy="2283486"/>
          </a:xfrm>
        </p:spPr>
        <p:txBody>
          <a:bodyPr>
            <a:noAutofit/>
          </a:bodyPr>
          <a:lstStyle/>
          <a:p>
            <a:pPr algn="ctr"/>
            <a:r>
              <a:rPr lang="ru-RU" sz="3200" dirty="0"/>
              <a:t>Проте в деяких куточках землі традиції все ж інші, тому будьте готові до незвичайного привітання, якщо потрапите в одну з цих країн:</a:t>
            </a:r>
            <a:endParaRPr lang="uk-UA" sz="3200" dirty="0"/>
          </a:p>
        </p:txBody>
      </p:sp>
      <p:sp>
        <p:nvSpPr>
          <p:cNvPr id="3" name="Объект 2"/>
          <p:cNvSpPr>
            <a:spLocks noGrp="1"/>
          </p:cNvSpPr>
          <p:nvPr>
            <p:ph idx="1"/>
          </p:nvPr>
        </p:nvSpPr>
        <p:spPr>
          <a:xfrm>
            <a:off x="5691116" y="2134511"/>
            <a:ext cx="5884460" cy="3931920"/>
          </a:xfrm>
        </p:spPr>
        <p:txBody>
          <a:bodyPr>
            <a:normAutofit fontScale="92500" lnSpcReduction="10000"/>
          </a:bodyPr>
          <a:lstStyle/>
          <a:p>
            <a:r>
              <a:rPr lang="uk-UA" sz="2000" b="1" dirty="0"/>
              <a:t>Мексика</a:t>
            </a:r>
            <a:r>
              <a:rPr lang="uk-UA" sz="2000" dirty="0"/>
              <a:t> - вас можуть схопити за великий палець руки.</a:t>
            </a:r>
          </a:p>
          <a:p>
            <a:r>
              <a:rPr lang="uk-UA" sz="2000" b="1" dirty="0"/>
              <a:t>мусульманські країни</a:t>
            </a:r>
            <a:r>
              <a:rPr lang="uk-UA" sz="2000" dirty="0"/>
              <a:t> - є традиція серед представників сильної статі охоплювати один одного за талію.</a:t>
            </a:r>
          </a:p>
          <a:p>
            <a:r>
              <a:rPr lang="uk-UA" sz="2000" b="1" dirty="0"/>
              <a:t>Франція</a:t>
            </a:r>
            <a:r>
              <a:rPr lang="uk-UA" sz="2000" dirty="0"/>
              <a:t> - можливі поцілунки в щічку від абсолютно незнайомих людей.</a:t>
            </a:r>
          </a:p>
          <a:p>
            <a:r>
              <a:rPr lang="uk-UA" sz="2000" b="1" dirty="0"/>
              <a:t>Лапландія</a:t>
            </a:r>
            <a:r>
              <a:rPr lang="uk-UA" sz="2000" dirty="0"/>
              <a:t> (частина Норвегії, Швеції та Фінляндії) - при зустрічі труться носиками.</a:t>
            </a:r>
          </a:p>
          <a:p>
            <a:r>
              <a:rPr lang="uk-UA" sz="2000" dirty="0"/>
              <a:t>країни Азії - вітання прикладанням долоні.</a:t>
            </a:r>
          </a:p>
          <a:p>
            <a:pPr marL="0" indent="0">
              <a:buNone/>
            </a:pPr>
            <a:r>
              <a:rPr lang="uk-UA" sz="2400" dirty="0"/>
              <a:t>Головне, не хвилюйтеся і намагайтеся адаптуватися.</a:t>
            </a:r>
          </a:p>
        </p:txBody>
      </p:sp>
      <p:pic>
        <p:nvPicPr>
          <p:cNvPr id="4" name="Рисунок 3"/>
          <p:cNvPicPr>
            <a:picLocks noChangeAspect="1"/>
          </p:cNvPicPr>
          <p:nvPr/>
        </p:nvPicPr>
        <p:blipFill>
          <a:blip r:embed="rId2"/>
          <a:stretch>
            <a:fillRect/>
          </a:stretch>
        </p:blipFill>
        <p:spPr>
          <a:xfrm>
            <a:off x="464024" y="2533537"/>
            <a:ext cx="5227092" cy="2560661"/>
          </a:xfrm>
          <a:prstGeom prst="rect">
            <a:avLst/>
          </a:prstGeom>
        </p:spPr>
      </p:pic>
    </p:spTree>
    <p:extLst>
      <p:ext uri="{BB962C8B-B14F-4D97-AF65-F5344CB8AC3E}">
        <p14:creationId xmlns:p14="http://schemas.microsoft.com/office/powerpoint/2010/main" val="275493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2514" y="792720"/>
            <a:ext cx="10579289" cy="1371600"/>
          </a:xfrm>
        </p:spPr>
        <p:txBody>
          <a:bodyPr>
            <a:noAutofit/>
          </a:bodyPr>
          <a:lstStyle/>
          <a:p>
            <a:pPr algn="ctr"/>
            <a:r>
              <a:rPr lang="uk-UA" sz="2800" b="1" cap="all" dirty="0"/>
              <a:t>ЖЕСТИ ВЕЛИКИМ ПАЛЬЦЕМ В РІЗНИХ КРАЇНАХ СВІТУ</a:t>
            </a:r>
            <a:br>
              <a:rPr lang="uk-UA" sz="2800" b="1" cap="all" dirty="0"/>
            </a:br>
            <a:r>
              <a:rPr lang="uk-UA" sz="2800" dirty="0"/>
              <a:t>Напевно ви пам'ятаєте, що ще в Стародавньому Римі великим пальцем підбивалися підсумки гладіаторських боїв. Тому досі великий палець, опущений вниз, означає невдоволення чим-небудь, а піднятий вгору - захоплення.</a:t>
            </a:r>
          </a:p>
        </p:txBody>
      </p:sp>
      <p:pic>
        <p:nvPicPr>
          <p:cNvPr id="4" name="Рисунок 3"/>
          <p:cNvPicPr>
            <a:picLocks noChangeAspect="1"/>
          </p:cNvPicPr>
          <p:nvPr/>
        </p:nvPicPr>
        <p:blipFill>
          <a:blip r:embed="rId2"/>
          <a:stretch>
            <a:fillRect/>
          </a:stretch>
        </p:blipFill>
        <p:spPr>
          <a:xfrm>
            <a:off x="6122158" y="2742612"/>
            <a:ext cx="5247563" cy="3052356"/>
          </a:xfrm>
          <a:prstGeom prst="rect">
            <a:avLst/>
          </a:prstGeom>
        </p:spPr>
      </p:pic>
      <p:pic>
        <p:nvPicPr>
          <p:cNvPr id="5" name="Рисунок 4"/>
          <p:cNvPicPr>
            <a:picLocks noChangeAspect="1"/>
          </p:cNvPicPr>
          <p:nvPr/>
        </p:nvPicPr>
        <p:blipFill>
          <a:blip r:embed="rId3"/>
          <a:stretch>
            <a:fillRect/>
          </a:stretch>
        </p:blipFill>
        <p:spPr>
          <a:xfrm>
            <a:off x="832514" y="2742612"/>
            <a:ext cx="4831013" cy="3052356"/>
          </a:xfrm>
          <a:prstGeom prst="rect">
            <a:avLst/>
          </a:prstGeom>
        </p:spPr>
      </p:pic>
    </p:spTree>
    <p:extLst>
      <p:ext uri="{BB962C8B-B14F-4D97-AF65-F5344CB8AC3E}">
        <p14:creationId xmlns:p14="http://schemas.microsoft.com/office/powerpoint/2010/main" val="68510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8185" y="1900409"/>
            <a:ext cx="6221104" cy="3931920"/>
          </a:xfrm>
        </p:spPr>
        <p:txBody>
          <a:bodyPr>
            <a:normAutofit fontScale="92500" lnSpcReduction="10000"/>
          </a:bodyPr>
          <a:lstStyle/>
          <a:p>
            <a:r>
              <a:rPr lang="uk-UA" sz="2000" b="1" dirty="0" smtClean="0"/>
              <a:t>Німеччина</a:t>
            </a:r>
            <a:r>
              <a:rPr lang="uk-UA" sz="2000" dirty="0" smtClean="0"/>
              <a:t> - середньостатистичний німець </a:t>
            </a:r>
            <a:r>
              <a:rPr lang="uk-UA" sz="2000" dirty="0" err="1" smtClean="0"/>
              <a:t>сприйме</a:t>
            </a:r>
            <a:r>
              <a:rPr lang="uk-UA" sz="2000" dirty="0" smtClean="0"/>
              <a:t> піднятий великий палець просто як цифру «один», така жестикуляція використовується при рахунку.</a:t>
            </a:r>
            <a:br>
              <a:rPr lang="uk-UA" sz="2000" dirty="0" smtClean="0"/>
            </a:br>
            <a:endParaRPr lang="uk-UA" sz="2000" dirty="0" smtClean="0"/>
          </a:p>
          <a:p>
            <a:r>
              <a:rPr lang="uk-UA" sz="2000" b="1" dirty="0" smtClean="0"/>
              <a:t>Греція</a:t>
            </a:r>
            <a:r>
              <a:rPr lang="uk-UA" sz="2000" dirty="0" smtClean="0"/>
              <a:t> - цей жест говорить про небажання продовжувати розмову далі.</a:t>
            </a:r>
            <a:br>
              <a:rPr lang="uk-UA" sz="2000" dirty="0" smtClean="0"/>
            </a:br>
            <a:endParaRPr lang="uk-UA" sz="2000" dirty="0" smtClean="0"/>
          </a:p>
          <a:p>
            <a:r>
              <a:rPr lang="uk-UA" sz="2000" b="1" dirty="0" smtClean="0"/>
              <a:t>Уругвай</a:t>
            </a:r>
            <a:r>
              <a:rPr lang="uk-UA" sz="2000" dirty="0" smtClean="0"/>
              <a:t>, </a:t>
            </a:r>
            <a:r>
              <a:rPr lang="uk-UA" sz="2000" b="1" dirty="0" smtClean="0"/>
              <a:t>Іран</a:t>
            </a:r>
            <a:r>
              <a:rPr lang="uk-UA" sz="2000" dirty="0" smtClean="0"/>
              <a:t> - може здатися образливим, оскільки вказує на бажання вчинити дії сексуального характеру.</a:t>
            </a:r>
            <a:br>
              <a:rPr lang="uk-UA" sz="2000" dirty="0" smtClean="0"/>
            </a:br>
            <a:endParaRPr lang="uk-UA" sz="2000" dirty="0" smtClean="0"/>
          </a:p>
          <a:p>
            <a:r>
              <a:rPr lang="uk-UA" sz="2000" b="1" dirty="0" smtClean="0"/>
              <a:t>США</a:t>
            </a:r>
            <a:r>
              <a:rPr lang="uk-UA" sz="2000" dirty="0" smtClean="0"/>
              <a:t> - таким жестом часто ловлять попутки, як і в нас.</a:t>
            </a:r>
            <a:br>
              <a:rPr lang="uk-UA" sz="2000" dirty="0" smtClean="0"/>
            </a:br>
            <a:r>
              <a:rPr lang="uk-UA" sz="2000" dirty="0" smtClean="0"/>
              <a:t>Дійсно, в деяких країнах з жестами цим пальцем варто бути уважнішими.</a:t>
            </a:r>
            <a:endParaRPr lang="uk-UA" sz="2000" dirty="0"/>
          </a:p>
        </p:txBody>
      </p:sp>
      <p:sp>
        <p:nvSpPr>
          <p:cNvPr id="4" name="TextBox 3"/>
          <p:cNvSpPr txBox="1"/>
          <p:nvPr/>
        </p:nvSpPr>
        <p:spPr>
          <a:xfrm>
            <a:off x="436729" y="423081"/>
            <a:ext cx="11041038" cy="1477328"/>
          </a:xfrm>
          <a:prstGeom prst="rect">
            <a:avLst/>
          </a:prstGeom>
          <a:noFill/>
        </p:spPr>
        <p:txBody>
          <a:bodyPr wrap="square" rtlCol="0">
            <a:spAutoFit/>
          </a:bodyPr>
          <a:lstStyle/>
          <a:p>
            <a:pPr algn="ctr"/>
            <a:r>
              <a:rPr lang="uk-UA" sz="2400" dirty="0" smtClean="0"/>
              <a:t>Якщо ви піднімете палець вгору, це може означати, що все чудово, або таким жестом ви можете навіть сказати комусь, що він молодець. Але в деяких країнах цей жест можуть сприйняти інакше:</a:t>
            </a:r>
            <a:r>
              <a:rPr lang="uk-UA" dirty="0" smtClean="0"/>
              <a:t/>
            </a:r>
            <a:br>
              <a:rPr lang="uk-UA" dirty="0" smtClean="0"/>
            </a:br>
            <a:endParaRPr lang="uk-UA" dirty="0"/>
          </a:p>
        </p:txBody>
      </p:sp>
      <p:pic>
        <p:nvPicPr>
          <p:cNvPr id="6" name="Рисунок 5"/>
          <p:cNvPicPr>
            <a:picLocks noChangeAspect="1"/>
          </p:cNvPicPr>
          <p:nvPr/>
        </p:nvPicPr>
        <p:blipFill>
          <a:blip r:embed="rId2"/>
          <a:stretch>
            <a:fillRect/>
          </a:stretch>
        </p:blipFill>
        <p:spPr>
          <a:xfrm>
            <a:off x="6769289" y="2270151"/>
            <a:ext cx="4967786" cy="2586675"/>
          </a:xfrm>
          <a:prstGeom prst="rect">
            <a:avLst/>
          </a:prstGeom>
        </p:spPr>
      </p:pic>
    </p:spTree>
    <p:extLst>
      <p:ext uri="{BB962C8B-B14F-4D97-AF65-F5344CB8AC3E}">
        <p14:creationId xmlns:p14="http://schemas.microsoft.com/office/powerpoint/2010/main" val="397580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027" y="2853532"/>
            <a:ext cx="10058400" cy="1371600"/>
          </a:xfrm>
        </p:spPr>
        <p:txBody>
          <a:bodyPr>
            <a:normAutofit fontScale="90000"/>
          </a:bodyPr>
          <a:lstStyle/>
          <a:p>
            <a:pPr algn="ctr"/>
            <a:r>
              <a:rPr lang="ru-RU" dirty="0"/>
              <a:t/>
            </a:r>
            <a:br>
              <a:rPr lang="ru-RU" dirty="0"/>
            </a:br>
            <a:endParaRPr lang="uk-UA" dirty="0"/>
          </a:p>
        </p:txBody>
      </p:sp>
      <p:sp>
        <p:nvSpPr>
          <p:cNvPr id="4" name="Прямоугольник 3"/>
          <p:cNvSpPr/>
          <p:nvPr/>
        </p:nvSpPr>
        <p:spPr>
          <a:xfrm>
            <a:off x="491320" y="443440"/>
            <a:ext cx="11313993" cy="1938992"/>
          </a:xfrm>
          <a:prstGeom prst="rect">
            <a:avLst/>
          </a:prstGeom>
        </p:spPr>
        <p:txBody>
          <a:bodyPr wrap="square">
            <a:spAutoFit/>
          </a:bodyPr>
          <a:lstStyle/>
          <a:p>
            <a:pPr algn="ctr"/>
            <a:r>
              <a:rPr lang="ru-RU" sz="2400" b="1" cap="all" dirty="0"/>
              <a:t>ЖЕСТИ ВКАЗІВНИМ ПАЛЬЦЕМ В РІЗНИХ КРАЇНАХ</a:t>
            </a:r>
            <a:br>
              <a:rPr lang="ru-RU" sz="2400" b="1" cap="all" dirty="0"/>
            </a:br>
            <a:r>
              <a:rPr lang="uk-UA" sz="2400" dirty="0" smtClean="0"/>
              <a:t>Сама природа обдарувала нас другим пальцем для того, щоб щось вказувати. Наприклад, якщо піднести його до губ, можна змусити публіку мовчати. Щоб зосередити на чому-небудь увагу, його потрібно просто підняти. А от не менш цікавим жестом є прокручування цього пальця біля скроні.</a:t>
            </a:r>
            <a:endParaRPr lang="uk-UA" sz="2400" dirty="0"/>
          </a:p>
        </p:txBody>
      </p:sp>
      <p:pic>
        <p:nvPicPr>
          <p:cNvPr id="5" name="Рисунок 4"/>
          <p:cNvPicPr>
            <a:picLocks noChangeAspect="1"/>
          </p:cNvPicPr>
          <p:nvPr/>
        </p:nvPicPr>
        <p:blipFill>
          <a:blip r:embed="rId2"/>
          <a:stretch>
            <a:fillRect/>
          </a:stretch>
        </p:blipFill>
        <p:spPr>
          <a:xfrm>
            <a:off x="6428096" y="2601119"/>
            <a:ext cx="4876800" cy="3248025"/>
          </a:xfrm>
          <a:prstGeom prst="rect">
            <a:avLst/>
          </a:prstGeom>
        </p:spPr>
      </p:pic>
      <p:pic>
        <p:nvPicPr>
          <p:cNvPr id="6" name="Рисунок 5"/>
          <p:cNvPicPr>
            <a:picLocks noChangeAspect="1"/>
          </p:cNvPicPr>
          <p:nvPr/>
        </p:nvPicPr>
        <p:blipFill>
          <a:blip r:embed="rId3"/>
          <a:stretch>
            <a:fillRect/>
          </a:stretch>
        </p:blipFill>
        <p:spPr>
          <a:xfrm>
            <a:off x="1076411" y="2616364"/>
            <a:ext cx="4532820" cy="3217534"/>
          </a:xfrm>
          <a:prstGeom prst="rect">
            <a:avLst/>
          </a:prstGeom>
        </p:spPr>
      </p:pic>
    </p:spTree>
    <p:extLst>
      <p:ext uri="{BB962C8B-B14F-4D97-AF65-F5344CB8AC3E}">
        <p14:creationId xmlns:p14="http://schemas.microsoft.com/office/powerpoint/2010/main" val="111902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5856" y="383286"/>
            <a:ext cx="10058400" cy="1371600"/>
          </a:xfrm>
        </p:spPr>
        <p:txBody>
          <a:bodyPr>
            <a:noAutofit/>
          </a:bodyPr>
          <a:lstStyle/>
          <a:p>
            <a:pPr algn="ctr"/>
            <a:r>
              <a:rPr lang="ru-RU" sz="2800" dirty="0"/>
              <a:t>Якщо у нас це означає, що ви сумніваєтеся в розумових здібностях іншої людини, то в різних країнах світу цей жест може мати інші значення:</a:t>
            </a:r>
            <a:endParaRPr lang="uk-UA" sz="2800" dirty="0"/>
          </a:p>
        </p:txBody>
      </p:sp>
      <p:sp>
        <p:nvSpPr>
          <p:cNvPr id="3" name="Объект 2"/>
          <p:cNvSpPr>
            <a:spLocks noGrp="1"/>
          </p:cNvSpPr>
          <p:nvPr>
            <p:ph idx="1"/>
          </p:nvPr>
        </p:nvSpPr>
        <p:spPr>
          <a:xfrm>
            <a:off x="780198" y="2075825"/>
            <a:ext cx="3900985" cy="3931920"/>
          </a:xfrm>
        </p:spPr>
        <p:txBody>
          <a:bodyPr/>
          <a:lstStyle/>
          <a:p>
            <a:r>
              <a:rPr lang="uk-UA" b="1" dirty="0" smtClean="0"/>
              <a:t>Голландія</a:t>
            </a:r>
            <a:r>
              <a:rPr lang="uk-UA" dirty="0" smtClean="0"/>
              <a:t> - будуть думати, що ви обдарована людина і так вказуєте на свій розум.</a:t>
            </a:r>
          </a:p>
          <a:p>
            <a:r>
              <a:rPr lang="uk-UA" b="1" dirty="0" smtClean="0"/>
              <a:t>Італія</a:t>
            </a:r>
            <a:r>
              <a:rPr lang="uk-UA" dirty="0" smtClean="0"/>
              <a:t> - так виділяють найбільш ексцентричних людей.</a:t>
            </a:r>
          </a:p>
          <a:p>
            <a:r>
              <a:rPr lang="uk-UA" b="1" dirty="0" smtClean="0"/>
              <a:t>Аргентина</a:t>
            </a:r>
            <a:r>
              <a:rPr lang="uk-UA" dirty="0" smtClean="0"/>
              <a:t> - таким жестом можуть покликати вас до телефону.</a:t>
            </a:r>
          </a:p>
          <a:p>
            <a:r>
              <a:rPr lang="uk-UA" b="1" dirty="0" smtClean="0"/>
              <a:t>Перу</a:t>
            </a:r>
            <a:r>
              <a:rPr lang="uk-UA" dirty="0" smtClean="0"/>
              <a:t> - означає зайнятість розумовою діяльністю.</a:t>
            </a:r>
          </a:p>
          <a:p>
            <a:endParaRPr lang="uk-UA" dirty="0"/>
          </a:p>
        </p:txBody>
      </p:sp>
      <p:pic>
        <p:nvPicPr>
          <p:cNvPr id="4" name="Рисунок 3"/>
          <p:cNvPicPr>
            <a:picLocks noChangeAspect="1"/>
          </p:cNvPicPr>
          <p:nvPr/>
        </p:nvPicPr>
        <p:blipFill>
          <a:blip r:embed="rId2"/>
          <a:stretch>
            <a:fillRect/>
          </a:stretch>
        </p:blipFill>
        <p:spPr>
          <a:xfrm>
            <a:off x="5752532" y="1980199"/>
            <a:ext cx="5520519" cy="3526232"/>
          </a:xfrm>
          <a:prstGeom prst="rect">
            <a:avLst/>
          </a:prstGeom>
        </p:spPr>
      </p:pic>
    </p:spTree>
    <p:extLst>
      <p:ext uri="{BB962C8B-B14F-4D97-AF65-F5344CB8AC3E}">
        <p14:creationId xmlns:p14="http://schemas.microsoft.com/office/powerpoint/2010/main" val="157630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0447" y="1420516"/>
            <a:ext cx="10058400" cy="1371600"/>
          </a:xfrm>
        </p:spPr>
        <p:txBody>
          <a:bodyPr>
            <a:normAutofit fontScale="90000"/>
          </a:bodyPr>
          <a:lstStyle/>
          <a:p>
            <a:pPr algn="ctr"/>
            <a:r>
              <a:rPr lang="ru-RU" sz="3100" b="1" cap="all" dirty="0"/>
              <a:t>ЖЕСТИ ВІДКРИТОЮ ДОЛОНЕЮ</a:t>
            </a:r>
            <a:br>
              <a:rPr lang="ru-RU" sz="3100" b="1" cap="all" dirty="0"/>
            </a:br>
            <a:r>
              <a:rPr lang="ru-RU" sz="3100" dirty="0"/>
              <a:t>Цей жест нагадує знак «стоп». Якщо ви побачите його у нас на дорозі - це дійсно стане причиною зупинитися. Але, наприклад, у Греції цей жест може серйозно образити вашого співрозмовника. Історія починається ще з давніх часів, коли грекам, які вчинили злочин, позначали обличчя - робилося це долонею. З тих пір цей знак вважається у них образливим.</a:t>
            </a:r>
            <a:r>
              <a:rPr lang="ru-RU" dirty="0"/>
              <a:t/>
            </a:r>
            <a:br>
              <a:rPr lang="ru-RU" dirty="0"/>
            </a:br>
            <a:endParaRPr lang="uk-UA" dirty="0"/>
          </a:p>
        </p:txBody>
      </p:sp>
      <p:pic>
        <p:nvPicPr>
          <p:cNvPr id="4" name="Рисунок 3"/>
          <p:cNvPicPr>
            <a:picLocks noChangeAspect="1"/>
          </p:cNvPicPr>
          <p:nvPr/>
        </p:nvPicPr>
        <p:blipFill>
          <a:blip r:embed="rId2"/>
          <a:stretch>
            <a:fillRect/>
          </a:stretch>
        </p:blipFill>
        <p:spPr>
          <a:xfrm>
            <a:off x="6666932" y="3289577"/>
            <a:ext cx="4278573" cy="2813162"/>
          </a:xfrm>
          <a:prstGeom prst="rect">
            <a:avLst/>
          </a:prstGeom>
        </p:spPr>
      </p:pic>
      <p:pic>
        <p:nvPicPr>
          <p:cNvPr id="5" name="Рисунок 4"/>
          <p:cNvPicPr>
            <a:picLocks noChangeAspect="1"/>
          </p:cNvPicPr>
          <p:nvPr/>
        </p:nvPicPr>
        <p:blipFill>
          <a:blip r:embed="rId3"/>
          <a:stretch>
            <a:fillRect/>
          </a:stretch>
        </p:blipFill>
        <p:spPr>
          <a:xfrm>
            <a:off x="755176" y="3213385"/>
            <a:ext cx="4744872" cy="2965545"/>
          </a:xfrm>
          <a:prstGeom prst="rect">
            <a:avLst/>
          </a:prstGeom>
        </p:spPr>
      </p:pic>
    </p:spTree>
    <p:extLst>
      <p:ext uri="{BB962C8B-B14F-4D97-AF65-F5344CB8AC3E}">
        <p14:creationId xmlns:p14="http://schemas.microsoft.com/office/powerpoint/2010/main" val="3146888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Савон">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TM03457510[[fn=Савон]]</Template>
  <TotalTime>43</TotalTime>
  <Words>234</Words>
  <Application>Microsoft Office PowerPoint</Application>
  <PresentationFormat>Произвольный</PresentationFormat>
  <Paragraphs>28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Савон</vt:lpstr>
      <vt:lpstr>ЖЕСТИ РІЗНИХ КРАЇН СВІТУ</vt:lpstr>
      <vt:lpstr>У повсякденному житті ми навіть не помічаємо власної жестикуляції. Для нас це звичне явище, тому ми не замислюємося над тим, що жести різних країн світу можуть мати різне значення. Однак, потрапивши до іншої країни, ваші звички можуть зіграти з вами злий жарт.</vt:lpstr>
      <vt:lpstr>ПРИВІТАЛЬНІ ЖЕСТИ РІЗНИХ КРАЇН СВІТУ Будь-яке спілкування починається саме з вітання. Зазвичай ми просто вітаємося, а серед чоловіків по всьому світу поширене рукостискання.  </vt:lpstr>
      <vt:lpstr>Проте в деяких куточках землі традиції все ж інші, тому будьте готові до незвичайного привітання, якщо потрапите в одну з цих країн:</vt:lpstr>
      <vt:lpstr>ЖЕСТИ ВЕЛИКИМ ПАЛЬЦЕМ В РІЗНИХ КРАЇНАХ СВІТУ Напевно ви пам'ятаєте, що ще в Стародавньому Римі великим пальцем підбивалися підсумки гладіаторських боїв. Тому досі великий палець, опущений вниз, означає невдоволення чим-небудь, а піднятий вгору - захоплення.</vt:lpstr>
      <vt:lpstr>Презентация PowerPoint</vt:lpstr>
      <vt:lpstr> </vt:lpstr>
      <vt:lpstr>Якщо у нас це означає, що ви сумніваєтеся в розумових здібностях іншої людини, то в різних країнах світу цей жест може мати інші значення:</vt:lpstr>
      <vt:lpstr>ЖЕСТИ ВІДКРИТОЮ ДОЛОНЕЮ Цей жест нагадує знак «стоп». Якщо ви побачите його у нас на дорозі - це дійсно стане причиною зупинитися. Але, наприклад, у Греції цей жест може серйозно образити вашого співрозмовника. Історія починається ще з давніх часів, коли грекам, які вчинили злочин, позначали обличчя - робилося це долонею. З тих пір цей знак вважається у них образливим. </vt:lpstr>
      <vt:lpstr>ЖЕСТИ «ТАК» І «НІ» В РІЗНИХ КРАЇНАХ У стандартному розумінні кивок головою означає «так», а рух нею в горизонтальній площині в сторони - «ні».  </vt:lpstr>
      <vt:lpstr>Однак є країни, які і тут виділилися:  Болгарія - щоб сказати «так», потрібно нахиляти голову вліво-вправо при прямому погляді; щоб відповісти «ні» - різко відкинути голову назад.  Греція - проведення носом дуги, при цьому голова йде в бік, а потім трохи вгору - це «так»; підкидання голови з характерним прицмокуванням - «ні». </vt:lpstr>
      <vt:lpstr>Потрапивши в ці країни можна по-справжньому заплутатися, і навіть потрапити в безглузді ситуації. Тому перед поїздкою уточнюйте особливості ментальності і традиції.</vt:lpstr>
      <vt:lpstr>У кожному разі, будучи в іншій країні в незвичайному для вас оточенні, будьте уважні, придивляйтеся до реакції оточуючих на ваші дії і вивчайте на практиці жести різних країн світу.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ЖЕСТИ РІЗНИХ КРАЇН СВІТУ</dc:title>
  <dc:creator>Ірина</dc:creator>
  <cp:lastModifiedBy>Admin</cp:lastModifiedBy>
  <cp:revision>8</cp:revision>
  <dcterms:created xsi:type="dcterms:W3CDTF">2021-03-01T14:59:21Z</dcterms:created>
  <dcterms:modified xsi:type="dcterms:W3CDTF">2021-04-08T10:08:44Z</dcterms:modified>
</cp:coreProperties>
</file>