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315" r:id="rId3"/>
    <p:sldId id="287" r:id="rId4"/>
    <p:sldId id="304" r:id="rId5"/>
    <p:sldId id="290" r:id="rId6"/>
    <p:sldId id="307" r:id="rId7"/>
    <p:sldId id="317" r:id="rId8"/>
    <p:sldId id="312" r:id="rId9"/>
    <p:sldId id="316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4660"/>
  </p:normalViewPr>
  <p:slideViewPr>
    <p:cSldViewPr>
      <p:cViewPr>
        <p:scale>
          <a:sx n="66" d="100"/>
          <a:sy n="66" d="100"/>
        </p:scale>
        <p:origin x="-140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81B8BF-7F8B-44F4-84A4-64BB4EC6E9CD}" type="doc">
      <dgm:prSet loTypeId="urn:microsoft.com/office/officeart/2005/8/layout/chevron2" loCatId="list" qsTypeId="urn:microsoft.com/office/officeart/2005/8/quickstyle/3d4" qsCatId="3D" csTypeId="urn:microsoft.com/office/officeart/2005/8/colors/accent2_4" csCatId="accent2" phldr="1"/>
      <dgm:spPr/>
      <dgm:t>
        <a:bodyPr/>
        <a:lstStyle/>
        <a:p>
          <a:endParaRPr lang="uk-UA"/>
        </a:p>
      </dgm:t>
    </dgm:pt>
    <dgm:pt modelId="{F140225B-EBCB-4B39-BE07-7524BC735B42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1.</a:t>
          </a:r>
          <a:endParaRPr lang="uk-UA" dirty="0">
            <a:solidFill>
              <a:schemeClr val="tx1"/>
            </a:solidFill>
          </a:endParaRPr>
        </a:p>
      </dgm:t>
    </dgm:pt>
    <dgm:pt modelId="{63B97DF4-0AAA-4B0D-A52C-C259B1640421}" type="parTrans" cxnId="{EA0F3392-48C7-45BA-9F38-D6AFC1D39856}">
      <dgm:prSet/>
      <dgm:spPr/>
      <dgm:t>
        <a:bodyPr/>
        <a:lstStyle/>
        <a:p>
          <a:endParaRPr lang="uk-UA"/>
        </a:p>
      </dgm:t>
    </dgm:pt>
    <dgm:pt modelId="{43F4A1D7-FF6F-4263-8D28-69765DB38D24}" type="sibTrans" cxnId="{EA0F3392-48C7-45BA-9F38-D6AFC1D39856}">
      <dgm:prSet/>
      <dgm:spPr/>
      <dgm:t>
        <a:bodyPr/>
        <a:lstStyle/>
        <a:p>
          <a:endParaRPr lang="uk-UA"/>
        </a:p>
      </dgm:t>
    </dgm:pt>
    <dgm:pt modelId="{EBBB8AEC-D78C-4B0F-97C9-C44D03196384}">
      <dgm:prSet phldrT="[Текст]" custT="1"/>
      <dgm:spPr/>
      <dgm:t>
        <a:bodyPr/>
        <a:lstStyle/>
        <a:p>
          <a:r>
            <a:rPr lang="uk-UA" sz="2400" dirty="0" smtClean="0"/>
            <a:t>Підприємства дуже легко уніфікуються в будь-якому місті України. </a:t>
          </a:r>
          <a:endParaRPr lang="uk-UA" sz="2400" dirty="0"/>
        </a:p>
      </dgm:t>
    </dgm:pt>
    <dgm:pt modelId="{C3015F3F-D025-456B-AF04-16EF3F96E32C}" type="parTrans" cxnId="{78A7BF5C-2EE8-4623-944D-60BCAF0DA868}">
      <dgm:prSet/>
      <dgm:spPr/>
      <dgm:t>
        <a:bodyPr/>
        <a:lstStyle/>
        <a:p>
          <a:endParaRPr lang="uk-UA"/>
        </a:p>
      </dgm:t>
    </dgm:pt>
    <dgm:pt modelId="{8127095B-1710-4BE4-A135-B65B02655D4D}" type="sibTrans" cxnId="{78A7BF5C-2EE8-4623-944D-60BCAF0DA868}">
      <dgm:prSet/>
      <dgm:spPr/>
      <dgm:t>
        <a:bodyPr/>
        <a:lstStyle/>
        <a:p>
          <a:endParaRPr lang="uk-UA"/>
        </a:p>
      </dgm:t>
    </dgm:pt>
    <dgm:pt modelId="{E38E27B7-6C23-492D-9734-DF0D66D120A4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2.</a:t>
          </a:r>
          <a:endParaRPr lang="uk-UA" dirty="0">
            <a:solidFill>
              <a:schemeClr val="tx1"/>
            </a:solidFill>
          </a:endParaRPr>
        </a:p>
      </dgm:t>
    </dgm:pt>
    <dgm:pt modelId="{F8C41152-B21F-4973-A937-AFDB7E4F5148}" type="parTrans" cxnId="{EDD8E152-6414-4931-B7FC-D822CC4CF022}">
      <dgm:prSet/>
      <dgm:spPr/>
      <dgm:t>
        <a:bodyPr/>
        <a:lstStyle/>
        <a:p>
          <a:endParaRPr lang="uk-UA"/>
        </a:p>
      </dgm:t>
    </dgm:pt>
    <dgm:pt modelId="{86C65BC1-5FD9-4A11-B8A7-657BE8162A32}" type="sibTrans" cxnId="{EDD8E152-6414-4931-B7FC-D822CC4CF022}">
      <dgm:prSet/>
      <dgm:spPr/>
      <dgm:t>
        <a:bodyPr/>
        <a:lstStyle/>
        <a:p>
          <a:endParaRPr lang="uk-UA"/>
        </a:p>
      </dgm:t>
    </dgm:pt>
    <dgm:pt modelId="{302B2A19-D6E9-4CE9-B6E8-16A1A6945AFD}">
      <dgm:prSet phldrT="[Текст]" custT="1"/>
      <dgm:spPr/>
      <dgm:t>
        <a:bodyPr/>
        <a:lstStyle/>
        <a:p>
          <a:r>
            <a:rPr lang="uk-UA" sz="2400" dirty="0" smtClean="0"/>
            <a:t>Прописуються всі стандарти: бізнес-процеси, елементи концепції, інтер’єр, штат, відносно обмежене меню.</a:t>
          </a:r>
          <a:endParaRPr lang="uk-UA" sz="2400" dirty="0"/>
        </a:p>
      </dgm:t>
    </dgm:pt>
    <dgm:pt modelId="{1037A3D3-C3EF-47A9-8618-B70D03FF7C04}" type="parTrans" cxnId="{DFB36223-B261-41BF-8B54-8F3EC45395C2}">
      <dgm:prSet/>
      <dgm:spPr/>
      <dgm:t>
        <a:bodyPr/>
        <a:lstStyle/>
        <a:p>
          <a:endParaRPr lang="uk-UA"/>
        </a:p>
      </dgm:t>
    </dgm:pt>
    <dgm:pt modelId="{586C55DC-CDD0-4E24-B48D-E9B67AABEA3F}" type="sibTrans" cxnId="{DFB36223-B261-41BF-8B54-8F3EC45395C2}">
      <dgm:prSet/>
      <dgm:spPr/>
      <dgm:t>
        <a:bodyPr/>
        <a:lstStyle/>
        <a:p>
          <a:endParaRPr lang="uk-UA"/>
        </a:p>
      </dgm:t>
    </dgm:pt>
    <dgm:pt modelId="{5F44E011-1F11-43C7-861C-9B90D8F54E72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3</a:t>
          </a:r>
          <a:r>
            <a:rPr lang="uk-UA" dirty="0" smtClean="0"/>
            <a:t>.</a:t>
          </a:r>
          <a:endParaRPr lang="uk-UA" dirty="0"/>
        </a:p>
      </dgm:t>
    </dgm:pt>
    <dgm:pt modelId="{52922897-DC79-496F-9F58-AC3ECB43F001}" type="parTrans" cxnId="{67FBBEF8-35D4-47FE-942E-FA355C446458}">
      <dgm:prSet/>
      <dgm:spPr/>
      <dgm:t>
        <a:bodyPr/>
        <a:lstStyle/>
        <a:p>
          <a:endParaRPr lang="uk-UA"/>
        </a:p>
      </dgm:t>
    </dgm:pt>
    <dgm:pt modelId="{8AC29FB9-DC53-448A-BB79-9BC43C0C1E69}" type="sibTrans" cxnId="{67FBBEF8-35D4-47FE-942E-FA355C446458}">
      <dgm:prSet/>
      <dgm:spPr/>
      <dgm:t>
        <a:bodyPr/>
        <a:lstStyle/>
        <a:p>
          <a:endParaRPr lang="uk-UA"/>
        </a:p>
      </dgm:t>
    </dgm:pt>
    <dgm:pt modelId="{4E09936B-DC1F-4935-9B01-A4B26F427788}">
      <dgm:prSet phldrT="[Текст]"/>
      <dgm:spPr/>
      <dgm:t>
        <a:bodyPr/>
        <a:lstStyle/>
        <a:p>
          <a:r>
            <a:rPr lang="uk-UA" dirty="0" smtClean="0"/>
            <a:t>Централізоване постачання продуктами, сировиною і напівфабрикатами.</a:t>
          </a:r>
          <a:endParaRPr lang="uk-UA" dirty="0"/>
        </a:p>
      </dgm:t>
    </dgm:pt>
    <dgm:pt modelId="{DAA4B332-3B22-450D-94CF-21E69E9EEF91}" type="parTrans" cxnId="{F8495C57-0695-431A-B94C-7FC83BA5F13E}">
      <dgm:prSet/>
      <dgm:spPr/>
      <dgm:t>
        <a:bodyPr/>
        <a:lstStyle/>
        <a:p>
          <a:endParaRPr lang="uk-UA"/>
        </a:p>
      </dgm:t>
    </dgm:pt>
    <dgm:pt modelId="{125DCA2E-3EB0-4838-A13E-8E89A5E7ADCC}" type="sibTrans" cxnId="{F8495C57-0695-431A-B94C-7FC83BA5F13E}">
      <dgm:prSet/>
      <dgm:spPr/>
      <dgm:t>
        <a:bodyPr/>
        <a:lstStyle/>
        <a:p>
          <a:endParaRPr lang="uk-UA"/>
        </a:p>
      </dgm:t>
    </dgm:pt>
    <dgm:pt modelId="{617A29D6-55A4-4AE8-B733-BB919AF43E69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4.</a:t>
          </a:r>
          <a:endParaRPr lang="uk-UA" dirty="0">
            <a:solidFill>
              <a:schemeClr val="tx1"/>
            </a:solidFill>
          </a:endParaRPr>
        </a:p>
      </dgm:t>
    </dgm:pt>
    <dgm:pt modelId="{16DF88CD-7DFE-47CA-B8F6-5ED37B8EDD6B}" type="parTrans" cxnId="{1FFF4FE9-83AA-4496-8350-729095420968}">
      <dgm:prSet/>
      <dgm:spPr/>
      <dgm:t>
        <a:bodyPr/>
        <a:lstStyle/>
        <a:p>
          <a:endParaRPr lang="uk-UA"/>
        </a:p>
      </dgm:t>
    </dgm:pt>
    <dgm:pt modelId="{161126C5-AD14-4112-8363-5CC928BC2820}" type="sibTrans" cxnId="{1FFF4FE9-83AA-4496-8350-729095420968}">
      <dgm:prSet/>
      <dgm:spPr/>
      <dgm:t>
        <a:bodyPr/>
        <a:lstStyle/>
        <a:p>
          <a:endParaRPr lang="uk-UA"/>
        </a:p>
      </dgm:t>
    </dgm:pt>
    <dgm:pt modelId="{29D10ECD-2186-44E3-BB72-D4C5DEC72EA3}">
      <dgm:prSet custT="1"/>
      <dgm:spPr/>
      <dgm:t>
        <a:bodyPr/>
        <a:lstStyle/>
        <a:p>
          <a:r>
            <a:rPr lang="uk-UA" sz="2800" dirty="0" smtClean="0"/>
            <a:t>Однакова цінова політика.</a:t>
          </a:r>
          <a:endParaRPr lang="uk-UA" sz="2800" dirty="0"/>
        </a:p>
      </dgm:t>
    </dgm:pt>
    <dgm:pt modelId="{9C54CAF8-C200-4F5D-A3B1-360EC20D5448}" type="parTrans" cxnId="{72A79FF8-9732-4DF4-B3A0-BDFD629B2CEE}">
      <dgm:prSet/>
      <dgm:spPr/>
      <dgm:t>
        <a:bodyPr/>
        <a:lstStyle/>
        <a:p>
          <a:endParaRPr lang="uk-UA"/>
        </a:p>
      </dgm:t>
    </dgm:pt>
    <dgm:pt modelId="{DF65030A-791B-49AE-B993-59D85970DFF9}" type="sibTrans" cxnId="{72A79FF8-9732-4DF4-B3A0-BDFD629B2CEE}">
      <dgm:prSet/>
      <dgm:spPr/>
      <dgm:t>
        <a:bodyPr/>
        <a:lstStyle/>
        <a:p>
          <a:endParaRPr lang="uk-UA"/>
        </a:p>
      </dgm:t>
    </dgm:pt>
    <dgm:pt modelId="{74C796B7-1908-4A15-88E4-4E40599A1CCB}" type="pres">
      <dgm:prSet presAssocID="{9081B8BF-7F8B-44F4-84A4-64BB4EC6E9C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94D981D-B776-41F8-BCAB-3EE76413A040}" type="pres">
      <dgm:prSet presAssocID="{F140225B-EBCB-4B39-BE07-7524BC735B42}" presName="composite" presStyleCnt="0"/>
      <dgm:spPr/>
    </dgm:pt>
    <dgm:pt modelId="{433A771F-CD93-4262-BF8E-4FDC9F7AFA9C}" type="pres">
      <dgm:prSet presAssocID="{F140225B-EBCB-4B39-BE07-7524BC735B4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D48A64-9CA3-423E-8446-1F4A29E6D0B7}" type="pres">
      <dgm:prSet presAssocID="{F140225B-EBCB-4B39-BE07-7524BC735B4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E905C3-233F-40BE-9424-FFAACAA77E87}" type="pres">
      <dgm:prSet presAssocID="{43F4A1D7-FF6F-4263-8D28-69765DB38D24}" presName="sp" presStyleCnt="0"/>
      <dgm:spPr/>
    </dgm:pt>
    <dgm:pt modelId="{C287C31F-25D7-42FC-AFA7-6DA2F9D8894C}" type="pres">
      <dgm:prSet presAssocID="{E38E27B7-6C23-492D-9734-DF0D66D120A4}" presName="composite" presStyleCnt="0"/>
      <dgm:spPr/>
    </dgm:pt>
    <dgm:pt modelId="{3C019D4A-5F9B-4507-BCC5-21FB7908C0DB}" type="pres">
      <dgm:prSet presAssocID="{E38E27B7-6C23-492D-9734-DF0D66D120A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658038-4794-4751-B1E8-8913D432630C}" type="pres">
      <dgm:prSet presAssocID="{E38E27B7-6C23-492D-9734-DF0D66D120A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11EE8E-29B3-4C1A-9D73-7C26C8D1E5E1}" type="pres">
      <dgm:prSet presAssocID="{86C65BC1-5FD9-4A11-B8A7-657BE8162A32}" presName="sp" presStyleCnt="0"/>
      <dgm:spPr/>
    </dgm:pt>
    <dgm:pt modelId="{82322631-D16C-49E4-9AE4-F22EB4A763F2}" type="pres">
      <dgm:prSet presAssocID="{5F44E011-1F11-43C7-861C-9B90D8F54E72}" presName="composite" presStyleCnt="0"/>
      <dgm:spPr/>
    </dgm:pt>
    <dgm:pt modelId="{391E7F93-F0F5-4BED-8440-0F5752AE9139}" type="pres">
      <dgm:prSet presAssocID="{5F44E011-1F11-43C7-861C-9B90D8F54E72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47B0C4-EAFC-412C-A73D-3AE0DC300972}" type="pres">
      <dgm:prSet presAssocID="{5F44E011-1F11-43C7-861C-9B90D8F54E72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7B7FD8-A772-4CF1-8894-D0A045C4A4F0}" type="pres">
      <dgm:prSet presAssocID="{8AC29FB9-DC53-448A-BB79-9BC43C0C1E69}" presName="sp" presStyleCnt="0"/>
      <dgm:spPr/>
    </dgm:pt>
    <dgm:pt modelId="{8790FE59-CE70-457A-8F5E-F93336DB2F5A}" type="pres">
      <dgm:prSet presAssocID="{617A29D6-55A4-4AE8-B733-BB919AF43E69}" presName="composite" presStyleCnt="0"/>
      <dgm:spPr/>
    </dgm:pt>
    <dgm:pt modelId="{C675433A-66B7-4C6B-9744-64D1B2A4A9AE}" type="pres">
      <dgm:prSet presAssocID="{617A29D6-55A4-4AE8-B733-BB919AF43E6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1D4303-D33A-4B39-8220-2AC62D11AED7}" type="pres">
      <dgm:prSet presAssocID="{617A29D6-55A4-4AE8-B733-BB919AF43E6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2E2F783-D568-4C89-B57F-414685FB5D7C}" type="presOf" srcId="{9081B8BF-7F8B-44F4-84A4-64BB4EC6E9CD}" destId="{74C796B7-1908-4A15-88E4-4E40599A1CCB}" srcOrd="0" destOrd="0" presId="urn:microsoft.com/office/officeart/2005/8/layout/chevron2"/>
    <dgm:cxn modelId="{67FBBEF8-35D4-47FE-942E-FA355C446458}" srcId="{9081B8BF-7F8B-44F4-84A4-64BB4EC6E9CD}" destId="{5F44E011-1F11-43C7-861C-9B90D8F54E72}" srcOrd="2" destOrd="0" parTransId="{52922897-DC79-496F-9F58-AC3ECB43F001}" sibTransId="{8AC29FB9-DC53-448A-BB79-9BC43C0C1E69}"/>
    <dgm:cxn modelId="{DFB36223-B261-41BF-8B54-8F3EC45395C2}" srcId="{E38E27B7-6C23-492D-9734-DF0D66D120A4}" destId="{302B2A19-D6E9-4CE9-B6E8-16A1A6945AFD}" srcOrd="0" destOrd="0" parTransId="{1037A3D3-C3EF-47A9-8618-B70D03FF7C04}" sibTransId="{586C55DC-CDD0-4E24-B48D-E9B67AABEA3F}"/>
    <dgm:cxn modelId="{1FFF4FE9-83AA-4496-8350-729095420968}" srcId="{9081B8BF-7F8B-44F4-84A4-64BB4EC6E9CD}" destId="{617A29D6-55A4-4AE8-B733-BB919AF43E69}" srcOrd="3" destOrd="0" parTransId="{16DF88CD-7DFE-47CA-B8F6-5ED37B8EDD6B}" sibTransId="{161126C5-AD14-4112-8363-5CC928BC2820}"/>
    <dgm:cxn modelId="{76FCFD40-84D2-41CF-9542-BB38CDBC5F8A}" type="presOf" srcId="{617A29D6-55A4-4AE8-B733-BB919AF43E69}" destId="{C675433A-66B7-4C6B-9744-64D1B2A4A9AE}" srcOrd="0" destOrd="0" presId="urn:microsoft.com/office/officeart/2005/8/layout/chevron2"/>
    <dgm:cxn modelId="{F8495C57-0695-431A-B94C-7FC83BA5F13E}" srcId="{617A29D6-55A4-4AE8-B733-BB919AF43E69}" destId="{4E09936B-DC1F-4935-9B01-A4B26F427788}" srcOrd="0" destOrd="0" parTransId="{DAA4B332-3B22-450D-94CF-21E69E9EEF91}" sibTransId="{125DCA2E-3EB0-4838-A13E-8E89A5E7ADCC}"/>
    <dgm:cxn modelId="{EA0F3392-48C7-45BA-9F38-D6AFC1D39856}" srcId="{9081B8BF-7F8B-44F4-84A4-64BB4EC6E9CD}" destId="{F140225B-EBCB-4B39-BE07-7524BC735B42}" srcOrd="0" destOrd="0" parTransId="{63B97DF4-0AAA-4B0D-A52C-C259B1640421}" sibTransId="{43F4A1D7-FF6F-4263-8D28-69765DB38D24}"/>
    <dgm:cxn modelId="{EDD8E152-6414-4931-B7FC-D822CC4CF022}" srcId="{9081B8BF-7F8B-44F4-84A4-64BB4EC6E9CD}" destId="{E38E27B7-6C23-492D-9734-DF0D66D120A4}" srcOrd="1" destOrd="0" parTransId="{F8C41152-B21F-4973-A937-AFDB7E4F5148}" sibTransId="{86C65BC1-5FD9-4A11-B8A7-657BE8162A32}"/>
    <dgm:cxn modelId="{F4B70D78-524B-4DCE-A2B5-FB5A6CE4B7A7}" type="presOf" srcId="{E38E27B7-6C23-492D-9734-DF0D66D120A4}" destId="{3C019D4A-5F9B-4507-BCC5-21FB7908C0DB}" srcOrd="0" destOrd="0" presId="urn:microsoft.com/office/officeart/2005/8/layout/chevron2"/>
    <dgm:cxn modelId="{CF571C57-E73E-4FAD-9E4F-874B7E1EBE9A}" type="presOf" srcId="{4E09936B-DC1F-4935-9B01-A4B26F427788}" destId="{251D4303-D33A-4B39-8220-2AC62D11AED7}" srcOrd="0" destOrd="0" presId="urn:microsoft.com/office/officeart/2005/8/layout/chevron2"/>
    <dgm:cxn modelId="{72A79FF8-9732-4DF4-B3A0-BDFD629B2CEE}" srcId="{5F44E011-1F11-43C7-861C-9B90D8F54E72}" destId="{29D10ECD-2186-44E3-BB72-D4C5DEC72EA3}" srcOrd="0" destOrd="0" parTransId="{9C54CAF8-C200-4F5D-A3B1-360EC20D5448}" sibTransId="{DF65030A-791B-49AE-B993-59D85970DFF9}"/>
    <dgm:cxn modelId="{8D2149E1-75D7-48EC-904B-6D74106FC306}" type="presOf" srcId="{29D10ECD-2186-44E3-BB72-D4C5DEC72EA3}" destId="{D447B0C4-EAFC-412C-A73D-3AE0DC300972}" srcOrd="0" destOrd="0" presId="urn:microsoft.com/office/officeart/2005/8/layout/chevron2"/>
    <dgm:cxn modelId="{5758A1B7-C3EE-4E71-949C-5561FBB6DA6E}" type="presOf" srcId="{302B2A19-D6E9-4CE9-B6E8-16A1A6945AFD}" destId="{22658038-4794-4751-B1E8-8913D432630C}" srcOrd="0" destOrd="0" presId="urn:microsoft.com/office/officeart/2005/8/layout/chevron2"/>
    <dgm:cxn modelId="{E9A4BD77-30B3-4745-B922-6516328C4F0C}" type="presOf" srcId="{F140225B-EBCB-4B39-BE07-7524BC735B42}" destId="{433A771F-CD93-4262-BF8E-4FDC9F7AFA9C}" srcOrd="0" destOrd="0" presId="urn:microsoft.com/office/officeart/2005/8/layout/chevron2"/>
    <dgm:cxn modelId="{4350C063-015A-4076-B801-F4BE3F45767D}" type="presOf" srcId="{5F44E011-1F11-43C7-861C-9B90D8F54E72}" destId="{391E7F93-F0F5-4BED-8440-0F5752AE9139}" srcOrd="0" destOrd="0" presId="urn:microsoft.com/office/officeart/2005/8/layout/chevron2"/>
    <dgm:cxn modelId="{78A7BF5C-2EE8-4623-944D-60BCAF0DA868}" srcId="{F140225B-EBCB-4B39-BE07-7524BC735B42}" destId="{EBBB8AEC-D78C-4B0F-97C9-C44D03196384}" srcOrd="0" destOrd="0" parTransId="{C3015F3F-D025-456B-AF04-16EF3F96E32C}" sibTransId="{8127095B-1710-4BE4-A135-B65B02655D4D}"/>
    <dgm:cxn modelId="{E05C803E-E35C-4745-96F6-C021B5EFBAE3}" type="presOf" srcId="{EBBB8AEC-D78C-4B0F-97C9-C44D03196384}" destId="{2DD48A64-9CA3-423E-8446-1F4A29E6D0B7}" srcOrd="0" destOrd="0" presId="urn:microsoft.com/office/officeart/2005/8/layout/chevron2"/>
    <dgm:cxn modelId="{2FF8EC7D-969F-414B-9260-114EE7BC7DE3}" type="presParOf" srcId="{74C796B7-1908-4A15-88E4-4E40599A1CCB}" destId="{C94D981D-B776-41F8-BCAB-3EE76413A040}" srcOrd="0" destOrd="0" presId="urn:microsoft.com/office/officeart/2005/8/layout/chevron2"/>
    <dgm:cxn modelId="{B3F6309B-17BF-498C-8608-94D07EF6E39A}" type="presParOf" srcId="{C94D981D-B776-41F8-BCAB-3EE76413A040}" destId="{433A771F-CD93-4262-BF8E-4FDC9F7AFA9C}" srcOrd="0" destOrd="0" presId="urn:microsoft.com/office/officeart/2005/8/layout/chevron2"/>
    <dgm:cxn modelId="{8F3DB97E-5403-476A-A222-7119374D8AA8}" type="presParOf" srcId="{C94D981D-B776-41F8-BCAB-3EE76413A040}" destId="{2DD48A64-9CA3-423E-8446-1F4A29E6D0B7}" srcOrd="1" destOrd="0" presId="urn:microsoft.com/office/officeart/2005/8/layout/chevron2"/>
    <dgm:cxn modelId="{5A16BDD0-FA9C-439E-BB2D-BB1E0F773039}" type="presParOf" srcId="{74C796B7-1908-4A15-88E4-4E40599A1CCB}" destId="{FFE905C3-233F-40BE-9424-FFAACAA77E87}" srcOrd="1" destOrd="0" presId="urn:microsoft.com/office/officeart/2005/8/layout/chevron2"/>
    <dgm:cxn modelId="{D1E4261B-E842-4D9C-A828-33F6F0AF197E}" type="presParOf" srcId="{74C796B7-1908-4A15-88E4-4E40599A1CCB}" destId="{C287C31F-25D7-42FC-AFA7-6DA2F9D8894C}" srcOrd="2" destOrd="0" presId="urn:microsoft.com/office/officeart/2005/8/layout/chevron2"/>
    <dgm:cxn modelId="{D8DE761D-752A-4B23-939F-876FFE72F33F}" type="presParOf" srcId="{C287C31F-25D7-42FC-AFA7-6DA2F9D8894C}" destId="{3C019D4A-5F9B-4507-BCC5-21FB7908C0DB}" srcOrd="0" destOrd="0" presId="urn:microsoft.com/office/officeart/2005/8/layout/chevron2"/>
    <dgm:cxn modelId="{2FED90AA-5028-4871-BADE-154E6813C56C}" type="presParOf" srcId="{C287C31F-25D7-42FC-AFA7-6DA2F9D8894C}" destId="{22658038-4794-4751-B1E8-8913D432630C}" srcOrd="1" destOrd="0" presId="urn:microsoft.com/office/officeart/2005/8/layout/chevron2"/>
    <dgm:cxn modelId="{CABD05DD-B0C6-4663-A822-BC59FEE0BDCB}" type="presParOf" srcId="{74C796B7-1908-4A15-88E4-4E40599A1CCB}" destId="{4411EE8E-29B3-4C1A-9D73-7C26C8D1E5E1}" srcOrd="3" destOrd="0" presId="urn:microsoft.com/office/officeart/2005/8/layout/chevron2"/>
    <dgm:cxn modelId="{2F0220B5-C4CA-41A5-9B39-513811E13915}" type="presParOf" srcId="{74C796B7-1908-4A15-88E4-4E40599A1CCB}" destId="{82322631-D16C-49E4-9AE4-F22EB4A763F2}" srcOrd="4" destOrd="0" presId="urn:microsoft.com/office/officeart/2005/8/layout/chevron2"/>
    <dgm:cxn modelId="{55BEBC80-3D0E-4D37-842C-66C2387475C5}" type="presParOf" srcId="{82322631-D16C-49E4-9AE4-F22EB4A763F2}" destId="{391E7F93-F0F5-4BED-8440-0F5752AE9139}" srcOrd="0" destOrd="0" presId="urn:microsoft.com/office/officeart/2005/8/layout/chevron2"/>
    <dgm:cxn modelId="{4D024CBC-59B4-4460-A566-A58F84DD675E}" type="presParOf" srcId="{82322631-D16C-49E4-9AE4-F22EB4A763F2}" destId="{D447B0C4-EAFC-412C-A73D-3AE0DC300972}" srcOrd="1" destOrd="0" presId="urn:microsoft.com/office/officeart/2005/8/layout/chevron2"/>
    <dgm:cxn modelId="{B74ED198-4332-409B-B46A-F2DEAE35CC91}" type="presParOf" srcId="{74C796B7-1908-4A15-88E4-4E40599A1CCB}" destId="{567B7FD8-A772-4CF1-8894-D0A045C4A4F0}" srcOrd="5" destOrd="0" presId="urn:microsoft.com/office/officeart/2005/8/layout/chevron2"/>
    <dgm:cxn modelId="{6FCD2DC7-ACDB-4C89-8BFF-9394CE0D9F88}" type="presParOf" srcId="{74C796B7-1908-4A15-88E4-4E40599A1CCB}" destId="{8790FE59-CE70-457A-8F5E-F93336DB2F5A}" srcOrd="6" destOrd="0" presId="urn:microsoft.com/office/officeart/2005/8/layout/chevron2"/>
    <dgm:cxn modelId="{0DD1B351-BA63-4D02-AAA1-E18EE899421C}" type="presParOf" srcId="{8790FE59-CE70-457A-8F5E-F93336DB2F5A}" destId="{C675433A-66B7-4C6B-9744-64D1B2A4A9AE}" srcOrd="0" destOrd="0" presId="urn:microsoft.com/office/officeart/2005/8/layout/chevron2"/>
    <dgm:cxn modelId="{FE362EB3-F1CB-4202-94D6-DEF3EC606DF3}" type="presParOf" srcId="{8790FE59-CE70-457A-8F5E-F93336DB2F5A}" destId="{251D4303-D33A-4B39-8220-2AC62D11AED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3A771F-CD93-4262-BF8E-4FDC9F7AFA9C}">
      <dsp:nvSpPr>
        <dsp:cNvPr id="0" name=""/>
        <dsp:cNvSpPr/>
      </dsp:nvSpPr>
      <dsp:spPr>
        <a:xfrm rot="5400000">
          <a:off x="-211664" y="217403"/>
          <a:ext cx="1411093" cy="987765"/>
        </a:xfrm>
        <a:prstGeom prst="chevr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>
              <a:solidFill>
                <a:schemeClr val="tx1"/>
              </a:solidFill>
            </a:rPr>
            <a:t>1.</a:t>
          </a:r>
          <a:endParaRPr lang="uk-UA" sz="2700" kern="1200" dirty="0">
            <a:solidFill>
              <a:schemeClr val="tx1"/>
            </a:solidFill>
          </a:endParaRPr>
        </a:p>
      </dsp:txBody>
      <dsp:txXfrm rot="-5400000">
        <a:off x="1" y="499622"/>
        <a:ext cx="987765" cy="423328"/>
      </dsp:txXfrm>
    </dsp:sp>
    <dsp:sp modelId="{2DD48A64-9CA3-423E-8446-1F4A29E6D0B7}">
      <dsp:nvSpPr>
        <dsp:cNvPr id="0" name=""/>
        <dsp:cNvSpPr/>
      </dsp:nvSpPr>
      <dsp:spPr>
        <a:xfrm rot="5400000">
          <a:off x="3944694" y="-2951189"/>
          <a:ext cx="917210" cy="68310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Підприємства дуже легко уніфікуються в будь-якому місті України. </a:t>
          </a:r>
          <a:endParaRPr lang="uk-UA" sz="2400" kern="1200" dirty="0"/>
        </a:p>
      </dsp:txBody>
      <dsp:txXfrm rot="-5400000">
        <a:off x="987766" y="50514"/>
        <a:ext cx="6786293" cy="827660"/>
      </dsp:txXfrm>
    </dsp:sp>
    <dsp:sp modelId="{3C019D4A-5F9B-4507-BCC5-21FB7908C0DB}">
      <dsp:nvSpPr>
        <dsp:cNvPr id="0" name=""/>
        <dsp:cNvSpPr/>
      </dsp:nvSpPr>
      <dsp:spPr>
        <a:xfrm rot="5400000">
          <a:off x="-211664" y="1483732"/>
          <a:ext cx="1411093" cy="987765"/>
        </a:xfrm>
        <a:prstGeom prst="chevron">
          <a:avLst/>
        </a:prstGeom>
        <a:solidFill>
          <a:schemeClr val="accent2">
            <a:shade val="50000"/>
            <a:hueOff val="-285482"/>
            <a:satOff val="-6684"/>
            <a:lumOff val="26054"/>
            <a:alphaOff val="0"/>
          </a:schemeClr>
        </a:solidFill>
        <a:ln w="9525" cap="flat" cmpd="sng" algn="ctr">
          <a:solidFill>
            <a:schemeClr val="accent2">
              <a:shade val="50000"/>
              <a:hueOff val="-285482"/>
              <a:satOff val="-6684"/>
              <a:lumOff val="2605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>
              <a:solidFill>
                <a:schemeClr val="tx1"/>
              </a:solidFill>
            </a:rPr>
            <a:t>2.</a:t>
          </a:r>
          <a:endParaRPr lang="uk-UA" sz="2700" kern="1200" dirty="0">
            <a:solidFill>
              <a:schemeClr val="tx1"/>
            </a:solidFill>
          </a:endParaRPr>
        </a:p>
      </dsp:txBody>
      <dsp:txXfrm rot="-5400000">
        <a:off x="1" y="1765951"/>
        <a:ext cx="987765" cy="423328"/>
      </dsp:txXfrm>
    </dsp:sp>
    <dsp:sp modelId="{22658038-4794-4751-B1E8-8913D432630C}">
      <dsp:nvSpPr>
        <dsp:cNvPr id="0" name=""/>
        <dsp:cNvSpPr/>
      </dsp:nvSpPr>
      <dsp:spPr>
        <a:xfrm rot="5400000">
          <a:off x="3944694" y="-1684860"/>
          <a:ext cx="917210" cy="68310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263624"/>
              <a:satOff val="-6390"/>
              <a:lumOff val="2430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Прописуються всі стандарти: бізнес-процеси, елементи концепції, інтер’єр, штат, відносно обмежене меню.</a:t>
          </a:r>
          <a:endParaRPr lang="uk-UA" sz="2400" kern="1200" dirty="0"/>
        </a:p>
      </dsp:txBody>
      <dsp:txXfrm rot="-5400000">
        <a:off x="987766" y="1316843"/>
        <a:ext cx="6786293" cy="827660"/>
      </dsp:txXfrm>
    </dsp:sp>
    <dsp:sp modelId="{391E7F93-F0F5-4BED-8440-0F5752AE9139}">
      <dsp:nvSpPr>
        <dsp:cNvPr id="0" name=""/>
        <dsp:cNvSpPr/>
      </dsp:nvSpPr>
      <dsp:spPr>
        <a:xfrm rot="5400000">
          <a:off x="-211664" y="2750061"/>
          <a:ext cx="1411093" cy="987765"/>
        </a:xfrm>
        <a:prstGeom prst="chevron">
          <a:avLst/>
        </a:prstGeom>
        <a:solidFill>
          <a:schemeClr val="accent2">
            <a:shade val="50000"/>
            <a:hueOff val="-570964"/>
            <a:satOff val="-13367"/>
            <a:lumOff val="52108"/>
            <a:alphaOff val="0"/>
          </a:schemeClr>
        </a:solidFill>
        <a:ln w="9525" cap="flat" cmpd="sng" algn="ctr">
          <a:solidFill>
            <a:schemeClr val="accent2">
              <a:shade val="50000"/>
              <a:hueOff val="-570964"/>
              <a:satOff val="-13367"/>
              <a:lumOff val="5210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>
              <a:solidFill>
                <a:schemeClr val="tx1"/>
              </a:solidFill>
            </a:rPr>
            <a:t>3</a:t>
          </a:r>
          <a:r>
            <a:rPr lang="uk-UA" sz="2700" kern="1200" dirty="0" smtClean="0"/>
            <a:t>.</a:t>
          </a:r>
          <a:endParaRPr lang="uk-UA" sz="2700" kern="1200" dirty="0"/>
        </a:p>
      </dsp:txBody>
      <dsp:txXfrm rot="-5400000">
        <a:off x="1" y="3032280"/>
        <a:ext cx="987765" cy="423328"/>
      </dsp:txXfrm>
    </dsp:sp>
    <dsp:sp modelId="{D447B0C4-EAFC-412C-A73D-3AE0DC300972}">
      <dsp:nvSpPr>
        <dsp:cNvPr id="0" name=""/>
        <dsp:cNvSpPr/>
      </dsp:nvSpPr>
      <dsp:spPr>
        <a:xfrm rot="5400000">
          <a:off x="3944694" y="-418531"/>
          <a:ext cx="917210" cy="68310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527249"/>
              <a:satOff val="-12779"/>
              <a:lumOff val="4861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800" kern="1200" dirty="0" smtClean="0"/>
            <a:t>Однакова цінова політика.</a:t>
          </a:r>
          <a:endParaRPr lang="uk-UA" sz="2800" kern="1200" dirty="0"/>
        </a:p>
      </dsp:txBody>
      <dsp:txXfrm rot="-5400000">
        <a:off x="987766" y="2583172"/>
        <a:ext cx="6786293" cy="827660"/>
      </dsp:txXfrm>
    </dsp:sp>
    <dsp:sp modelId="{C675433A-66B7-4C6B-9744-64D1B2A4A9AE}">
      <dsp:nvSpPr>
        <dsp:cNvPr id="0" name=""/>
        <dsp:cNvSpPr/>
      </dsp:nvSpPr>
      <dsp:spPr>
        <a:xfrm rot="5400000">
          <a:off x="-211664" y="4016391"/>
          <a:ext cx="1411093" cy="987765"/>
        </a:xfrm>
        <a:prstGeom prst="chevron">
          <a:avLst/>
        </a:prstGeom>
        <a:solidFill>
          <a:schemeClr val="accent2">
            <a:shade val="50000"/>
            <a:hueOff val="-285482"/>
            <a:satOff val="-6684"/>
            <a:lumOff val="26054"/>
            <a:alphaOff val="0"/>
          </a:schemeClr>
        </a:solidFill>
        <a:ln w="9525" cap="flat" cmpd="sng" algn="ctr">
          <a:solidFill>
            <a:schemeClr val="accent2">
              <a:shade val="50000"/>
              <a:hueOff val="-285482"/>
              <a:satOff val="-6684"/>
              <a:lumOff val="2605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>
              <a:solidFill>
                <a:schemeClr val="tx1"/>
              </a:solidFill>
            </a:rPr>
            <a:t>4.</a:t>
          </a:r>
          <a:endParaRPr lang="uk-UA" sz="2700" kern="1200" dirty="0">
            <a:solidFill>
              <a:schemeClr val="tx1"/>
            </a:solidFill>
          </a:endParaRPr>
        </a:p>
      </dsp:txBody>
      <dsp:txXfrm rot="-5400000">
        <a:off x="1" y="4298610"/>
        <a:ext cx="987765" cy="423328"/>
      </dsp:txXfrm>
    </dsp:sp>
    <dsp:sp modelId="{251D4303-D33A-4B39-8220-2AC62D11AED7}">
      <dsp:nvSpPr>
        <dsp:cNvPr id="0" name=""/>
        <dsp:cNvSpPr/>
      </dsp:nvSpPr>
      <dsp:spPr>
        <a:xfrm rot="5400000">
          <a:off x="3944694" y="847798"/>
          <a:ext cx="917210" cy="68310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263624"/>
              <a:satOff val="-6390"/>
              <a:lumOff val="2430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700" kern="1200" dirty="0" smtClean="0"/>
            <a:t>Централізоване постачання продуктами, сировиною і напівфабрикатами.</a:t>
          </a:r>
          <a:endParaRPr lang="uk-UA" sz="2700" kern="1200" dirty="0"/>
        </a:p>
      </dsp:txBody>
      <dsp:txXfrm rot="-5400000">
        <a:off x="987766" y="3849502"/>
        <a:ext cx="6786293" cy="827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9E3E6-C9F4-4248-851F-7A80256C0AA5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B3D0F-5F27-457A-BD50-353FB0FA6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40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E7B456-3924-47A7-95CB-691F42F276E2}" type="datetimeFigureOut">
              <a:rPr lang="uk-UA" smtClean="0"/>
              <a:t>26.02.2020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923DCA1-C570-4B14-BC36-E0CA286FBAE2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566"/>
            <a:ext cx="7498080" cy="1143000"/>
          </a:xfrm>
          <a:noFill/>
        </p:spPr>
        <p:txBody>
          <a:bodyPr>
            <a:noAutofit/>
          </a:bodyPr>
          <a:lstStyle/>
          <a:p>
            <a:pPr algn="ctr"/>
            <a:endParaRPr lang="uk-UA" sz="20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5077544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lnSpc>
                <a:spcPct val="150000"/>
              </a:lnSpc>
              <a:buNone/>
            </a:pPr>
            <a:r>
              <a:rPr lang="uk-UA" sz="4400" b="1" dirty="0" smtClean="0">
                <a:solidFill>
                  <a:srgbClr val="C00000"/>
                </a:solidFill>
                <a:latin typeface="Segoe UI Semibold" pitchFamily="34" charset="0"/>
                <a:cs typeface="Times New Roman" pitchFamily="18" charset="0"/>
              </a:rPr>
              <a:t>МЕРЕЖЕВІ </a:t>
            </a:r>
            <a:r>
              <a:rPr lang="uk-UA" sz="4400" b="1" dirty="0">
                <a:solidFill>
                  <a:srgbClr val="C00000"/>
                </a:solidFill>
                <a:latin typeface="Segoe UI Semibold" pitchFamily="34" charset="0"/>
                <a:cs typeface="Times New Roman" pitchFamily="18" charset="0"/>
              </a:rPr>
              <a:t>ТА </a:t>
            </a:r>
            <a:r>
              <a:rPr lang="uk-UA" sz="4400" b="1" dirty="0" smtClean="0">
                <a:solidFill>
                  <a:srgbClr val="C00000"/>
                </a:solidFill>
                <a:latin typeface="Segoe UI Semibold" pitchFamily="34" charset="0"/>
                <a:cs typeface="Times New Roman" pitchFamily="18" charset="0"/>
              </a:rPr>
              <a:t>НЕЗАЛЕЖНІ ЗАКЛАДИ ХАРЧУВАННЯ   </a:t>
            </a:r>
            <a:endParaRPr lang="uk-UA" sz="4400" b="1" dirty="0" smtClean="0">
              <a:solidFill>
                <a:srgbClr val="C00000"/>
              </a:solidFill>
              <a:latin typeface="Segoe UI Semibold" pitchFamily="34" charset="0"/>
              <a:cs typeface="Times New Roman" pitchFamily="18" charset="0"/>
            </a:endParaRPr>
          </a:p>
          <a:p>
            <a:pPr marL="82296" indent="0" algn="ctr">
              <a:lnSpc>
                <a:spcPct val="150000"/>
              </a:lnSpc>
              <a:buNone/>
            </a:pPr>
            <a:r>
              <a:rPr lang="uk-UA" sz="4400" b="1" dirty="0" smtClean="0">
                <a:solidFill>
                  <a:srgbClr val="C00000"/>
                </a:solidFill>
                <a:latin typeface="Segoe UI Semibold" pitchFamily="34" charset="0"/>
                <a:cs typeface="Times New Roman" pitchFamily="18" charset="0"/>
              </a:rPr>
              <a:t>В </a:t>
            </a:r>
            <a:r>
              <a:rPr lang="uk-UA" sz="4400" b="1" dirty="0">
                <a:solidFill>
                  <a:srgbClr val="C00000"/>
                </a:solidFill>
                <a:latin typeface="Segoe UI Semibold" pitchFamily="34" charset="0"/>
                <a:cs typeface="Times New Roman" pitchFamily="18" charset="0"/>
              </a:rPr>
              <a:t>УКРАЇНІ</a:t>
            </a:r>
            <a:endParaRPr lang="uk-UA" sz="4400" dirty="0">
              <a:solidFill>
                <a:srgbClr val="C00000"/>
              </a:solidFill>
              <a:latin typeface="Segoe UI Semibold" pitchFamily="34" charset="0"/>
              <a:cs typeface="Times New Roman" pitchFamily="18" charset="0"/>
            </a:endParaRPr>
          </a:p>
          <a:p>
            <a:pPr marL="82296" indent="0">
              <a:buNone/>
            </a:pPr>
            <a:endParaRPr lang="uk-UA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epositphotos_93309692-stock-photo-3d-people-label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359" y="4779150"/>
            <a:ext cx="2771800" cy="207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epositphotos_98270546-stock-photo-3d-people-3d-people-3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695" y="4934326"/>
            <a:ext cx="1664773" cy="1768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86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Незалежні ресторани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08720"/>
            <a:ext cx="8316416" cy="5339680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uk-UA" sz="2400" b="1" i="1" u="sng" dirty="0">
                <a:solidFill>
                  <a:schemeClr val="accent5">
                    <a:lumMod val="75000"/>
                  </a:schemeClr>
                </a:solidFill>
              </a:rPr>
              <a:t>Незалежні ресторани характеризуються організаційно-господарською самостійністю</a:t>
            </a:r>
            <a:r>
              <a:rPr lang="uk-UA" sz="2400" b="1" i="1" u="sng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uk-UA" sz="2400" b="1" i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uk-UA" sz="2400" b="1" dirty="0"/>
              <a:t>С</a:t>
            </a:r>
            <a:r>
              <a:rPr lang="uk-UA" sz="2400" b="1" dirty="0" smtClean="0"/>
              <a:t>амі </a:t>
            </a:r>
            <a:r>
              <a:rPr lang="uk-UA" sz="2400" b="1" dirty="0"/>
              <a:t>вибирають стратегію і практику поведінки на ринку</a:t>
            </a:r>
            <a:r>
              <a:rPr lang="uk-UA" sz="2400" b="1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uk-UA" sz="2400" b="1" dirty="0" smtClean="0"/>
              <a:t> Мають унікальність</a:t>
            </a:r>
            <a:r>
              <a:rPr lang="uk-UA" sz="2400" b="1" dirty="0"/>
              <a:t>, </a:t>
            </a:r>
            <a:r>
              <a:rPr lang="uk-UA" sz="2400" b="1" dirty="0" smtClean="0"/>
              <a:t>концептуальність, що  </a:t>
            </a:r>
            <a:r>
              <a:rPr lang="uk-UA" sz="2400" b="1" dirty="0"/>
              <a:t>створює неповторний імідж для споживачів, які віддають перевагу персональному </a:t>
            </a:r>
            <a:r>
              <a:rPr lang="uk-UA" sz="2400" b="1" dirty="0" smtClean="0"/>
              <a:t>обслуговуванню.  </a:t>
            </a:r>
            <a:endParaRPr lang="uk-UA" sz="2400" b="1" dirty="0"/>
          </a:p>
          <a:p>
            <a:pPr>
              <a:buFont typeface="Wingdings" pitchFamily="2" charset="2"/>
              <a:buChar char="ü"/>
            </a:pPr>
            <a:r>
              <a:rPr lang="uk-UA" sz="2400" b="1" dirty="0" smtClean="0"/>
              <a:t> Власник є ідейним натхненником такого ресторану. 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/>
              <a:t> </a:t>
            </a:r>
            <a:r>
              <a:rPr lang="ru-RU" sz="2400" b="1" dirty="0" smtClean="0"/>
              <a:t>У такому </a:t>
            </a:r>
            <a:r>
              <a:rPr lang="ru-RU" sz="2400" b="1" dirty="0" err="1" smtClean="0"/>
              <a:t>ресторані</a:t>
            </a:r>
            <a:r>
              <a:rPr lang="ru-RU" sz="2400" b="1" dirty="0" smtClean="0"/>
              <a:t>   </a:t>
            </a:r>
            <a:r>
              <a:rPr lang="ru-RU" sz="2400" b="1" dirty="0"/>
              <a:t>головне – </a:t>
            </a:r>
            <a:r>
              <a:rPr lang="ru-RU" sz="2400" b="1" dirty="0" err="1"/>
              <a:t>щирість</a:t>
            </a:r>
            <a:r>
              <a:rPr lang="ru-RU" sz="2400" b="1" dirty="0"/>
              <a:t> у </a:t>
            </a:r>
            <a:r>
              <a:rPr lang="ru-RU" sz="2400" b="1" dirty="0" err="1"/>
              <a:t>ставленні</a:t>
            </a:r>
            <a:r>
              <a:rPr lang="ru-RU" sz="2400" b="1" dirty="0"/>
              <a:t> до гостей, </a:t>
            </a:r>
            <a:r>
              <a:rPr lang="ru-RU" sz="2400" b="1" dirty="0" err="1"/>
              <a:t>відчуття</a:t>
            </a:r>
            <a:r>
              <a:rPr lang="ru-RU" sz="2400" b="1" dirty="0"/>
              <a:t> </a:t>
            </a:r>
            <a:r>
              <a:rPr lang="ru-RU" sz="2400" b="1" dirty="0" err="1"/>
              <a:t>якої</a:t>
            </a:r>
            <a:r>
              <a:rPr lang="ru-RU" sz="2400" b="1" dirty="0"/>
              <a:t> </a:t>
            </a:r>
            <a:r>
              <a:rPr lang="ru-RU" sz="2400" b="1" dirty="0" err="1"/>
              <a:t>робить</a:t>
            </a:r>
            <a:r>
              <a:rPr lang="ru-RU" sz="2400" b="1" dirty="0"/>
              <a:t> </a:t>
            </a:r>
            <a:r>
              <a:rPr lang="ru-RU" sz="2400" b="1" dirty="0" err="1"/>
              <a:t>їх</a:t>
            </a:r>
            <a:r>
              <a:rPr lang="ru-RU" sz="2400" b="1" dirty="0"/>
              <a:t> </a:t>
            </a:r>
            <a:r>
              <a:rPr lang="ru-RU" sz="2400" b="1" dirty="0" err="1"/>
              <a:t>постійними</a:t>
            </a:r>
            <a:r>
              <a:rPr lang="ru-RU" sz="2400" b="1" dirty="0"/>
              <a:t> </a:t>
            </a:r>
            <a:r>
              <a:rPr lang="ru-RU" sz="2400" b="1" dirty="0" err="1"/>
              <a:t>відвідувачами</a:t>
            </a:r>
            <a:r>
              <a:rPr lang="ru-RU" sz="2400" b="1" dirty="0"/>
              <a:t>.</a:t>
            </a:r>
            <a:endParaRPr lang="uk-UA" sz="2400" b="1" dirty="0" smtClean="0"/>
          </a:p>
          <a:p>
            <a:pPr>
              <a:buFont typeface="Wingdings" pitchFamily="2" charset="2"/>
              <a:buChar char="ü"/>
            </a:pPr>
            <a:endParaRPr lang="uk-UA" sz="2000" b="1" dirty="0" smtClean="0"/>
          </a:p>
          <a:p>
            <a:pPr marL="82296" indent="0">
              <a:buNone/>
            </a:pPr>
            <a:endParaRPr lang="uk-UA" sz="2000" b="1" dirty="0"/>
          </a:p>
          <a:p>
            <a:pPr marL="82296" indent="0">
              <a:buNone/>
            </a:pPr>
            <a:endParaRPr lang="uk-UA" sz="1600" dirty="0"/>
          </a:p>
          <a:p>
            <a:endParaRPr lang="uk-UA" sz="1600" dirty="0"/>
          </a:p>
        </p:txBody>
      </p:sp>
      <p:pic>
        <p:nvPicPr>
          <p:cNvPr id="2050" name="Picture 2" descr="D:\restoran-hetman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779" y="5028757"/>
            <a:ext cx="2729508" cy="16855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4" name="Picture 2" descr="D:\_87b0057-hdr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800" y="5055419"/>
            <a:ext cx="2737973" cy="15423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03434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64704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effectLst/>
              </a:rPr>
              <a:t> Типи мережевих ресторанів</a:t>
            </a:r>
            <a:endParaRPr lang="uk-UA" sz="4000" b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uk-UA" sz="4400" b="1" dirty="0" smtClean="0">
                <a:solidFill>
                  <a:schemeClr val="accent1">
                    <a:lumMod val="75000"/>
                  </a:schemeClr>
                </a:solidFill>
              </a:rPr>
              <a:t>Мережі </a:t>
            </a:r>
            <a:r>
              <a:rPr lang="uk-UA" sz="4400" b="1" dirty="0">
                <a:solidFill>
                  <a:schemeClr val="accent1">
                    <a:lumMod val="75000"/>
                  </a:schemeClr>
                </a:solidFill>
              </a:rPr>
              <a:t>закладів </a:t>
            </a:r>
            <a:r>
              <a:rPr lang="uk-UA" sz="4400" b="1" dirty="0" smtClean="0">
                <a:solidFill>
                  <a:schemeClr val="accent1">
                    <a:lumMod val="75000"/>
                  </a:schemeClr>
                </a:solidFill>
              </a:rPr>
              <a:t>однотипних</a:t>
            </a:r>
            <a:r>
              <a:rPr lang="uk-UA" sz="4400" b="1" dirty="0" smtClean="0"/>
              <a:t>:</a:t>
            </a:r>
          </a:p>
          <a:p>
            <a:r>
              <a:rPr lang="uk-UA" sz="4400" b="1" dirty="0" smtClean="0"/>
              <a:t> </a:t>
            </a:r>
            <a:r>
              <a:rPr lang="uk-UA" sz="4400" b="1" dirty="0"/>
              <a:t>жорстко </a:t>
            </a:r>
            <a:r>
              <a:rPr lang="uk-UA" sz="4400" b="1" dirty="0" smtClean="0"/>
              <a:t>стандартизовані ресторани швидкого обслуговування;  </a:t>
            </a:r>
          </a:p>
          <a:p>
            <a:r>
              <a:rPr lang="uk-UA" sz="4400" b="1" dirty="0" smtClean="0"/>
              <a:t>навмисно уникають </a:t>
            </a:r>
            <a:r>
              <a:rPr lang="uk-UA" sz="4400" b="1" dirty="0"/>
              <a:t>слова «фаст-фуд</a:t>
            </a:r>
            <a:r>
              <a:rPr lang="uk-UA" sz="4400" b="1" dirty="0" smtClean="0"/>
              <a:t>».</a:t>
            </a:r>
          </a:p>
          <a:p>
            <a:r>
              <a:rPr lang="uk-UA" sz="4400" b="1" dirty="0"/>
              <a:t>м</a:t>
            </a:r>
            <a:r>
              <a:rPr lang="uk-UA" sz="4400" b="1" dirty="0" smtClean="0"/>
              <a:t>ережеві </a:t>
            </a:r>
            <a:r>
              <a:rPr lang="uk-UA" sz="4400" b="1" dirty="0"/>
              <a:t>ресторани мають єдиний центр </a:t>
            </a:r>
            <a:r>
              <a:rPr lang="uk-UA" sz="4400" b="1" dirty="0" smtClean="0"/>
              <a:t>управління;</a:t>
            </a:r>
          </a:p>
          <a:p>
            <a:r>
              <a:rPr lang="uk-UA" sz="4400" b="1" dirty="0" smtClean="0"/>
              <a:t>часто працюють по </a:t>
            </a:r>
            <a:r>
              <a:rPr lang="uk-UA" sz="4400" b="1" dirty="0" err="1" smtClean="0"/>
              <a:t>франчшизі</a:t>
            </a:r>
            <a:r>
              <a:rPr lang="uk-UA" sz="3100" b="1" dirty="0" smtClean="0"/>
              <a:t>.</a:t>
            </a:r>
            <a:endParaRPr lang="uk-UA" sz="3100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004048" y="1524000"/>
            <a:ext cx="3929640" cy="466344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uk-UA" sz="2300" b="1" dirty="0" smtClean="0">
                <a:solidFill>
                  <a:schemeClr val="accent1">
                    <a:lumMod val="75000"/>
                  </a:schemeClr>
                </a:solidFill>
              </a:rPr>
              <a:t>Так звані «віртуальні мережі»</a:t>
            </a:r>
            <a:r>
              <a:rPr lang="uk-UA" sz="2300" b="1" dirty="0" smtClean="0"/>
              <a:t>:</a:t>
            </a:r>
          </a:p>
          <a:p>
            <a:pPr>
              <a:spcBef>
                <a:spcPts val="0"/>
              </a:spcBef>
            </a:pPr>
            <a:r>
              <a:rPr lang="uk-UA" sz="2300" b="1" dirty="0" smtClean="0"/>
              <a:t>тому </a:t>
            </a:r>
            <a:r>
              <a:rPr lang="uk-UA" sz="2300" b="1" dirty="0"/>
              <a:t>що вони поєднують заклади зовсім </a:t>
            </a:r>
            <a:r>
              <a:rPr lang="uk-UA" sz="2300" b="1" dirty="0" smtClean="0"/>
              <a:t>різнопланові;</a:t>
            </a:r>
          </a:p>
          <a:p>
            <a:pPr>
              <a:spcBef>
                <a:spcPts val="0"/>
              </a:spcBef>
            </a:pPr>
            <a:r>
              <a:rPr lang="uk-UA" sz="2300" b="1" dirty="0" smtClean="0"/>
              <a:t> </a:t>
            </a:r>
            <a:r>
              <a:rPr lang="uk-UA" sz="2300" b="1" dirty="0"/>
              <a:t>різних цінових категорій і нерідко розташовані в різних </a:t>
            </a:r>
            <a:r>
              <a:rPr lang="uk-UA" sz="2300" b="1" dirty="0" smtClean="0"/>
              <a:t>містах;</a:t>
            </a:r>
          </a:p>
          <a:p>
            <a:pPr>
              <a:spcBef>
                <a:spcPts val="0"/>
              </a:spcBef>
            </a:pPr>
            <a:r>
              <a:rPr lang="uk-UA" sz="2300" b="1" dirty="0" smtClean="0"/>
              <a:t>закладу </a:t>
            </a:r>
            <a:r>
              <a:rPr lang="uk-UA" sz="2300" b="1" dirty="0"/>
              <a:t>найчастіше належать різним </a:t>
            </a:r>
            <a:r>
              <a:rPr lang="uk-UA" sz="2300" b="1" dirty="0" smtClean="0"/>
              <a:t>власникам;</a:t>
            </a:r>
          </a:p>
          <a:p>
            <a:pPr>
              <a:spcBef>
                <a:spcPts val="0"/>
              </a:spcBef>
            </a:pPr>
            <a:r>
              <a:rPr lang="uk-UA" sz="2300" b="1" dirty="0" smtClean="0"/>
              <a:t> можуть </a:t>
            </a:r>
            <a:r>
              <a:rPr lang="uk-UA" sz="2300" b="1" dirty="0"/>
              <a:t>бути зв’язані між собою, наприклад, тільки загальною рекламною кампанією.</a:t>
            </a:r>
          </a:p>
          <a:p>
            <a:pPr>
              <a:spcBef>
                <a:spcPts val="0"/>
              </a:spcBef>
            </a:pPr>
            <a:endParaRPr lang="uk-UA" sz="2300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692696"/>
            <a:ext cx="8064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>
                <a:solidFill>
                  <a:srgbClr val="FF0000"/>
                </a:solidFill>
              </a:rPr>
              <a:t>Прийнято розрізняти регіональні, національні і міжнародні мережі</a:t>
            </a:r>
          </a:p>
        </p:txBody>
      </p:sp>
    </p:spTree>
    <p:extLst>
      <p:ext uri="{BB962C8B-B14F-4D97-AF65-F5344CB8AC3E}">
        <p14:creationId xmlns:p14="http://schemas.microsoft.com/office/powerpoint/2010/main" val="75123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Мережеві </a:t>
            </a:r>
            <a:r>
              <a:rPr lang="uk-UA" dirty="0" smtClean="0"/>
              <a:t>ресторани швидкого харчування</a:t>
            </a:r>
            <a:endParaRPr lang="uk-UA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735049"/>
              </p:ext>
            </p:extLst>
          </p:nvPr>
        </p:nvGraphicFramePr>
        <p:xfrm>
          <a:off x="1115616" y="1447800"/>
          <a:ext cx="7818834" cy="522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868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Autofit/>
          </a:bodyPr>
          <a:lstStyle/>
          <a:p>
            <a:pPr algn="r"/>
            <a:r>
              <a:rPr lang="uk-UA" sz="3600" b="1" dirty="0" smtClean="0"/>
              <a:t>Мережеві ресторани </a:t>
            </a:r>
            <a:br>
              <a:rPr lang="uk-UA" sz="3600" b="1" dirty="0" smtClean="0"/>
            </a:br>
            <a:r>
              <a:rPr lang="uk-UA" sz="3600" b="1" dirty="0" smtClean="0"/>
              <a:t>елітної або середньої категорії </a:t>
            </a:r>
            <a:br>
              <a:rPr lang="uk-UA" sz="3600" b="1" dirty="0" smtClean="0"/>
            </a:br>
            <a:r>
              <a:rPr lang="uk-UA" sz="2400" i="1" dirty="0" smtClean="0"/>
              <a:t>(</a:t>
            </a:r>
            <a:r>
              <a:rPr lang="uk-UA" sz="2400" i="1" dirty="0"/>
              <a:t>сім’ї </a:t>
            </a:r>
            <a:r>
              <a:rPr lang="uk-UA" sz="2400" i="1" dirty="0" smtClean="0"/>
              <a:t>концептуальних ресторанів) </a:t>
            </a:r>
            <a:endParaRPr lang="uk-UA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25000" lnSpcReduction="20000"/>
          </a:bodyPr>
          <a:lstStyle/>
          <a:p>
            <a:pPr marL="82296" indent="0">
              <a:spcBef>
                <a:spcPts val="0"/>
              </a:spcBef>
              <a:buNone/>
            </a:pPr>
            <a:r>
              <a:rPr lang="uk-UA" dirty="0" smtClean="0"/>
              <a:t>  </a:t>
            </a:r>
          </a:p>
          <a:p>
            <a:pPr>
              <a:spcBef>
                <a:spcPts val="0"/>
              </a:spcBef>
            </a:pPr>
            <a:r>
              <a:rPr lang="uk-UA" sz="9600" b="1" dirty="0" smtClean="0"/>
              <a:t>В одних руках знаходиться фінансова </a:t>
            </a:r>
            <a:r>
              <a:rPr lang="uk-UA" sz="9600" b="1" dirty="0"/>
              <a:t>звітність, </a:t>
            </a:r>
            <a:r>
              <a:rPr lang="uk-UA" sz="9600" b="1" dirty="0" smtClean="0"/>
              <a:t>система </a:t>
            </a:r>
            <a:r>
              <a:rPr lang="uk-UA" sz="9600" b="1" dirty="0"/>
              <a:t>постачань, </a:t>
            </a:r>
            <a:r>
              <a:rPr lang="uk-UA" sz="9600" b="1" dirty="0" smtClean="0"/>
              <a:t>кадровий </a:t>
            </a:r>
            <a:r>
              <a:rPr lang="uk-UA" sz="9600" b="1" dirty="0"/>
              <a:t>ресурс, </a:t>
            </a:r>
            <a:r>
              <a:rPr lang="uk-UA" sz="9600" b="1" dirty="0" smtClean="0"/>
              <a:t>рекламна </a:t>
            </a:r>
            <a:r>
              <a:rPr lang="uk-UA" sz="9600" b="1" dirty="0"/>
              <a:t>кампанія</a:t>
            </a:r>
            <a:r>
              <a:rPr lang="uk-UA" sz="9600" b="1" dirty="0" smtClean="0"/>
              <a:t>.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uk-UA" sz="9600" b="1" dirty="0" smtClean="0"/>
              <a:t> </a:t>
            </a:r>
            <a:endParaRPr lang="uk-UA" sz="9600" b="1" dirty="0"/>
          </a:p>
          <a:p>
            <a:pPr>
              <a:spcBef>
                <a:spcPts val="0"/>
              </a:spcBef>
            </a:pPr>
            <a:r>
              <a:rPr lang="uk-UA" sz="9600" b="1" dirty="0"/>
              <a:t>Постачальники надають знижки, дешевше викуповуються рекламні площі і час. </a:t>
            </a:r>
            <a:endParaRPr lang="uk-UA" sz="9600" b="1" dirty="0" smtClean="0"/>
          </a:p>
          <a:p>
            <a:pPr>
              <a:spcBef>
                <a:spcPts val="0"/>
              </a:spcBef>
            </a:pPr>
            <a:endParaRPr lang="uk-UA" sz="9600" b="1" dirty="0"/>
          </a:p>
          <a:p>
            <a:pPr>
              <a:spcBef>
                <a:spcPts val="0"/>
              </a:spcBef>
            </a:pPr>
            <a:r>
              <a:rPr lang="uk-UA" sz="9600" b="1" dirty="0" smtClean="0"/>
              <a:t>Легко </a:t>
            </a:r>
            <a:r>
              <a:rPr lang="uk-UA" sz="9600" b="1" dirty="0"/>
              <a:t>відбувається рокіровка персоналу з одного ресторану в іншій. </a:t>
            </a:r>
            <a:endParaRPr lang="uk-UA" sz="9600" b="1" dirty="0" smtClean="0"/>
          </a:p>
          <a:p>
            <a:pPr marL="82296" indent="0">
              <a:spcBef>
                <a:spcPts val="0"/>
              </a:spcBef>
              <a:buNone/>
            </a:pPr>
            <a:r>
              <a:rPr lang="uk-UA" sz="9600" b="1" dirty="0" smtClean="0"/>
              <a:t> </a:t>
            </a:r>
            <a:endParaRPr lang="uk-UA" sz="9600" b="1" dirty="0"/>
          </a:p>
          <a:p>
            <a:pPr>
              <a:spcBef>
                <a:spcPts val="0"/>
              </a:spcBef>
            </a:pPr>
            <a:r>
              <a:rPr lang="uk-UA" sz="9600" b="1" dirty="0"/>
              <a:t>Відкриття нових ресторанів відбувається за торованою схемою, використовуються існуючі кадри, технології, постачальники</a:t>
            </a:r>
            <a:r>
              <a:rPr lang="uk-UA" sz="9600" b="1" dirty="0" smtClean="0"/>
              <a:t>.</a:t>
            </a:r>
          </a:p>
          <a:p>
            <a:pPr>
              <a:spcBef>
                <a:spcPts val="0"/>
              </a:spcBef>
            </a:pPr>
            <a:endParaRPr lang="uk-UA" sz="9600" b="1" dirty="0" smtClean="0"/>
          </a:p>
          <a:p>
            <a:pPr>
              <a:spcBef>
                <a:spcPts val="0"/>
              </a:spcBef>
            </a:pPr>
            <a:r>
              <a:rPr lang="uk-UA" sz="9600" b="1" dirty="0" smtClean="0"/>
              <a:t> </a:t>
            </a:r>
            <a:r>
              <a:rPr lang="uk-UA" sz="9600" b="1" dirty="0"/>
              <a:t>Більш «слабкий» ресторан підтягують за рахунок устояних </a:t>
            </a:r>
            <a:r>
              <a:rPr lang="uk-UA" sz="9600" b="1" dirty="0" smtClean="0"/>
              <a:t>брендів.  </a:t>
            </a:r>
            <a:endParaRPr lang="uk-UA" sz="9600" b="1" dirty="0"/>
          </a:p>
        </p:txBody>
      </p:sp>
      <p:pic>
        <p:nvPicPr>
          <p:cNvPr id="4098" name="Picture 2" descr="D:\photo_15034799105a83f7bec367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2350977" cy="878678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72611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Аналіз торгівельно-виробничої діяльності мережевих ресторанів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15616" y="1493324"/>
            <a:ext cx="4049600" cy="4663440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uk-UA" sz="3600" b="1" dirty="0" smtClean="0">
                <a:solidFill>
                  <a:srgbClr val="FF0000"/>
                </a:solidFill>
              </a:rPr>
              <a:t> </a:t>
            </a:r>
            <a:r>
              <a:rPr lang="uk-UA" sz="3200" b="1" dirty="0">
                <a:solidFill>
                  <a:srgbClr val="FF0000"/>
                </a:solidFill>
              </a:rPr>
              <a:t>Недоліки </a:t>
            </a:r>
            <a:r>
              <a:rPr lang="uk-UA" sz="3200" b="1" dirty="0" smtClean="0">
                <a:solidFill>
                  <a:srgbClr val="FF0000"/>
                </a:solidFill>
              </a:rPr>
              <a:t>:</a:t>
            </a:r>
            <a:endParaRPr lang="uk-UA" sz="32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b="1" dirty="0"/>
              <a:t>додаткові витрати у зв’язку із придбанням </a:t>
            </a:r>
            <a:r>
              <a:rPr lang="uk-UA" b="1" dirty="0" err="1" smtClean="0"/>
              <a:t>франчшизи</a:t>
            </a:r>
            <a:r>
              <a:rPr lang="uk-UA" b="1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/>
              <a:t>чітке </a:t>
            </a:r>
            <a:r>
              <a:rPr lang="uk-UA" b="1" dirty="0"/>
              <a:t>дотримання концепції  та стандартів мережі;</a:t>
            </a:r>
          </a:p>
          <a:p>
            <a:pPr>
              <a:buFont typeface="Wingdings" pitchFamily="2" charset="2"/>
              <a:buChar char="Ø"/>
            </a:pPr>
            <a:r>
              <a:rPr lang="uk-UA" b="1" dirty="0"/>
              <a:t>заклади не мають </a:t>
            </a:r>
            <a:r>
              <a:rPr lang="uk-UA" b="1" dirty="0" smtClean="0"/>
              <a:t>свого «обличчя</a:t>
            </a:r>
            <a:r>
              <a:rPr lang="uk-UA" b="1" dirty="0"/>
              <a:t>»;</a:t>
            </a:r>
          </a:p>
          <a:p>
            <a:pPr>
              <a:buFont typeface="Wingdings" pitchFamily="2" charset="2"/>
              <a:buChar char="Ø"/>
            </a:pPr>
            <a:r>
              <a:rPr lang="uk-UA" b="1" dirty="0"/>
              <a:t>неможливість проявити свою </a:t>
            </a:r>
            <a:r>
              <a:rPr lang="uk-UA" b="1" dirty="0" smtClean="0"/>
              <a:t>творчість, </a:t>
            </a:r>
            <a:r>
              <a:rPr lang="uk-UA" b="1" dirty="0"/>
              <a:t>креативність при веденні ресторанного бізнесу.</a:t>
            </a:r>
          </a:p>
          <a:p>
            <a:pPr marL="82296" indent="0">
              <a:buNone/>
            </a:pP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endParaRPr lang="uk-UA" sz="2900" b="1" dirty="0"/>
          </a:p>
        </p:txBody>
      </p:sp>
      <p:pic>
        <p:nvPicPr>
          <p:cNvPr id="7170" name="Picture 2" descr="D:\1390998908_2z6baxopr8enlk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28800"/>
            <a:ext cx="3051633" cy="43924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61136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Аналіз торгівельно-виробничої діяльності мережевих ресторанів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3608" y="1524000"/>
            <a:ext cx="4049600" cy="5073352"/>
          </a:xfrm>
        </p:spPr>
        <p:txBody>
          <a:bodyPr>
            <a:normAutofit fontScale="47500" lnSpcReduction="20000"/>
          </a:bodyPr>
          <a:lstStyle/>
          <a:p>
            <a:pPr marL="82296" indent="0" algn="ctr">
              <a:buNone/>
            </a:pPr>
            <a:r>
              <a:rPr lang="uk-UA" sz="4200" b="1" dirty="0" smtClean="0">
                <a:solidFill>
                  <a:srgbClr val="FF0000"/>
                </a:solidFill>
              </a:rPr>
              <a:t>Переваги:</a:t>
            </a:r>
            <a:endParaRPr lang="uk-UA" sz="4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sz="2900" dirty="0" smtClean="0"/>
              <a:t> </a:t>
            </a:r>
            <a:r>
              <a:rPr lang="uk-UA" sz="3800" b="1" dirty="0" smtClean="0"/>
              <a:t>стандартизація </a:t>
            </a:r>
            <a:r>
              <a:rPr lang="uk-UA" sz="3800" b="1" dirty="0"/>
              <a:t>полегшує поширення позитивного </a:t>
            </a:r>
            <a:r>
              <a:rPr lang="uk-UA" sz="3800" b="1" dirty="0" smtClean="0"/>
              <a:t>досвіду; </a:t>
            </a:r>
          </a:p>
          <a:p>
            <a:pPr>
              <a:buFont typeface="Wingdings" pitchFamily="2" charset="2"/>
              <a:buChar char="Ø"/>
            </a:pPr>
            <a:r>
              <a:rPr lang="uk-UA" sz="3800" b="1" dirty="0" smtClean="0"/>
              <a:t> якщо позитивний </a:t>
            </a:r>
            <a:r>
              <a:rPr lang="uk-UA" sz="3800" b="1" dirty="0"/>
              <a:t>досвід, досягнутий на одному з них, буде поширений усередині всієї мережі, незалежно від місця розташування ресторанів;</a:t>
            </a:r>
          </a:p>
          <a:p>
            <a:pPr>
              <a:buFont typeface="Wingdings" pitchFamily="2" charset="2"/>
              <a:buChar char="Ø"/>
            </a:pPr>
            <a:r>
              <a:rPr lang="en-US" sz="3800" b="1" dirty="0" smtClean="0"/>
              <a:t> </a:t>
            </a:r>
            <a:r>
              <a:rPr lang="uk-UA" sz="3800" b="1" dirty="0"/>
              <a:t>керування мережею підприємств значною мірою спрощується в результаті стандартизації </a:t>
            </a:r>
            <a:r>
              <a:rPr lang="uk-UA" sz="3800" b="1" dirty="0" smtClean="0"/>
              <a:t>продукції;</a:t>
            </a:r>
          </a:p>
          <a:p>
            <a:pPr>
              <a:buFont typeface="Wingdings" pitchFamily="2" charset="2"/>
              <a:buChar char="Ø"/>
            </a:pPr>
            <a:r>
              <a:rPr lang="uk-UA" sz="3800" b="1" dirty="0" smtClean="0"/>
              <a:t> зменшуються ризики ведення бізнесу;</a:t>
            </a:r>
          </a:p>
          <a:p>
            <a:pPr>
              <a:buFont typeface="Wingdings" pitchFamily="2" charset="2"/>
              <a:buChar char="Ø"/>
            </a:pPr>
            <a:r>
              <a:rPr lang="uk-UA" sz="3800" b="1" dirty="0" smtClean="0"/>
              <a:t>спрощується </a:t>
            </a:r>
            <a:r>
              <a:rPr lang="uk-UA" sz="3800" b="1" dirty="0"/>
              <a:t>контроль за якістю продукції та </a:t>
            </a:r>
            <a:r>
              <a:rPr lang="uk-UA" sz="3800" b="1" dirty="0" smtClean="0"/>
              <a:t>послуг;</a:t>
            </a:r>
          </a:p>
          <a:p>
            <a:pPr>
              <a:buFont typeface="Wingdings" pitchFamily="2" charset="2"/>
              <a:buChar char="Ø"/>
            </a:pPr>
            <a:r>
              <a:rPr lang="uk-UA" sz="3800" b="1" dirty="0"/>
              <a:t>с</a:t>
            </a:r>
            <a:r>
              <a:rPr lang="uk-UA" sz="3800" b="1" dirty="0" smtClean="0"/>
              <a:t>поживач </a:t>
            </a:r>
            <a:r>
              <a:rPr lang="uk-UA" sz="3800" b="1" dirty="0"/>
              <a:t>одержує чітке уявлення про те, що йому буде надано на будь-якому підприємстві.</a:t>
            </a:r>
          </a:p>
          <a:p>
            <a:endParaRPr lang="uk-UA" sz="38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uk-UA" sz="2900" b="1" dirty="0"/>
          </a:p>
        </p:txBody>
      </p:sp>
      <p:pic>
        <p:nvPicPr>
          <p:cNvPr id="7170" name="Picture 2" descr="D:\1390998908_2z6baxopr8enlk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23752"/>
            <a:ext cx="3127026" cy="37993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21851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Аналіз торгівельно-виробничої діяльності незалежних  ресторанів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71600" y="1529328"/>
            <a:ext cx="5013430" cy="4663440"/>
          </a:xfrm>
        </p:spPr>
        <p:txBody>
          <a:bodyPr>
            <a:noAutofit/>
          </a:bodyPr>
          <a:lstStyle/>
          <a:p>
            <a:pPr marL="82296" indent="0"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rgbClr val="FF0000"/>
                </a:solidFill>
              </a:rPr>
              <a:t>Переваги  ведення торгівельно-виробничої діяльності мережевих ресторанів:</a:t>
            </a:r>
            <a:endParaRPr lang="uk-UA" sz="2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b="1" dirty="0"/>
              <a:t>характеризуються організаційно-господарською самостійністю</a:t>
            </a:r>
            <a:r>
              <a:rPr lang="uk-UA" sz="2000" b="1" dirty="0" smtClean="0"/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b="1" dirty="0" smtClean="0"/>
              <a:t>  </a:t>
            </a:r>
            <a:r>
              <a:rPr lang="uk-UA" sz="2000" b="1" dirty="0"/>
              <a:t>самі вибирають стратегію і практику поведінки на </a:t>
            </a:r>
            <a:r>
              <a:rPr lang="uk-UA" sz="2000" b="1" dirty="0" smtClean="0"/>
              <a:t>ринку;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b="1" dirty="0" smtClean="0"/>
              <a:t> мають </a:t>
            </a:r>
            <a:r>
              <a:rPr lang="uk-UA" sz="2000" b="1" dirty="0"/>
              <a:t>високий рівень ресторанного </a:t>
            </a:r>
            <a:r>
              <a:rPr lang="uk-UA" sz="2000" b="1" dirty="0" smtClean="0"/>
              <a:t>сервісу;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b="1" dirty="0" smtClean="0"/>
              <a:t> незалежні </a:t>
            </a:r>
            <a:r>
              <a:rPr lang="uk-UA" sz="2000" b="1" dirty="0"/>
              <a:t>підприємства мають всі можливості бути </a:t>
            </a:r>
            <a:r>
              <a:rPr lang="uk-UA" sz="2000" b="1" dirty="0" smtClean="0"/>
              <a:t>несхожими, унікальними концептуальними;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b="1" dirty="0" smtClean="0"/>
              <a:t> більш гнучкі у впровадженні змін  у виробництві, меню тощо;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b="1" dirty="0" smtClean="0"/>
              <a:t>володіють </a:t>
            </a:r>
            <a:r>
              <a:rPr lang="uk-UA" sz="2000" b="1" dirty="0"/>
              <a:t>великою гнучкістю і можливістю пристосуватися до змін кон'юнктури </a:t>
            </a:r>
            <a:r>
              <a:rPr lang="uk-UA" sz="2000" b="1" dirty="0" smtClean="0"/>
              <a:t>ринку.</a:t>
            </a:r>
            <a:endParaRPr lang="uk-UA" sz="2000" b="1" dirty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uk-UA" sz="2000" b="1" dirty="0"/>
          </a:p>
          <a:p>
            <a:endParaRPr lang="uk-UA" sz="2000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uk-UA" sz="3300" b="1" dirty="0"/>
          </a:p>
        </p:txBody>
      </p:sp>
      <p:pic>
        <p:nvPicPr>
          <p:cNvPr id="8194" name="Picture 2" descr="D:\водительство-и-команда-иконы-людей-3d-2308293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982" y="4221088"/>
            <a:ext cx="3096344" cy="25366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8195" name="Picture 3" descr="D:\IMG_81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920" y="2060848"/>
            <a:ext cx="2700300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48483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Аналіз торгівельно-виробничої діяльності незалежних  ресторанів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3608" y="1524000"/>
            <a:ext cx="4049600" cy="4663440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Недоліки:</a:t>
            </a:r>
            <a:endParaRPr lang="uk-U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b="1" dirty="0"/>
              <a:t>директору і менеджерам необхідні глибокі технічні і управлінські знання та досвід;</a:t>
            </a:r>
          </a:p>
          <a:p>
            <a:pPr>
              <a:buFont typeface="Wingdings" pitchFamily="2" charset="2"/>
              <a:buChar char="Ø"/>
            </a:pPr>
            <a:r>
              <a:rPr lang="uk-UA" b="1" dirty="0"/>
              <a:t> високі ризики ведення бізнесу в ресторанному господарстві;</a:t>
            </a:r>
          </a:p>
          <a:p>
            <a:pPr>
              <a:buFont typeface="Wingdings" pitchFamily="2" charset="2"/>
              <a:buChar char="Ø"/>
            </a:pPr>
            <a:r>
              <a:rPr lang="uk-UA" b="1" dirty="0"/>
              <a:t>неможливість отримати великі знижки від постачальників;</a:t>
            </a:r>
          </a:p>
          <a:p>
            <a:pPr>
              <a:buFont typeface="Wingdings" pitchFamily="2" charset="2"/>
              <a:buChar char="Ø"/>
            </a:pPr>
            <a:r>
              <a:rPr lang="uk-UA" b="1" dirty="0"/>
              <a:t>важко стандартизувати процеси </a:t>
            </a:r>
            <a:r>
              <a:rPr lang="uk-UA" b="1" dirty="0" err="1" smtClean="0"/>
              <a:t>торговельно-</a:t>
            </a:r>
            <a:r>
              <a:rPr lang="uk-UA" b="1" dirty="0" smtClean="0"/>
              <a:t> </a:t>
            </a:r>
            <a:r>
              <a:rPr lang="uk-UA" b="1" dirty="0"/>
              <a:t>виробничої  </a:t>
            </a:r>
            <a:r>
              <a:rPr lang="uk-UA" b="1" dirty="0" smtClean="0"/>
              <a:t>процеси;</a:t>
            </a:r>
            <a:endParaRPr lang="uk-UA" b="1" dirty="0"/>
          </a:p>
          <a:p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endParaRPr lang="uk-UA" sz="3300" b="1" dirty="0"/>
          </a:p>
        </p:txBody>
      </p:sp>
      <p:pic>
        <p:nvPicPr>
          <p:cNvPr id="8194" name="Picture 2" descr="D:\водительство-и-команда-иконы-людей-3d-2308293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635134"/>
            <a:ext cx="2701280" cy="22129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9218" name="Picture 2" descr="D:\363e52f3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241" y="1700808"/>
            <a:ext cx="3805425" cy="2535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428745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961</TotalTime>
  <Words>489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Презентация PowerPoint</vt:lpstr>
      <vt:lpstr>Незалежні ресторани</vt:lpstr>
      <vt:lpstr> Типи мережевих ресторанів</vt:lpstr>
      <vt:lpstr>Мережеві ресторани швидкого харчування</vt:lpstr>
      <vt:lpstr>Мережеві ресторани  елітної або середньої категорії  (сім’ї концептуальних ресторанів) </vt:lpstr>
      <vt:lpstr>Аналіз торгівельно-виробничої діяльності мережевих ресторанів</vt:lpstr>
      <vt:lpstr>Аналіз торгівельно-виробничої діяльності мережевих ресторанів</vt:lpstr>
      <vt:lpstr>Аналіз торгівельно-виробничої діяльності незалежних  ресторанів</vt:lpstr>
      <vt:lpstr>Аналіз торгівельно-виробничої діяльності незалежних  ресторанів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Тема. АНАЛІЗ НАДАННЯ ДОДАТКОВИХ ПОСЛУГ ЗАКЛАДАМИ РЕСТОРАННОГО ГОСПОДАРСТВА МІСТА ТЕРНОПОЛЯ</dc:title>
  <dc:creator>Катя</dc:creator>
  <cp:lastModifiedBy>Maksym</cp:lastModifiedBy>
  <cp:revision>91</cp:revision>
  <cp:lastPrinted>2019-04-07T21:10:00Z</cp:lastPrinted>
  <dcterms:created xsi:type="dcterms:W3CDTF">2016-04-10T17:35:10Z</dcterms:created>
  <dcterms:modified xsi:type="dcterms:W3CDTF">2020-02-26T20:43:33Z</dcterms:modified>
</cp:coreProperties>
</file>