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4" r:id="rId3"/>
    <p:sldId id="291" r:id="rId4"/>
    <p:sldId id="257" r:id="rId5"/>
    <p:sldId id="288" r:id="rId6"/>
    <p:sldId id="296" r:id="rId7"/>
    <p:sldId id="297" r:id="rId8"/>
    <p:sldId id="289" r:id="rId9"/>
    <p:sldId id="298" r:id="rId10"/>
    <p:sldId id="315" r:id="rId11"/>
    <p:sldId id="31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88" d="100"/>
          <a:sy n="88" d="100"/>
        </p:scale>
        <p:origin x="-32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BC114D-B050-4D37-A4EC-1A6E2F049F33}"/>
              </a:ext>
            </a:extLst>
          </p:cNvPr>
          <p:cNvSpPr>
            <a:spLocks noGrp="1"/>
          </p:cNvSpPr>
          <p:nvPr>
            <p:ph type="ctrTitle"/>
          </p:nvPr>
        </p:nvSpPr>
        <p:spPr/>
        <p:txBody>
          <a:bodyPr>
            <a:normAutofit/>
          </a:bodyPr>
          <a:lstStyle/>
          <a:p>
            <a:r>
              <a:rPr lang="uk-UA" b="1" dirty="0" err="1"/>
              <a:t>Тема.Слідча</a:t>
            </a:r>
            <a:r>
              <a:rPr lang="uk-UA" b="1" dirty="0"/>
              <a:t> етика</a:t>
            </a:r>
            <a:r>
              <a:rPr lang="ru-RU" dirty="0"/>
              <a:t/>
            </a:r>
            <a:br>
              <a:rPr lang="ru-RU" dirty="0"/>
            </a:br>
            <a:endParaRPr lang="ru-RU" dirty="0"/>
          </a:p>
        </p:txBody>
      </p:sp>
      <p:sp>
        <p:nvSpPr>
          <p:cNvPr id="3" name="Подзаголовок 2">
            <a:extLst>
              <a:ext uri="{FF2B5EF4-FFF2-40B4-BE49-F238E27FC236}">
                <a16:creationId xmlns:a16="http://schemas.microsoft.com/office/drawing/2014/main" xmlns="" id="{A3A966B0-63CD-4302-B89C-F54E6822BAC7}"/>
              </a:ext>
            </a:extLst>
          </p:cNvPr>
          <p:cNvSpPr>
            <a:spLocks noGrp="1"/>
          </p:cNvSpPr>
          <p:nvPr>
            <p:ph type="subTitle" idx="1"/>
          </p:nvPr>
        </p:nvSpPr>
        <p:spPr/>
        <p:txBody>
          <a:bodyPr>
            <a:normAutofit/>
          </a:bodyPr>
          <a:lstStyle/>
          <a:p>
            <a:endParaRPr lang="ru-RU" dirty="0"/>
          </a:p>
        </p:txBody>
      </p:sp>
      <p:pic>
        <p:nvPicPr>
          <p:cNvPr id="4" name="Рисунок 3">
            <a:extLst>
              <a:ext uri="{FF2B5EF4-FFF2-40B4-BE49-F238E27FC236}">
                <a16:creationId xmlns:a16="http://schemas.microsoft.com/office/drawing/2014/main" xmlns="" id="{1338AB87-65B0-429B-9850-283810C04E43}"/>
              </a:ext>
            </a:extLst>
          </p:cNvPr>
          <p:cNvPicPr>
            <a:picLocks noChangeAspect="1"/>
          </p:cNvPicPr>
          <p:nvPr/>
        </p:nvPicPr>
        <p:blipFill>
          <a:blip r:embed="rId2"/>
          <a:stretch>
            <a:fillRect/>
          </a:stretch>
        </p:blipFill>
        <p:spPr>
          <a:xfrm>
            <a:off x="9318540" y="80098"/>
            <a:ext cx="2798631" cy="3217118"/>
          </a:xfrm>
          <a:prstGeom prst="rect">
            <a:avLst/>
          </a:prstGeom>
        </p:spPr>
      </p:pic>
      <p:pic>
        <p:nvPicPr>
          <p:cNvPr id="6" name="Рисунок 5">
            <a:extLst>
              <a:ext uri="{FF2B5EF4-FFF2-40B4-BE49-F238E27FC236}">
                <a16:creationId xmlns:a16="http://schemas.microsoft.com/office/drawing/2014/main" xmlns="" id="{D0DFBDD8-2692-403E-9249-E43E80FA0C2B}"/>
              </a:ext>
            </a:extLst>
          </p:cNvPr>
          <p:cNvPicPr>
            <a:picLocks noChangeAspect="1"/>
          </p:cNvPicPr>
          <p:nvPr/>
        </p:nvPicPr>
        <p:blipFill>
          <a:blip r:embed="rId3"/>
          <a:stretch>
            <a:fillRect/>
          </a:stretch>
        </p:blipFill>
        <p:spPr>
          <a:xfrm>
            <a:off x="9318541" y="3374836"/>
            <a:ext cx="2757030" cy="3403066"/>
          </a:xfrm>
          <a:prstGeom prst="rect">
            <a:avLst/>
          </a:prstGeom>
        </p:spPr>
      </p:pic>
    </p:spTree>
    <p:extLst>
      <p:ext uri="{BB962C8B-B14F-4D97-AF65-F5344CB8AC3E}">
        <p14:creationId xmlns:p14="http://schemas.microsoft.com/office/powerpoint/2010/main" val="343292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11E2E5-06FE-4BE2-9B51-D3C85746CCF4}"/>
              </a:ext>
            </a:extLst>
          </p:cNvPr>
          <p:cNvSpPr txBox="1"/>
          <p:nvPr/>
        </p:nvSpPr>
        <p:spPr>
          <a:xfrm>
            <a:off x="2032986" y="97655"/>
            <a:ext cx="6409678" cy="6247864"/>
          </a:xfrm>
          <a:prstGeom prst="rect">
            <a:avLst/>
          </a:prstGeom>
          <a:noFill/>
        </p:spPr>
        <p:txBody>
          <a:bodyPr wrap="square">
            <a:spAutoFit/>
          </a:bodyPr>
          <a:lstStyle/>
          <a:p>
            <a:pPr indent="449580" algn="just"/>
            <a:r>
              <a:rPr lang="ru-RU" sz="1600" dirty="0" err="1">
                <a:effectLst/>
                <a:latin typeface="Times New Roman" panose="02020603050405020304" pitchFamily="18" charset="0"/>
                <a:ea typeface="Times New Roman" panose="02020603050405020304" pitchFamily="18" charset="0"/>
              </a:rPr>
              <a:t>Основні</a:t>
            </a:r>
            <a:r>
              <a:rPr lang="ru-RU" sz="1600" dirty="0">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морально-</a:t>
            </a:r>
            <a:r>
              <a:rPr lang="ru-RU" sz="1600" dirty="0" err="1">
                <a:effectLst/>
                <a:latin typeface="Times New Roman" panose="02020603050405020304" pitchFamily="18" charset="0"/>
                <a:ea typeface="Times New Roman" panose="02020603050405020304" pitchFamily="18" charset="0"/>
              </a:rPr>
              <a:t>етичні</a:t>
            </a:r>
            <a:r>
              <a:rPr lang="ru-RU" sz="1600" dirty="0">
                <a:effectLst/>
                <a:latin typeface="Times New Roman" panose="02020603050405020304" pitchFamily="18" charset="0"/>
                <a:ea typeface="Times New Roman" panose="02020603050405020304" pitchFamily="18" charset="0"/>
              </a:rPr>
              <a:t> засади тактики </a:t>
            </a:r>
            <a:r>
              <a:rPr lang="ru-RU" sz="1600" dirty="0" err="1">
                <a:effectLst/>
                <a:latin typeface="Times New Roman" panose="02020603050405020304" pitchFamily="18" charset="0"/>
                <a:ea typeface="Times New Roman" panose="02020603050405020304" pitchFamily="18" charset="0"/>
              </a:rPr>
              <a:t>слідчих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розшукових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Слідчий</a:t>
            </a:r>
            <a:r>
              <a:rPr lang="ru-RU" sz="1600" dirty="0">
                <a:effectLst/>
                <a:latin typeface="Times New Roman" panose="02020603050405020304" pitchFamily="18" charset="0"/>
                <a:ea typeface="Times New Roman" panose="02020603050405020304" pitchFamily="18" charset="0"/>
              </a:rPr>
              <a:t> при </a:t>
            </a:r>
            <a:r>
              <a:rPr lang="ru-RU" sz="1600" dirty="0" err="1">
                <a:effectLst/>
                <a:latin typeface="Times New Roman" panose="02020603050405020304" pitchFamily="18" charset="0"/>
                <a:ea typeface="Times New Roman" panose="02020603050405020304" pitchFamily="18" charset="0"/>
              </a:rPr>
              <a:t>провадженні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розшукових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може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використовувати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тактичні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прийоми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які</a:t>
            </a:r>
            <a:r>
              <a:rPr lang="ru-RU" sz="1600" dirty="0">
                <a:effectLst/>
                <a:latin typeface="Times New Roman" panose="02020603050405020304" pitchFamily="18" charset="0"/>
                <a:ea typeface="Times New Roman" panose="02020603050405020304" pitchFamily="18" charset="0"/>
              </a:rPr>
              <a:t>:</a:t>
            </a:r>
          </a:p>
          <a:p>
            <a:pPr marL="285750" indent="-285750" algn="just">
              <a:buFont typeface="Arial" panose="020B0604020202020204" pitchFamily="34" charset="0"/>
              <a:buChar char="•"/>
            </a:pP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побудовані</a:t>
            </a:r>
            <a:r>
              <a:rPr lang="ru-RU" sz="1600" dirty="0">
                <a:effectLst/>
                <a:latin typeface="Times New Roman" panose="02020603050405020304" pitchFamily="18" charset="0"/>
                <a:ea typeface="Times New Roman" panose="02020603050405020304" pitchFamily="18" charset="0"/>
              </a:rPr>
              <a:t> на </a:t>
            </a:r>
            <a:r>
              <a:rPr lang="ru-RU" sz="1600" dirty="0" err="1">
                <a:effectLst/>
                <a:latin typeface="Times New Roman" panose="02020603050405020304" pitchFamily="18" charset="0"/>
                <a:ea typeface="Times New Roman" panose="02020603050405020304" pitchFamily="18" charset="0"/>
              </a:rPr>
              <a:t>обмані</a:t>
            </a:r>
            <a:r>
              <a:rPr lang="ru-RU" sz="1600" dirty="0">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не </a:t>
            </a:r>
            <a:r>
              <a:rPr lang="ru-RU" sz="1600" dirty="0" err="1">
                <a:effectLst/>
                <a:latin typeface="Times New Roman" panose="02020603050405020304" pitchFamily="18" charset="0"/>
                <a:ea typeface="Times New Roman" panose="02020603050405020304" pitchFamily="18" charset="0"/>
              </a:rPr>
              <a:t>пов’язані</a:t>
            </a:r>
            <a:r>
              <a:rPr lang="ru-RU" sz="1600" dirty="0">
                <a:effectLst/>
                <a:latin typeface="Times New Roman" panose="02020603050405020304" pitchFamily="18" charset="0"/>
                <a:ea typeface="Times New Roman" panose="02020603050405020304" pitchFamily="18" charset="0"/>
              </a:rPr>
              <a:t> з </a:t>
            </a:r>
            <a:r>
              <a:rPr lang="ru-RU" sz="1600" dirty="0" err="1">
                <a:effectLst/>
                <a:latin typeface="Times New Roman" panose="02020603050405020304" pitchFamily="18" charset="0"/>
                <a:ea typeface="Times New Roman" panose="02020603050405020304" pitchFamily="18" charset="0"/>
              </a:rPr>
              <a:t>погрозою</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шантажем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фізичним</a:t>
            </a:r>
            <a:r>
              <a:rPr lang="ru-RU" sz="1600" dirty="0">
                <a:effectLst/>
                <a:latin typeface="Times New Roman" panose="02020603050405020304" pitchFamily="18" charset="0"/>
                <a:ea typeface="Times New Roman" panose="02020603050405020304" pitchFamily="18" charset="0"/>
              </a:rPr>
              <a:t> і </a:t>
            </a:r>
            <a:r>
              <a:rPr lang="ru-RU" sz="1600" dirty="0" err="1">
                <a:effectLst/>
                <a:latin typeface="Times New Roman" panose="02020603050405020304" pitchFamily="18" charset="0"/>
                <a:ea typeface="Times New Roman" panose="02020603050405020304" pitchFamily="18" charset="0"/>
              </a:rPr>
              <a:t>психічним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насиллям</a:t>
            </a:r>
            <a:r>
              <a:rPr lang="ru-RU" sz="1600" dirty="0">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не </a:t>
            </a:r>
            <a:r>
              <a:rPr lang="ru-RU" sz="1600" dirty="0" err="1">
                <a:effectLst/>
                <a:latin typeface="Times New Roman" panose="02020603050405020304" pitchFamily="18" charset="0"/>
                <a:ea typeface="Times New Roman" panose="02020603050405020304" pitchFamily="18" charset="0"/>
              </a:rPr>
              <a:t>принижують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гідність</a:t>
            </a:r>
            <a:r>
              <a:rPr lang="ru-RU" sz="1600" dirty="0">
                <a:effectLst/>
                <a:latin typeface="Times New Roman" panose="02020603050405020304" pitchFamily="18" charset="0"/>
                <a:ea typeface="Times New Roman" panose="02020603050405020304" pitchFamily="18" charset="0"/>
              </a:rPr>
              <a:t> особи; не </a:t>
            </a:r>
            <a:r>
              <a:rPr lang="ru-RU" sz="1600" dirty="0" err="1">
                <a:effectLst/>
                <a:latin typeface="Times New Roman" panose="02020603050405020304" pitchFamily="18" charset="0"/>
                <a:ea typeface="Times New Roman" panose="02020603050405020304" pitchFamily="18" charset="0"/>
              </a:rPr>
              <a:t>спонукають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підозрюваного</a:t>
            </a:r>
            <a:r>
              <a:rPr lang="ru-RU" sz="1600" dirty="0">
                <a:effectLst/>
                <a:latin typeface="Times New Roman" panose="02020603050405020304" pitchFamily="18" charset="0"/>
                <a:ea typeface="Times New Roman" panose="02020603050405020304" pitchFamily="18" charset="0"/>
              </a:rPr>
              <a:t> до </a:t>
            </a:r>
            <a:r>
              <a:rPr lang="ru-RU" sz="1600" dirty="0" err="1">
                <a:effectLst/>
                <a:latin typeface="Times New Roman" panose="02020603050405020304" pitchFamily="18" charset="0"/>
                <a:ea typeface="Times New Roman" panose="02020603050405020304" pitchFamily="18" charset="0"/>
              </a:rPr>
              <a:t>аморальних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вчинків</a:t>
            </a:r>
            <a:r>
              <a:rPr lang="ru-RU" sz="1600" dirty="0">
                <a:effectLst/>
                <a:latin typeface="Times New Roman" panose="02020603050405020304" pitchFamily="18" charset="0"/>
                <a:ea typeface="Times New Roman" panose="02020603050405020304" pitchFamily="18" charset="0"/>
              </a:rPr>
              <a:t>;</a:t>
            </a:r>
          </a:p>
          <a:p>
            <a:pPr marL="285750" indent="-285750" algn="jus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не </a:t>
            </a:r>
            <a:r>
              <a:rPr lang="ru-RU" sz="1600" dirty="0" err="1">
                <a:effectLst/>
                <a:latin typeface="Times New Roman" panose="02020603050405020304" pitchFamily="18" charset="0"/>
                <a:ea typeface="Times New Roman" panose="02020603050405020304" pitchFamily="18" charset="0"/>
              </a:rPr>
              <a:t>експлуатують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неосвіченість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культурну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відсталість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забобони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марновірство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учасників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кримінального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провадження</a:t>
            </a:r>
            <a:r>
              <a:rPr lang="ru-RU" sz="1600" dirty="0">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не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базуються</a:t>
            </a:r>
            <a:r>
              <a:rPr lang="ru-RU" sz="1600" dirty="0">
                <a:effectLst/>
                <a:latin typeface="Times New Roman" panose="02020603050405020304" pitchFamily="18" charset="0"/>
                <a:ea typeface="Times New Roman" panose="02020603050405020304" pitchFamily="18" charset="0"/>
              </a:rPr>
              <a:t> на </a:t>
            </a:r>
            <a:r>
              <a:rPr lang="ru-RU" sz="1600" dirty="0" err="1">
                <a:effectLst/>
                <a:latin typeface="Times New Roman" panose="02020603050405020304" pitchFamily="18" charset="0"/>
                <a:ea typeface="Times New Roman" panose="02020603050405020304" pitchFamily="18" charset="0"/>
              </a:rPr>
              <a:t>використанні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релігійних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почуттів</a:t>
            </a:r>
            <a:r>
              <a:rPr lang="ru-RU" sz="1600" dirty="0">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ru-RU" sz="1600" dirty="0">
                <a:effectLst/>
                <a:latin typeface="Times New Roman" panose="02020603050405020304" pitchFamily="18" charset="0"/>
                <a:ea typeface="Times New Roman" panose="02020603050405020304" pitchFamily="18" charset="0"/>
              </a:rPr>
              <a:t>не </a:t>
            </a:r>
            <a:r>
              <a:rPr lang="ru-RU" sz="1600" dirty="0" err="1">
                <a:effectLst/>
                <a:latin typeface="Times New Roman" panose="02020603050405020304" pitchFamily="18" charset="0"/>
                <a:ea typeface="Times New Roman" panose="02020603050405020304" pitchFamily="18" charset="0"/>
              </a:rPr>
              <a:t>скеровані</a:t>
            </a:r>
            <a:r>
              <a:rPr lang="ru-RU" sz="1600" dirty="0">
                <a:effectLst/>
                <a:latin typeface="Times New Roman" panose="02020603050405020304" pitchFamily="18" charset="0"/>
                <a:ea typeface="Times New Roman" panose="02020603050405020304" pitchFamily="18" charset="0"/>
              </a:rPr>
              <a:t> на </a:t>
            </a:r>
            <a:r>
              <a:rPr lang="ru-RU" sz="1600" dirty="0" err="1">
                <a:effectLst/>
                <a:latin typeface="Times New Roman" panose="02020603050405020304" pitchFamily="18" charset="0"/>
                <a:ea typeface="Times New Roman" panose="02020603050405020304" pitchFamily="18" charset="0"/>
              </a:rPr>
              <a:t>розпал</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конфліктів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між</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декількома</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підозрюваними</a:t>
            </a:r>
            <a:r>
              <a:rPr lang="ru-RU" sz="1600" dirty="0">
                <a:effectLst/>
                <a:latin typeface="Times New Roman" panose="02020603050405020304" pitchFamily="18"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a:p>
            <a:pPr indent="449580" algn="just"/>
            <a:r>
              <a:rPr lang="uk-UA" sz="1600" dirty="0">
                <a:effectLst/>
                <a:latin typeface="Times New Roman" panose="02020603050405020304" pitchFamily="18" charset="0"/>
                <a:ea typeface="Times New Roman" panose="02020603050405020304" pitchFamily="18" charset="0"/>
              </a:rPr>
              <a:t>Підсумовуючи викладене, слід відзначити, що основне моральне навантаження при провадженні слідчих (розшукових) дій несуть норми кримінального процесуального закону, які охороняють і захищають честь і гідність суб’єктів кримінального процесу. </a:t>
            </a:r>
            <a:r>
              <a:rPr lang="ru-RU" sz="1600" dirty="0" err="1">
                <a:effectLst/>
                <a:latin typeface="Times New Roman" panose="02020603050405020304" pitchFamily="18" charset="0"/>
                <a:ea typeface="Times New Roman" panose="02020603050405020304" pitchFamily="18" charset="0"/>
              </a:rPr>
              <a:t>Водночас</a:t>
            </a:r>
            <a:r>
              <a:rPr lang="ru-RU" sz="1600" dirty="0">
                <a:effectLst/>
                <a:latin typeface="Times New Roman" panose="02020603050405020304" pitchFamily="18" charset="0"/>
                <a:ea typeface="Times New Roman" panose="02020603050405020304" pitchFamily="18" charset="0"/>
              </a:rPr>
              <a:t> велику роль </a:t>
            </a:r>
            <a:r>
              <a:rPr lang="ru-RU" sz="1600" dirty="0" err="1">
                <a:effectLst/>
                <a:latin typeface="Times New Roman" panose="02020603050405020304" pitchFamily="18" charset="0"/>
                <a:ea typeface="Times New Roman" panose="02020603050405020304" pitchFamily="18" charset="0"/>
              </a:rPr>
              <a:t>відіграють</a:t>
            </a:r>
            <a:r>
              <a:rPr lang="ru-RU" sz="1600" dirty="0">
                <a:effectLst/>
                <a:latin typeface="Times New Roman" panose="02020603050405020304" pitchFamily="18" charset="0"/>
                <a:ea typeface="Times New Roman" panose="02020603050405020304" pitchFamily="18" charset="0"/>
              </a:rPr>
              <a:t> і морально-</a:t>
            </a:r>
            <a:r>
              <a:rPr lang="ru-RU" sz="1600" dirty="0" err="1">
                <a:effectLst/>
                <a:latin typeface="Times New Roman" panose="02020603050405020304" pitchFamily="18" charset="0"/>
                <a:ea typeface="Times New Roman" panose="02020603050405020304" pitchFamily="18" charset="0"/>
              </a:rPr>
              <a:t>етичні</a:t>
            </a:r>
            <a:r>
              <a:rPr lang="ru-RU" sz="1600" dirty="0">
                <a:effectLst/>
                <a:latin typeface="Times New Roman" panose="02020603050405020304" pitchFamily="18" charset="0"/>
                <a:ea typeface="Times New Roman" panose="02020603050405020304" pitchFamily="18" charset="0"/>
              </a:rPr>
              <a:t> засади, </a:t>
            </a:r>
            <a:r>
              <a:rPr lang="ru-RU" sz="1600" dirty="0" err="1">
                <a:effectLst/>
                <a:latin typeface="Times New Roman" panose="02020603050405020304" pitchFamily="18" charset="0"/>
                <a:ea typeface="Times New Roman" panose="02020603050405020304" pitchFamily="18" charset="0"/>
              </a:rPr>
              <a:t>котрі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дозволяють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зорієнтувати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правосвідомість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посадових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осіб</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які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здійснюють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кримінальну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процесуальну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діяльність</a:t>
            </a:r>
            <a:r>
              <a:rPr lang="ru-RU" sz="1600" dirty="0">
                <a:effectLst/>
                <a:latin typeface="Times New Roman" panose="02020603050405020304" pitchFamily="18" charset="0"/>
                <a:ea typeface="Times New Roman" panose="02020603050405020304" pitchFamily="18" charset="0"/>
              </a:rPr>
              <a:t>, на систему </a:t>
            </a:r>
            <a:r>
              <a:rPr lang="ru-RU" sz="1600" dirty="0" err="1">
                <a:effectLst/>
                <a:latin typeface="Times New Roman" panose="02020603050405020304" pitchFamily="18" charset="0"/>
                <a:ea typeface="Times New Roman" panose="02020603050405020304" pitchFamily="18" charset="0"/>
              </a:rPr>
              <a:t>загальнолюдських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моральних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цінностей</a:t>
            </a:r>
            <a:r>
              <a:rPr lang="ru-RU" sz="1600" dirty="0">
                <a:effectLst/>
                <a:latin typeface="Times New Roman" panose="02020603050405020304" pitchFamily="18" charset="0"/>
                <a:ea typeface="Times New Roman" panose="02020603050405020304" pitchFamily="18" charset="0"/>
              </a:rPr>
              <a:t> та </a:t>
            </a:r>
            <a:r>
              <a:rPr lang="ru-RU" sz="1600" dirty="0" err="1">
                <a:effectLst/>
                <a:latin typeface="Times New Roman" panose="02020603050405020304" pitchFamily="18" charset="0"/>
                <a:ea typeface="Times New Roman" panose="02020603050405020304" pitchFamily="18" charset="0"/>
              </a:rPr>
              <a:t>ідеалів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сприяють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визначенню</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моральних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пріоритетів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Побудова</a:t>
            </a:r>
            <a:r>
              <a:rPr lang="ru-RU" sz="1600" dirty="0">
                <a:effectLst/>
                <a:latin typeface="Times New Roman" panose="02020603050405020304" pitchFamily="18" charset="0"/>
                <a:ea typeface="Times New Roman" panose="02020603050405020304" pitchFamily="18" charset="0"/>
              </a:rPr>
              <a:t> тактики </a:t>
            </a:r>
            <a:r>
              <a:rPr lang="ru-RU" sz="1600" dirty="0" err="1">
                <a:effectLst/>
                <a:latin typeface="Times New Roman" panose="02020603050405020304" pitchFamily="18" charset="0"/>
                <a:ea typeface="Times New Roman" panose="02020603050405020304" pitchFamily="18" charset="0"/>
              </a:rPr>
              <a:t>слідчих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розшукових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дій</a:t>
            </a: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лише</a:t>
            </a:r>
            <a:r>
              <a:rPr lang="ru-RU" sz="1600" dirty="0">
                <a:effectLst/>
                <a:latin typeface="Times New Roman" panose="02020603050405020304" pitchFamily="18" charset="0"/>
                <a:ea typeface="Times New Roman" panose="02020603050405020304" pitchFamily="18" charset="0"/>
              </a:rPr>
              <a:t> з </a:t>
            </a:r>
            <a:r>
              <a:rPr lang="ru-RU" sz="1600" dirty="0" err="1">
                <a:effectLst/>
                <a:latin typeface="Times New Roman" panose="02020603050405020304" pitchFamily="18" charset="0"/>
                <a:ea typeface="Times New Roman" panose="02020603050405020304" pitchFamily="18" charset="0"/>
              </a:rPr>
              <a:t>позицій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досягнення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цілей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кримінального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процесуального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регулювання</a:t>
            </a:r>
            <a:r>
              <a:rPr lang="ru-RU" sz="1600" dirty="0">
                <a:effectLst/>
                <a:latin typeface="Times New Roman" panose="02020603050405020304" pitchFamily="18" charset="0"/>
                <a:ea typeface="Times New Roman" panose="02020603050405020304" pitchFamily="18" charset="0"/>
              </a:rPr>
              <a:t>, а й з </a:t>
            </a:r>
            <a:r>
              <a:rPr lang="ru-RU" sz="1600" dirty="0" err="1">
                <a:effectLst/>
                <a:latin typeface="Times New Roman" panose="02020603050405020304" pitchFamily="18" charset="0"/>
                <a:ea typeface="Times New Roman" panose="02020603050405020304" pitchFamily="18" charset="0"/>
              </a:rPr>
              <a:t>висоти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моральних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цінностей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допоможе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зібрати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багатий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матеріал</a:t>
            </a:r>
            <a:r>
              <a:rPr lang="ru-RU" sz="1600" dirty="0">
                <a:effectLst/>
                <a:latin typeface="Times New Roman" panose="02020603050405020304" pitchFamily="18" charset="0"/>
                <a:ea typeface="Times New Roman" panose="02020603050405020304" pitchFamily="18" charset="0"/>
              </a:rPr>
              <a:t> і для </a:t>
            </a:r>
            <a:r>
              <a:rPr lang="ru-RU" sz="1600" dirty="0" err="1">
                <a:effectLst/>
                <a:latin typeface="Times New Roman" panose="02020603050405020304" pitchFamily="18" charset="0"/>
                <a:ea typeface="Times New Roman" panose="02020603050405020304" pitchFamily="18" charset="0"/>
              </a:rPr>
              <a:t>законотворчих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пропозицій</a:t>
            </a:r>
            <a:r>
              <a:rPr lang="ru-RU" sz="1600" dirty="0">
                <a:effectLst/>
                <a:latin typeface="Times New Roman" panose="02020603050405020304" pitchFamily="18" charset="0"/>
                <a:ea typeface="Times New Roman" panose="02020603050405020304" pitchFamily="18" charset="0"/>
              </a:rPr>
              <a:t>, і для </a:t>
            </a:r>
            <a:r>
              <a:rPr lang="ru-RU" sz="1600" dirty="0" err="1">
                <a:effectLst/>
                <a:latin typeface="Times New Roman" panose="02020603050405020304" pitchFamily="18" charset="0"/>
                <a:ea typeface="Times New Roman" panose="02020603050405020304" pitchFamily="18" charset="0"/>
              </a:rPr>
              <a:t>рекомендацій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правозастосувачу</a:t>
            </a:r>
            <a:r>
              <a:rPr lang="ru-RU" sz="1600" dirty="0">
                <a:effectLst/>
                <a:latin typeface="Times New Roman" panose="02020603050405020304" pitchFamily="18" charset="0"/>
                <a:ea typeface="Times New Roman" panose="02020603050405020304" pitchFamily="18" charset="0"/>
              </a:rPr>
              <a:t>, з </a:t>
            </a:r>
            <a:r>
              <a:rPr lang="ru-RU" sz="1600" dirty="0" err="1">
                <a:effectLst/>
                <a:latin typeface="Times New Roman" panose="02020603050405020304" pitchFamily="18" charset="0"/>
                <a:ea typeface="Times New Roman" panose="02020603050405020304" pitchFamily="18" charset="0"/>
              </a:rPr>
              <a:t>тим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щоб</a:t>
            </a:r>
            <a:r>
              <a:rPr lang="ru-RU" sz="1600" dirty="0">
                <a:effectLst/>
                <a:latin typeface="Times New Roman" panose="02020603050405020304" pitchFamily="18" charset="0"/>
                <a:ea typeface="Times New Roman" panose="02020603050405020304" pitchFamily="18" charset="0"/>
              </a:rPr>
              <a:t> у </a:t>
            </a:r>
            <a:r>
              <a:rPr lang="ru-RU" sz="1600" dirty="0" err="1">
                <a:effectLst/>
                <a:latin typeface="Times New Roman" panose="02020603050405020304" pitchFamily="18" charset="0"/>
                <a:ea typeface="Times New Roman" panose="02020603050405020304" pitchFamily="18" charset="0"/>
              </a:rPr>
              <a:t>дійсності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наблизити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кримінальне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судочинство</a:t>
            </a:r>
            <a:r>
              <a:rPr lang="ru-RU" sz="1600" dirty="0">
                <a:effectLst/>
                <a:latin typeface="Times New Roman" panose="02020603050405020304" pitchFamily="18" charset="0"/>
                <a:ea typeface="Times New Roman" panose="02020603050405020304" pitchFamily="18" charset="0"/>
              </a:rPr>
              <a:t> до </a:t>
            </a:r>
            <a:r>
              <a:rPr lang="ru-RU" sz="1600" dirty="0" err="1">
                <a:effectLst/>
                <a:latin typeface="Times New Roman" panose="02020603050405020304" pitchFamily="18" charset="0"/>
                <a:ea typeface="Times New Roman" panose="02020603050405020304" pitchFamily="18" charset="0"/>
              </a:rPr>
              <a:t>ідеалу</a:t>
            </a:r>
            <a:r>
              <a:rPr lang="ru-RU" sz="1600" dirty="0">
                <a:effectLst/>
                <a:latin typeface="Times New Roman" panose="02020603050405020304" pitchFamily="18"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xmlns="" id="{932B3E75-5667-4133-9547-8D3568F3F7D9}"/>
              </a:ext>
            </a:extLst>
          </p:cNvPr>
          <p:cNvPicPr>
            <a:picLocks noChangeAspect="1"/>
          </p:cNvPicPr>
          <p:nvPr/>
        </p:nvPicPr>
        <p:blipFill>
          <a:blip r:embed="rId2"/>
          <a:stretch>
            <a:fillRect/>
          </a:stretch>
        </p:blipFill>
        <p:spPr>
          <a:xfrm>
            <a:off x="8668788" y="97655"/>
            <a:ext cx="3400147" cy="3400147"/>
          </a:xfrm>
          <a:prstGeom prst="rect">
            <a:avLst/>
          </a:prstGeom>
        </p:spPr>
      </p:pic>
      <p:pic>
        <p:nvPicPr>
          <p:cNvPr id="7" name="Рисунок 6">
            <a:extLst>
              <a:ext uri="{FF2B5EF4-FFF2-40B4-BE49-F238E27FC236}">
                <a16:creationId xmlns:a16="http://schemas.microsoft.com/office/drawing/2014/main" xmlns="" id="{3857875B-9100-4DC6-B260-89644D9E775E}"/>
              </a:ext>
            </a:extLst>
          </p:cNvPr>
          <p:cNvPicPr>
            <a:picLocks noChangeAspect="1"/>
          </p:cNvPicPr>
          <p:nvPr/>
        </p:nvPicPr>
        <p:blipFill>
          <a:blip r:embed="rId3"/>
          <a:stretch>
            <a:fillRect/>
          </a:stretch>
        </p:blipFill>
        <p:spPr>
          <a:xfrm>
            <a:off x="8668787" y="3568823"/>
            <a:ext cx="3400147" cy="3191522"/>
          </a:xfrm>
          <a:prstGeom prst="rect">
            <a:avLst/>
          </a:prstGeom>
        </p:spPr>
      </p:pic>
    </p:spTree>
    <p:extLst>
      <p:ext uri="{BB962C8B-B14F-4D97-AF65-F5344CB8AC3E}">
        <p14:creationId xmlns:p14="http://schemas.microsoft.com/office/powerpoint/2010/main" val="335852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AEE88DE2-689D-4A0C-8B6E-A6AAA75D9AA5}"/>
              </a:ext>
            </a:extLst>
          </p:cNvPr>
          <p:cNvPicPr>
            <a:picLocks noChangeAspect="1"/>
          </p:cNvPicPr>
          <p:nvPr/>
        </p:nvPicPr>
        <p:blipFill>
          <a:blip r:embed="rId2"/>
          <a:stretch>
            <a:fillRect/>
          </a:stretch>
        </p:blipFill>
        <p:spPr>
          <a:xfrm>
            <a:off x="0" y="0"/>
            <a:ext cx="4572000" cy="6858000"/>
          </a:xfrm>
          <a:prstGeom prst="rect">
            <a:avLst/>
          </a:prstGeom>
        </p:spPr>
      </p:pic>
      <p:sp>
        <p:nvSpPr>
          <p:cNvPr id="9" name="Заголовок 8">
            <a:extLst>
              <a:ext uri="{FF2B5EF4-FFF2-40B4-BE49-F238E27FC236}">
                <a16:creationId xmlns:a16="http://schemas.microsoft.com/office/drawing/2014/main" xmlns="" id="{87030544-3B77-4996-AA08-270E882E0930}"/>
              </a:ext>
            </a:extLst>
          </p:cNvPr>
          <p:cNvSpPr>
            <a:spLocks noGrp="1"/>
          </p:cNvSpPr>
          <p:nvPr>
            <p:ph type="title"/>
          </p:nvPr>
        </p:nvSpPr>
        <p:spPr>
          <a:xfrm>
            <a:off x="5992427" y="292963"/>
            <a:ext cx="6054571" cy="1651247"/>
          </a:xfrm>
        </p:spPr>
        <p:txBody>
          <a:bodyPr>
            <a:normAutofit fontScale="90000"/>
          </a:bodyPr>
          <a:lstStyle/>
          <a:p>
            <a:r>
              <a:rPr lang="uk-UA" sz="5400" dirty="0"/>
              <a:t>  </a:t>
            </a:r>
            <a:br>
              <a:rPr lang="uk-UA" sz="5400" dirty="0"/>
            </a:br>
            <a:r>
              <a:rPr lang="uk-UA" sz="5400" dirty="0"/>
              <a:t/>
            </a:r>
            <a:br>
              <a:rPr lang="uk-UA" sz="5400" dirty="0"/>
            </a:br>
            <a:r>
              <a:rPr lang="uk-UA" sz="5400" dirty="0"/>
              <a:t/>
            </a:r>
            <a:br>
              <a:rPr lang="uk-UA" sz="5400" dirty="0"/>
            </a:br>
            <a:r>
              <a:rPr lang="uk-UA" sz="5400" dirty="0"/>
              <a:t>Дякую за увагу ! </a:t>
            </a:r>
          </a:p>
        </p:txBody>
      </p:sp>
    </p:spTree>
    <p:extLst>
      <p:ext uri="{BB962C8B-B14F-4D97-AF65-F5344CB8AC3E}">
        <p14:creationId xmlns:p14="http://schemas.microsoft.com/office/powerpoint/2010/main" val="187029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FA016A-9A11-4B3A-827F-5890E0A24E94}"/>
              </a:ext>
            </a:extLst>
          </p:cNvPr>
          <p:cNvSpPr>
            <a:spLocks noGrp="1"/>
          </p:cNvSpPr>
          <p:nvPr>
            <p:ph type="title"/>
          </p:nvPr>
        </p:nvSpPr>
        <p:spPr/>
        <p:txBody>
          <a:bodyPr/>
          <a:lstStyle/>
          <a:p>
            <a:pPr algn="ctr"/>
            <a:r>
              <a:rPr lang="uk-UA" b="1" dirty="0"/>
              <a:t>план</a:t>
            </a:r>
            <a:endParaRPr lang="ru-RU" b="1" dirty="0"/>
          </a:p>
        </p:txBody>
      </p:sp>
      <p:sp>
        <p:nvSpPr>
          <p:cNvPr id="3" name="Объект 2">
            <a:extLst>
              <a:ext uri="{FF2B5EF4-FFF2-40B4-BE49-F238E27FC236}">
                <a16:creationId xmlns:a16="http://schemas.microsoft.com/office/drawing/2014/main" xmlns="" id="{F6228E37-8EAD-45DC-AF3D-4230F83AFA19}"/>
              </a:ext>
            </a:extLst>
          </p:cNvPr>
          <p:cNvSpPr>
            <a:spLocks noGrp="1"/>
          </p:cNvSpPr>
          <p:nvPr>
            <p:ph idx="1"/>
          </p:nvPr>
        </p:nvSpPr>
        <p:spPr/>
        <p:txBody>
          <a:bodyPr>
            <a:normAutofit/>
          </a:bodyPr>
          <a:lstStyle/>
          <a:p>
            <a:pPr marL="342900" lvl="0" indent="-342900" algn="just">
              <a:buFont typeface="+mj-lt"/>
              <a:buAutoNum type="arabicPeriod"/>
            </a:pPr>
            <a:r>
              <a:rPr lang="uk-UA" sz="1800" dirty="0">
                <a:solidFill>
                  <a:srgbClr val="000000"/>
                </a:solidFill>
                <a:effectLst/>
                <a:latin typeface="Times New Roman" panose="02020603050405020304" pitchFamily="18" charset="0"/>
                <a:ea typeface="Times New Roman" panose="02020603050405020304" pitchFamily="18" charset="0"/>
              </a:rPr>
              <a:t> Моральні основи слідчої діяльності.</a:t>
            </a:r>
            <a:endParaRPr lang="uk-UA"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uk-UA" sz="1800" dirty="0">
                <a:solidFill>
                  <a:srgbClr val="000000"/>
                </a:solidFill>
                <a:effectLst/>
                <a:latin typeface="Times New Roman" panose="02020603050405020304" pitchFamily="18" charset="0"/>
                <a:ea typeface="Times New Roman" panose="02020603050405020304" pitchFamily="18" charset="0"/>
              </a:rPr>
              <a:t> Моральний та правовий аспекти обов’язку та відповідальності у професійній діяльності слідчого.</a:t>
            </a:r>
          </a:p>
          <a:p>
            <a:pPr algn="just">
              <a:buFont typeface="+mj-lt"/>
              <a:buAutoNum type="arabicPeriod"/>
            </a:pPr>
            <a:r>
              <a:rPr lang="uk-UA" sz="1800" dirty="0">
                <a:solidFill>
                  <a:srgbClr val="000000"/>
                </a:solidFill>
                <a:effectLst/>
                <a:latin typeface="Times New Roman" panose="02020603050405020304" pitchFamily="18" charset="0"/>
                <a:ea typeface="Times New Roman" panose="02020603050405020304" pitchFamily="18" charset="0"/>
              </a:rPr>
              <a:t>Моральна </a:t>
            </a:r>
            <a:r>
              <a:rPr lang="uk-UA" sz="1800" dirty="0" err="1">
                <a:solidFill>
                  <a:srgbClr val="000000"/>
                </a:solidFill>
                <a:effectLst/>
                <a:latin typeface="Times New Roman" panose="02020603050405020304" pitchFamily="18" charset="0"/>
                <a:ea typeface="Times New Roman" panose="02020603050405020304" pitchFamily="18" charset="0"/>
              </a:rPr>
              <a:t>припустиміст</a:t>
            </a:r>
            <a:r>
              <a:rPr lang="ru-RU" sz="1800" dirty="0">
                <a:solidFill>
                  <a:srgbClr val="000000"/>
                </a:solidFill>
                <a:effectLst/>
                <a:latin typeface="Times New Roman" panose="02020603050405020304" pitchFamily="18" charset="0"/>
                <a:ea typeface="Times New Roman" panose="02020603050405020304" pitchFamily="18" charset="0"/>
              </a:rPr>
              <a:t>ь правового примусу. </a:t>
            </a:r>
            <a:endParaRPr lang="uk-UA" sz="1800" dirty="0">
              <a:effectLst/>
              <a:latin typeface="Times New Roman" panose="02020603050405020304" pitchFamily="18" charset="0"/>
              <a:ea typeface="Times New Roman" panose="02020603050405020304" pitchFamily="18" charset="0"/>
            </a:endParaRPr>
          </a:p>
          <a:p>
            <a:pPr marL="0" lvl="0" indent="0" algn="just">
              <a:buNone/>
            </a:pPr>
            <a:endParaRPr lang="uk-U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784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7FF595A-EC3E-4A40-97CD-2E787573E845}"/>
              </a:ext>
            </a:extLst>
          </p:cNvPr>
          <p:cNvSpPr/>
          <p:nvPr/>
        </p:nvSpPr>
        <p:spPr>
          <a:xfrm>
            <a:off x="1660125" y="452761"/>
            <a:ext cx="10111666" cy="6600268"/>
          </a:xfrm>
          <a:prstGeom prst="rect">
            <a:avLst/>
          </a:prstGeom>
        </p:spPr>
        <p:txBody>
          <a:bodyPr wrap="square">
            <a:spAutoFit/>
          </a:bodyPr>
          <a:lstStyle/>
          <a:p>
            <a:pPr indent="228600" algn="just"/>
            <a:r>
              <a:rPr lang="uk-UA" b="1" u="sng" dirty="0">
                <a:solidFill>
                  <a:srgbClr val="000000"/>
                </a:solidFill>
                <a:effectLst/>
                <a:latin typeface="Times New Roman" panose="02020603050405020304" pitchFamily="18" charset="0"/>
                <a:ea typeface="Times New Roman" panose="02020603050405020304" pitchFamily="18" charset="0"/>
              </a:rPr>
              <a:t>1.Моральні основи слідчої діяльності.</a:t>
            </a:r>
            <a:endParaRPr lang="uk-UA" b="1" u="sng" dirty="0">
              <a:effectLst/>
              <a:latin typeface="Times New Roman" panose="02020603050405020304" pitchFamily="18" charset="0"/>
              <a:ea typeface="Times New Roman" panose="02020603050405020304" pitchFamily="18" charset="0"/>
            </a:endParaRPr>
          </a:p>
          <a:p>
            <a:pPr indent="228600" algn="just"/>
            <a:r>
              <a:rPr lang="uk-UA" dirty="0">
                <a:solidFill>
                  <a:srgbClr val="000000"/>
                </a:solidFill>
                <a:effectLst/>
                <a:latin typeface="Times New Roman" panose="02020603050405020304" pitchFamily="18" charset="0"/>
                <a:ea typeface="Times New Roman" panose="02020603050405020304" pitchFamily="18" charset="0"/>
              </a:rPr>
              <a:t> Діяльність слідчого направлена на забезпечення безпеки особи, суспільства і держави, в тій чи іншій мірі зачіпає інтереси всіх членів суспільства. Аналіз діючого законодавства і слідчої практики свідчить про те, що при здійсненні кримінального провадження органи досудового слідства здійснюють за необхідністю ряд інших процесуальних дій. Тому етичні проблеми, що породжуються специфікою цієї діяльності, її цілями, змістом, формами, методами, завжди знаходяться під пильною увагою суспільства. В зв’язку з цим заслуговує уваги проблема реалізації принципів моральності (моралі) в діяльності </a:t>
            </a:r>
            <a:r>
              <a:rPr lang="uk-UA" dirty="0" err="1">
                <a:solidFill>
                  <a:srgbClr val="000000"/>
                </a:solidFill>
                <a:effectLst/>
                <a:latin typeface="Times New Roman" panose="02020603050405020304" pitchFamily="18" charset="0"/>
                <a:ea typeface="Times New Roman" panose="02020603050405020304" pitchFamily="18" charset="0"/>
              </a:rPr>
              <a:t>слідчого.Серед</a:t>
            </a:r>
            <a:r>
              <a:rPr lang="uk-UA" dirty="0">
                <a:solidFill>
                  <a:srgbClr val="000000"/>
                </a:solidFill>
                <a:effectLst/>
                <a:latin typeface="Times New Roman" panose="02020603050405020304" pitchFamily="18" charset="0"/>
                <a:ea typeface="Times New Roman" panose="02020603050405020304" pitchFamily="18" charset="0"/>
              </a:rPr>
              <a:t> </a:t>
            </a:r>
            <a:r>
              <a:rPr lang="uk-UA" dirty="0" err="1">
                <a:solidFill>
                  <a:srgbClr val="000000"/>
                </a:solidFill>
                <a:effectLst/>
                <a:latin typeface="Times New Roman" panose="02020603050405020304" pitchFamily="18" charset="0"/>
                <a:ea typeface="Times New Roman" panose="02020603050405020304" pitchFamily="18" charset="0"/>
              </a:rPr>
              <a:t>професійно</a:t>
            </a:r>
            <a:r>
              <a:rPr lang="uk-UA" dirty="0">
                <a:solidFill>
                  <a:srgbClr val="000000"/>
                </a:solidFill>
                <a:effectLst/>
                <a:latin typeface="Times New Roman" panose="02020603050405020304" pitchFamily="18" charset="0"/>
                <a:ea typeface="Times New Roman" panose="02020603050405020304" pitchFamily="18" charset="0"/>
              </a:rPr>
              <a:t> значимих якостей слідчого першочергове значення мають інтелектуальність, вольові і комунікативні якості.</a:t>
            </a:r>
            <a:endParaRPr lang="uk-UA" dirty="0">
              <a:effectLst/>
              <a:latin typeface="Times New Roman" panose="02020603050405020304" pitchFamily="18" charset="0"/>
              <a:ea typeface="Times New Roman" panose="02020603050405020304" pitchFamily="18" charset="0"/>
            </a:endParaRPr>
          </a:p>
          <a:p>
            <a:pPr indent="228600" algn="just"/>
            <a:r>
              <a:rPr lang="uk-UA" dirty="0">
                <a:solidFill>
                  <a:srgbClr val="000000"/>
                </a:solidFill>
                <a:effectLst/>
                <a:latin typeface="Times New Roman" panose="02020603050405020304" pitchFamily="18" charset="0"/>
                <a:ea typeface="Times New Roman" panose="02020603050405020304" pitchFamily="18" charset="0"/>
              </a:rPr>
              <a:t>Дослідження етичних основ діяльності слідчого обумовлено завданнями науки кримінально-процесуального права та слідчої практики щодо реформування і вдосконалення кримінально-процесуального законодавства, правозастосовної діяльності слідчого з характерною для України орієнтацією на моральні цінності людини, міжнародні стандарти ведення кримінального судочинства. Етичним вимогам повинні відповідати як кримінально-процесуальне законодавство, так і діяльність слідчого, оскільки вона пов’язана з можливістю обмеження прав людини (права на свободу та особисту недоторканість та ін.)</a:t>
            </a:r>
            <a:endParaRPr lang="uk-UA" dirty="0">
              <a:effectLst/>
              <a:latin typeface="Times New Roman" panose="02020603050405020304" pitchFamily="18" charset="0"/>
              <a:ea typeface="Times New Roman" panose="02020603050405020304" pitchFamily="18" charset="0"/>
            </a:endParaRPr>
          </a:p>
          <a:p>
            <a:pPr indent="228600" algn="just"/>
            <a:r>
              <a:rPr lang="uk-UA" dirty="0">
                <a:solidFill>
                  <a:srgbClr val="000000"/>
                </a:solidFill>
                <a:effectLst/>
                <a:latin typeface="Times New Roman" panose="02020603050405020304" pitchFamily="18" charset="0"/>
                <a:ea typeface="Times New Roman" panose="02020603050405020304" pitchFamily="18" charset="0"/>
              </a:rPr>
              <a:t>Слідчий – спеціаліст – юрист, обов’язком якого є розслідування вчинених кримінальних правопорушень, і, у разі доведення вини обвинуваченого, підготовка матеріалів кримінальної справи для розгляду справи в суді. Від якості його роботи залежить не тільки дотримання прав та свобод людини під проведення розслідування, але й досягнення його основної мети: прийняття справедливого рішення у справі, що виявляється у виявленні та притягненні до кримінальної відповідальності винних у вчиненні злочину чи, навпаки, в реабілітації невинних</a:t>
            </a:r>
            <a:endParaRPr lang="uk-UA" dirty="0">
              <a:effectLst/>
              <a:latin typeface="Times New Roman" panose="02020603050405020304" pitchFamily="18" charset="0"/>
              <a:ea typeface="Times New Roman" panose="02020603050405020304" pitchFamily="18" charset="0"/>
            </a:endParaRPr>
          </a:p>
          <a:p>
            <a:pPr indent="450215" algn="just">
              <a:lnSpc>
                <a:spcPct val="150000"/>
              </a:lnSpc>
              <a:spcAft>
                <a:spcPts val="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745A37-30BE-4219-B4A0-9F538B4CFD57}"/>
              </a:ext>
            </a:extLst>
          </p:cNvPr>
          <p:cNvSpPr>
            <a:spLocks noGrp="1"/>
          </p:cNvSpPr>
          <p:nvPr>
            <p:ph type="title"/>
          </p:nvPr>
        </p:nvSpPr>
        <p:spPr/>
        <p:txBody>
          <a:bodyPr>
            <a:noAutofit/>
          </a:bodyPr>
          <a:lstStyle/>
          <a:p>
            <a:r>
              <a:rPr lang="uk-UA" sz="2400" u="sng" dirty="0">
                <a:solidFill>
                  <a:srgbClr val="000000"/>
                </a:solidFill>
                <a:effectLst/>
                <a:latin typeface="Times New Roman" panose="02020603050405020304" pitchFamily="18" charset="0"/>
                <a:ea typeface="Times New Roman" panose="02020603050405020304" pitchFamily="18" charset="0"/>
              </a:rPr>
              <a:t>При розгляді етичних основ діяльності слідчого важливо виділити три види правил, які визначають поведінку слідчого при виконанні ним своїх функціональних обов’язків у кримінальному процесі:</a:t>
            </a:r>
            <a:r>
              <a:rPr lang="uk-UA" sz="2400" u="sng" dirty="0">
                <a:effectLst/>
                <a:latin typeface="Times New Roman" panose="02020603050405020304" pitchFamily="18" charset="0"/>
                <a:ea typeface="Times New Roman" panose="02020603050405020304" pitchFamily="18" charset="0"/>
              </a:rPr>
              <a:t/>
            </a:r>
            <a:br>
              <a:rPr lang="uk-UA" sz="2400" u="sng" dirty="0">
                <a:effectLst/>
                <a:latin typeface="Times New Roman" panose="02020603050405020304" pitchFamily="18" charset="0"/>
                <a:ea typeface="Times New Roman" panose="02020603050405020304" pitchFamily="18" charset="0"/>
              </a:rPr>
            </a:br>
            <a:endParaRPr lang="ru-RU" sz="2400" u="sng" dirty="0"/>
          </a:p>
        </p:txBody>
      </p:sp>
      <p:sp>
        <p:nvSpPr>
          <p:cNvPr id="3" name="Объект 2">
            <a:extLst>
              <a:ext uri="{FF2B5EF4-FFF2-40B4-BE49-F238E27FC236}">
                <a16:creationId xmlns:a16="http://schemas.microsoft.com/office/drawing/2014/main" xmlns="" id="{5FA11122-C478-4390-807D-C2B77835BF26}"/>
              </a:ext>
            </a:extLst>
          </p:cNvPr>
          <p:cNvSpPr>
            <a:spLocks noGrp="1"/>
          </p:cNvSpPr>
          <p:nvPr>
            <p:ph idx="1"/>
          </p:nvPr>
        </p:nvSpPr>
        <p:spPr>
          <a:xfrm>
            <a:off x="2589213" y="2133600"/>
            <a:ext cx="5445078" cy="4480263"/>
          </a:xfrm>
        </p:spPr>
        <p:txBody>
          <a:bodyPr>
            <a:normAutofit/>
          </a:bodyPr>
          <a:lstStyle/>
          <a:p>
            <a:pPr indent="228600" algn="just"/>
            <a:r>
              <a:rPr lang="uk-UA" sz="1800" dirty="0">
                <a:solidFill>
                  <a:srgbClr val="000000"/>
                </a:solidFill>
                <a:effectLst/>
                <a:latin typeface="Times New Roman" panose="02020603050405020304" pitchFamily="18" charset="0"/>
                <a:ea typeface="Times New Roman" panose="02020603050405020304" pitchFamily="18" charset="0"/>
              </a:rPr>
              <a:t>-</a:t>
            </a:r>
            <a:r>
              <a:rPr lang="uk-UA" sz="2000" dirty="0">
                <a:solidFill>
                  <a:srgbClr val="000000"/>
                </a:solidFill>
                <a:effectLst/>
                <a:latin typeface="Times New Roman" panose="02020603050405020304" pitchFamily="18" charset="0"/>
                <a:ea typeface="Times New Roman" panose="02020603050405020304" pitchFamily="18" charset="0"/>
              </a:rPr>
              <a:t>	методи, прийоми і тактика розслідування, які дають можливість максимально ефективно, швидко і повно розкрити кримінальне правопорушення і викрити винних;</a:t>
            </a:r>
            <a:endParaRPr lang="uk-UA" sz="2000" dirty="0">
              <a:effectLst/>
              <a:latin typeface="Times New Roman" panose="02020603050405020304" pitchFamily="18" charset="0"/>
              <a:ea typeface="Times New Roman" panose="02020603050405020304" pitchFamily="18" charset="0"/>
            </a:endParaRPr>
          </a:p>
          <a:p>
            <a:pPr indent="228600" algn="just"/>
            <a:r>
              <a:rPr lang="uk-UA" sz="2000" dirty="0">
                <a:solidFill>
                  <a:srgbClr val="000000"/>
                </a:solidFill>
                <a:effectLst/>
                <a:latin typeface="Times New Roman" panose="02020603050405020304" pitchFamily="18" charset="0"/>
                <a:ea typeface="Times New Roman" panose="02020603050405020304" pitchFamily="18" charset="0"/>
              </a:rPr>
              <a:t>-	сутність, форма, зміст слідства, що визначаються процесуальним законом;</a:t>
            </a:r>
            <a:endParaRPr lang="uk-UA" sz="2000" dirty="0">
              <a:effectLst/>
              <a:latin typeface="Times New Roman" panose="02020603050405020304" pitchFamily="18" charset="0"/>
              <a:ea typeface="Times New Roman" panose="02020603050405020304" pitchFamily="18" charset="0"/>
            </a:endParaRPr>
          </a:p>
          <a:p>
            <a:pPr indent="228600" algn="just"/>
            <a:r>
              <a:rPr lang="uk-UA" sz="2000" dirty="0">
                <a:solidFill>
                  <a:srgbClr val="000000"/>
                </a:solidFill>
                <a:effectLst/>
                <a:latin typeface="Times New Roman" panose="02020603050405020304" pitchFamily="18" charset="0"/>
                <a:ea typeface="Times New Roman" panose="02020603050405020304" pitchFamily="18" charset="0"/>
              </a:rPr>
              <a:t>-	законність застосування вищевказаних форм, прийомів і методів, тактики й особистої ініціативи слідчого з точки зору судової етики.</a:t>
            </a:r>
          </a:p>
          <a:p>
            <a:pPr indent="228600" algn="just"/>
            <a:endParaRPr lang="uk-UA" sz="2000" dirty="0">
              <a:solidFill>
                <a:srgbClr val="000000"/>
              </a:solidFill>
              <a:latin typeface="Times New Roman" panose="02020603050405020304" pitchFamily="18" charset="0"/>
              <a:ea typeface="Times New Roman" panose="02020603050405020304" pitchFamily="18" charset="0"/>
            </a:endParaRPr>
          </a:p>
          <a:p>
            <a:pPr indent="228600" algn="just"/>
            <a:endParaRPr lang="uk-UA" sz="2000" dirty="0">
              <a:solidFill>
                <a:srgbClr val="000000"/>
              </a:solidFill>
              <a:effectLst/>
              <a:latin typeface="Times New Roman" panose="02020603050405020304" pitchFamily="18" charset="0"/>
              <a:ea typeface="Times New Roman" panose="02020603050405020304" pitchFamily="18" charset="0"/>
            </a:endParaRPr>
          </a:p>
          <a:p>
            <a:pPr indent="228600" algn="just"/>
            <a:endParaRPr lang="uk-UA" sz="2000" dirty="0">
              <a:solidFill>
                <a:srgbClr val="000000"/>
              </a:solidFill>
              <a:latin typeface="Times New Roman" panose="02020603050405020304" pitchFamily="18" charset="0"/>
              <a:ea typeface="Times New Roman" panose="02020603050405020304" pitchFamily="18" charset="0"/>
            </a:endParaRPr>
          </a:p>
          <a:p>
            <a:pPr indent="228600" algn="just"/>
            <a:endParaRPr lang="uk-UA" sz="2000" dirty="0">
              <a:effectLst/>
              <a:latin typeface="Times New Roman" panose="02020603050405020304" pitchFamily="18" charset="0"/>
              <a:ea typeface="Times New Roman" panose="02020603050405020304" pitchFamily="18" charset="0"/>
            </a:endParaRPr>
          </a:p>
          <a:p>
            <a:endParaRPr lang="ru-RU" sz="2000" dirty="0"/>
          </a:p>
        </p:txBody>
      </p:sp>
      <p:pic>
        <p:nvPicPr>
          <p:cNvPr id="7" name="Рисунок 6">
            <a:extLst>
              <a:ext uri="{FF2B5EF4-FFF2-40B4-BE49-F238E27FC236}">
                <a16:creationId xmlns:a16="http://schemas.microsoft.com/office/drawing/2014/main" xmlns="" id="{4FE8987D-8306-4572-937A-324F51931774}"/>
              </a:ext>
            </a:extLst>
          </p:cNvPr>
          <p:cNvPicPr>
            <a:picLocks noChangeAspect="1"/>
          </p:cNvPicPr>
          <p:nvPr/>
        </p:nvPicPr>
        <p:blipFill>
          <a:blip r:embed="rId2"/>
          <a:stretch>
            <a:fillRect/>
          </a:stretch>
        </p:blipFill>
        <p:spPr>
          <a:xfrm>
            <a:off x="8288489" y="1950799"/>
            <a:ext cx="3588986" cy="4620304"/>
          </a:xfrm>
          <a:prstGeom prst="rect">
            <a:avLst/>
          </a:prstGeom>
        </p:spPr>
      </p:pic>
    </p:spTree>
    <p:extLst>
      <p:ext uri="{BB962C8B-B14F-4D97-AF65-F5344CB8AC3E}">
        <p14:creationId xmlns:p14="http://schemas.microsoft.com/office/powerpoint/2010/main" val="5594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2B44751D-FF69-4F82-BB63-E293AF6BBF2E}"/>
              </a:ext>
            </a:extLst>
          </p:cNvPr>
          <p:cNvSpPr>
            <a:spLocks noGrp="1"/>
          </p:cNvSpPr>
          <p:nvPr>
            <p:ph idx="1"/>
          </p:nvPr>
        </p:nvSpPr>
        <p:spPr>
          <a:xfrm>
            <a:off x="1225116" y="790112"/>
            <a:ext cx="10777494" cy="5877017"/>
          </a:xfrm>
        </p:spPr>
        <p:txBody>
          <a:bodyPr>
            <a:normAutofit fontScale="75000" lnSpcReduction="20000"/>
          </a:bodyPr>
          <a:lstStyle/>
          <a:p>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Отже, слідча етика повинна: </a:t>
            </a:r>
          </a:p>
          <a:p>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по-перше, поєднувати в собі </a:t>
            </a:r>
            <a:r>
              <a:rPr lang="uk-UA" sz="2200" dirty="0" err="1">
                <a:solidFill>
                  <a:schemeClr val="tx1">
                    <a:lumMod val="95000"/>
                    <a:lumOff val="5000"/>
                  </a:schemeClr>
                </a:solidFill>
                <a:effectLst/>
                <a:latin typeface="Times New Roman" panose="02020603050405020304" pitchFamily="18" charset="0"/>
                <a:ea typeface="Times New Roman" panose="02020603050405020304" pitchFamily="18" charset="0"/>
              </a:rPr>
              <a:t>професійно</a:t>
            </a:r>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 необхідні моральні риси слідчого, які сприяють правильному прийнятті процесуальних дій та рішень;  </a:t>
            </a:r>
          </a:p>
          <a:p>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по-друге, відповідати професійній діяльності відповідно до моральних принципів суспільства та виконання завдань кримінального судочинства; </a:t>
            </a:r>
          </a:p>
          <a:p>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по-третє, слугувати прийнятті справедливого рішення не порушуючи прав і свобод громадян.</a:t>
            </a:r>
          </a:p>
          <a:p>
            <a:pPr marL="0" indent="0">
              <a:buNone/>
            </a:pPr>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Робота слідчого за всіх часів приваблювала своєю романтичною таємничістю, соціальною значимістю, інтелектуальною спрямованістю і була окутана ореолом шляхетності. Але це лише зовнішній бік багатогранної слідчої діяльності. Однак є й інша - внутрішня, скрита від публічного погляду сторона професії. Кожна кримінальна справа - це важкий щоденний рутинний труд. Нерідко з тисяч мізерних шматочків людського буття доводиться терпляче, неупереджено і точно створювати правдиву мозаїчну картину, і крок за кроком відновлювати подію, що відбулася за порогом закону, яку вперто і, порою, талановито приховує злочинець з метою уникнення відповідальності. Слідча справа - це важка інтелектуальна праця, високий професіона­лізм, творчість, що межує з мистецтвом.</a:t>
            </a:r>
          </a:p>
          <a:p>
            <a:pPr marL="0" indent="0">
              <a:buNone/>
            </a:pPr>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Головний і єдиний обов'язок слідчого - швидке розкриття вчине­ного злочину, розшук, затримка і викриття злочинця. Ця лаконічна формула вміщує безліч слідчо-оперативних дій, колективну працю оперативних працівників, експертів, допоміжних служб і вимагає від слідчого швидкої реакції, холоднокровності, витримки, мужності і зосередженості, працьовитості й організаційних здібностей та багатьох інших якостей.</a:t>
            </a:r>
          </a:p>
          <a:p>
            <a:pPr marL="0" indent="0">
              <a:buNone/>
            </a:pPr>
            <a:r>
              <a:rPr lang="uk-UA" sz="2200" dirty="0">
                <a:solidFill>
                  <a:schemeClr val="tx1">
                    <a:lumMod val="95000"/>
                    <a:lumOff val="5000"/>
                  </a:schemeClr>
                </a:solidFill>
                <a:effectLst/>
                <a:latin typeface="Times New Roman" panose="02020603050405020304" pitchFamily="18" charset="0"/>
                <a:ea typeface="Times New Roman" panose="02020603050405020304" pitchFamily="18" charset="0"/>
              </a:rPr>
              <a:t>У період розслідування злочину слідчий володіє особливими повноваженнями, що є одночасно і його обов'язками. Він представник державної влади, наділений правом на вживання примусових заходів аж до обмеження конституційних свобод громадян. Слідчий у разі розслідування злочину підкоряється лише закону, одноосібно приймає всі рішення, що стосуються розслідування конкретної спра­ви і несе персональну відповідальність за їхні наслідки.</a:t>
            </a:r>
          </a:p>
          <a:p>
            <a:pPr marL="0" indent="0">
              <a:buNone/>
            </a:pPr>
            <a:endParaRPr lang="uk-UA"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marL="0" indent="0">
              <a:buNone/>
            </a:pPr>
            <a:endPar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90941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3818F25-0AE6-40A4-8800-7A594B88D70C}"/>
              </a:ext>
            </a:extLst>
          </p:cNvPr>
          <p:cNvSpPr>
            <a:spLocks noGrp="1"/>
          </p:cNvSpPr>
          <p:nvPr>
            <p:ph idx="1"/>
          </p:nvPr>
        </p:nvSpPr>
        <p:spPr>
          <a:xfrm>
            <a:off x="5841506" y="221943"/>
            <a:ext cx="6072327" cy="6383043"/>
          </a:xfrm>
        </p:spPr>
        <p:txBody>
          <a:bodyPr>
            <a:normAutofit fontScale="70000" lnSpcReduction="20000"/>
          </a:bodyPr>
          <a:lstStyle/>
          <a:p>
            <a:pPr indent="0" algn="just">
              <a:buNone/>
            </a:pPr>
            <a:r>
              <a:rPr lang="uk-UA" sz="1800" b="1" u="sng" dirty="0">
                <a:solidFill>
                  <a:srgbClr val="000000"/>
                </a:solidFill>
                <a:effectLst/>
                <a:latin typeface="Times New Roman" panose="02020603050405020304" pitchFamily="18" charset="0"/>
                <a:ea typeface="Times New Roman" panose="02020603050405020304" pitchFamily="18" charset="0"/>
              </a:rPr>
              <a:t>2.Моральний та правовий аспекти обов’язку та відповідальності у професійній діяльності слідчого</a:t>
            </a:r>
            <a:r>
              <a:rPr lang="uk-UA" sz="1800" dirty="0">
                <a:solidFill>
                  <a:srgbClr val="000000"/>
                </a:solidFill>
                <a:effectLst/>
                <a:latin typeface="Times New Roman" panose="02020603050405020304" pitchFamily="18" charset="0"/>
                <a:ea typeface="Times New Roman" panose="02020603050405020304" pitchFamily="18" charset="0"/>
              </a:rPr>
              <a:t>.</a:t>
            </a:r>
          </a:p>
          <a:p>
            <a:pPr indent="0" algn="just">
              <a:buNone/>
            </a:pPr>
            <a:r>
              <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rPr>
              <a:t>Основною функцією слідчих є швидке і точне розкриття вчинених злочинів, викриття, розшук, а також затримання злочинця. Ці діяння вимагають не лише оперативності і обізнаності слідчого, але й високого рівня моральних принципів та етичних орієнтирів. Адже під час ведення справи слідчий наділений владними повноваженнями, що дозволяють йому втручатися в особистий побут людей, які так чи інакше причетні до даного розслідування. Слідчий є представником держави, від імені якої і проводить розслідування, тому будь-яке зловживання ним своїми обов’язками сприймається суспільством як акт беззаконня, свавілля.</a:t>
            </a:r>
          </a:p>
          <a:p>
            <a:pPr indent="0" algn="just">
              <a:buNone/>
            </a:pPr>
            <a:r>
              <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rPr>
              <a:t>Але, слід зазначити, що слідчий несе відповідальність не тільки перед державою, але й перед суспільством. А, отже, він повинен дотримуватися не лише норм чинного законодавства, але й загальноприйнятих моральних засад. Жага до справедливості та гуманності має проявлятися у кожному його рішенні. Почуття обов’язку – одна з найнеобхідніших рис, яку неодмінно має розвивати в собі правоохоронець задля реалізації моральності та етичних норм у своїх діях.</a:t>
            </a:r>
          </a:p>
          <a:p>
            <a:pPr indent="0" algn="just">
              <a:buNone/>
            </a:pPr>
            <a:r>
              <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rPr>
              <a:t>Що ж до етичних основ діяльності слідчого в цілому, то визначити їх можна як систему загальноприйнятих моральних цінностей та заснованих на них моральних норм, моральних установок слідчого, які у своїй сукупності разом із нормами кримінального процесуального права регулюють його діяльність щодо порушення та розслідування кримінальної справи [1, с. 104]. Структура морально-етичних основ слідчої діяльності включає декілька аспектів, що надалі поєднуються у виконанні правоохоронцем слідчих дій. Перший аспект характерний проявом морально-правової свідомості слідчого, другий регламентує морально-правовий аспект засобів, результату та мети діяльності слідчого, третій – етико-правовий, що поєднує в собі систему не лише моральних, але й кримінально-процесуальних відносин правоохоронця з іншими суб’єктами кримінального процесу [2, с. 454-455]. Тобто процесуальна діяльність охоплює різноманітні діяння, на які розповсюджуються також і загальні моральні вимоги: законність, неупередженість, об’єктивність, добросовісність, коректність, повага до осіб, причетних до справи, гуманність, конфіденційність тощо</a:t>
            </a:r>
            <a:r>
              <a:rPr lang="uk-UA" sz="1800" dirty="0">
                <a:effectLst/>
                <a:latin typeface="Times New Roman" panose="02020603050405020304" pitchFamily="18" charset="0"/>
                <a:ea typeface="Times New Roman" panose="02020603050405020304" pitchFamily="18" charset="0"/>
              </a:rPr>
              <a:t>. </a:t>
            </a:r>
          </a:p>
          <a:p>
            <a:pPr marL="0" indent="0">
              <a:buNone/>
            </a:pPr>
            <a:endParaRPr lang="ru-RU" dirty="0"/>
          </a:p>
        </p:txBody>
      </p:sp>
      <p:pic>
        <p:nvPicPr>
          <p:cNvPr id="7" name="Рисунок 6">
            <a:extLst>
              <a:ext uri="{FF2B5EF4-FFF2-40B4-BE49-F238E27FC236}">
                <a16:creationId xmlns:a16="http://schemas.microsoft.com/office/drawing/2014/main" xmlns="" id="{0F477FB8-0266-4A27-83F7-E6B37DE485A7}"/>
              </a:ext>
            </a:extLst>
          </p:cNvPr>
          <p:cNvPicPr>
            <a:picLocks noChangeAspect="1"/>
          </p:cNvPicPr>
          <p:nvPr/>
        </p:nvPicPr>
        <p:blipFill>
          <a:blip r:embed="rId2"/>
          <a:stretch>
            <a:fillRect/>
          </a:stretch>
        </p:blipFill>
        <p:spPr>
          <a:xfrm>
            <a:off x="0" y="0"/>
            <a:ext cx="5539666" cy="6880120"/>
          </a:xfrm>
          <a:prstGeom prst="rect">
            <a:avLst/>
          </a:prstGeom>
        </p:spPr>
      </p:pic>
    </p:spTree>
    <p:extLst>
      <p:ext uri="{BB962C8B-B14F-4D97-AF65-F5344CB8AC3E}">
        <p14:creationId xmlns:p14="http://schemas.microsoft.com/office/powerpoint/2010/main" val="27232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17F8D1-857F-4BFA-A8CE-9EA0ED7CFFC3}"/>
              </a:ext>
            </a:extLst>
          </p:cNvPr>
          <p:cNvSpPr>
            <a:spLocks noGrp="1"/>
          </p:cNvSpPr>
          <p:nvPr>
            <p:ph type="title"/>
          </p:nvPr>
        </p:nvSpPr>
        <p:spPr>
          <a:xfrm>
            <a:off x="1580225" y="612559"/>
            <a:ext cx="9924388" cy="1521041"/>
          </a:xfrm>
        </p:spPr>
        <p:txBody>
          <a:bodyPr>
            <a:noAutofit/>
          </a:bodyPr>
          <a:lstStyle/>
          <a:p>
            <a:pPr indent="449580" algn="just"/>
            <a:r>
              <a:rPr lang="uk-UA" sz="2000" dirty="0">
                <a:effectLst/>
                <a:latin typeface="Times New Roman" panose="02020603050405020304" pitchFamily="18" charset="0"/>
                <a:ea typeface="Times New Roman" panose="02020603050405020304" pitchFamily="18" charset="0"/>
              </a:rPr>
              <a:t>Слід звернути увагу на те, що чимало науковців, надають певну класифікацію етичним основам діяльності слідчого, до якої включають наступні вимоги: </a:t>
            </a:r>
            <a:r>
              <a:rPr lang="uk-UA" sz="2400" dirty="0">
                <a:effectLst/>
                <a:latin typeface="Times New Roman" panose="02020603050405020304" pitchFamily="18" charset="0"/>
                <a:ea typeface="Times New Roman" panose="02020603050405020304" pitchFamily="18" charset="0"/>
              </a:rPr>
              <a:t/>
            </a:r>
            <a:br>
              <a:rPr lang="uk-UA" sz="2400" dirty="0">
                <a:effectLst/>
                <a:latin typeface="Times New Roman" panose="02020603050405020304" pitchFamily="18" charset="0"/>
                <a:ea typeface="Times New Roman" panose="02020603050405020304" pitchFamily="18" charset="0"/>
              </a:rPr>
            </a:br>
            <a:r>
              <a:rPr lang="uk-UA" sz="2400" dirty="0">
                <a:effectLst/>
                <a:latin typeface="Times New Roman" panose="02020603050405020304" pitchFamily="18" charset="0"/>
                <a:ea typeface="Times New Roman" panose="02020603050405020304" pitchFamily="18" charset="0"/>
              </a:rPr>
              <a:t>	</a:t>
            </a:r>
            <a:endParaRPr lang="ru-RU" sz="2400" dirty="0"/>
          </a:p>
        </p:txBody>
      </p:sp>
      <p:sp>
        <p:nvSpPr>
          <p:cNvPr id="3" name="Объект 2">
            <a:extLst>
              <a:ext uri="{FF2B5EF4-FFF2-40B4-BE49-F238E27FC236}">
                <a16:creationId xmlns:a16="http://schemas.microsoft.com/office/drawing/2014/main" xmlns="" id="{91491B9E-9219-45AB-BB48-A04E479AD300}"/>
              </a:ext>
            </a:extLst>
          </p:cNvPr>
          <p:cNvSpPr>
            <a:spLocks noGrp="1"/>
          </p:cNvSpPr>
          <p:nvPr>
            <p:ph idx="1"/>
          </p:nvPr>
        </p:nvSpPr>
        <p:spPr>
          <a:xfrm>
            <a:off x="1722268" y="1376039"/>
            <a:ext cx="9854214" cy="3994951"/>
          </a:xfrm>
        </p:spPr>
        <p:txBody>
          <a:bodyPr>
            <a:normAutofit/>
          </a:bodyPr>
          <a:lstStyle/>
          <a:p>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моральні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норми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які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не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входять</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до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офіційних</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документів</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але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діють</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в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кримінальному</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судочинстві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і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впливають</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неформальні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етично-витримані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відносини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між</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учасниками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кримінального</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процесу</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мова</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йде</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про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громадянський</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обов’язок</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внутрішнє</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переконання</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та культуру,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почуття</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сумління</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та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відповідальності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етичні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норми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що</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містяться</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у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моральних</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кодексах та присягах;</a:t>
            </a:r>
          </a:p>
          <a:p>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моральнісні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вимоги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закріплені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правовими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актами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кримінального</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судочинства</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 морально-</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етичні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норми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визнані</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на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міжнародному</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рівні</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xmlns="" id="{970547BE-19B1-40DD-A8D9-33D356A3DD2A}"/>
              </a:ext>
            </a:extLst>
          </p:cNvPr>
          <p:cNvPicPr>
            <a:picLocks noChangeAspect="1"/>
          </p:cNvPicPr>
          <p:nvPr/>
        </p:nvPicPr>
        <p:blipFill>
          <a:blip r:embed="rId2"/>
          <a:stretch>
            <a:fillRect/>
          </a:stretch>
        </p:blipFill>
        <p:spPr>
          <a:xfrm>
            <a:off x="8898384" y="3554026"/>
            <a:ext cx="3142695" cy="3142695"/>
          </a:xfrm>
          <a:prstGeom prst="rect">
            <a:avLst/>
          </a:prstGeom>
        </p:spPr>
      </p:pic>
    </p:spTree>
    <p:extLst>
      <p:ext uri="{BB962C8B-B14F-4D97-AF65-F5344CB8AC3E}">
        <p14:creationId xmlns:p14="http://schemas.microsoft.com/office/powerpoint/2010/main" val="189323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2167" y="115410"/>
            <a:ext cx="9907480" cy="6221121"/>
          </a:xfrm>
        </p:spPr>
        <p:txBody>
          <a:bodyPr>
            <a:normAutofit/>
          </a:bodyPr>
          <a:lstStyle/>
          <a:p>
            <a:pPr marL="0" indent="0" algn="just">
              <a:buNone/>
            </a:pPr>
            <a:r>
              <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rPr>
              <a:t>Моральність – це той «підмурок» процесуальної діяльності, який визначає поведінку слідчого під час розслідувань, у ході застосування ним тактичних прийомів провадження окремих процесуальних дій, у встановленні психологічного контакту з учасниками процесу тощо. Недопустимим в слідчій діяльності, наприклад, вважається вплив на особу, на її зізнання чи заперечення причетності до злочину. Так, зокрема, є аморальною обіцянка правоохоронця посприяти зменшенню кари за злочин або взагалі звільнити людину від кримінальної відповідальності за відсутності для того підстав, в разі визнання особою власної причетності до певного злочинного діяння [6, с. 369-370]. Така поведінка слідчого, перш за все, свідчить про його професійну деформацію, низький рівень моральності. </a:t>
            </a:r>
            <a:endParaRPr lang="en-US" dirty="0">
              <a:solidFill>
                <a:schemeClr val="tx1">
                  <a:lumMod val="95000"/>
                  <a:lumOff val="5000"/>
                </a:schemeClr>
              </a:solidFill>
              <a:latin typeface="Times New Roman" panose="02020603050405020304" pitchFamily="18" charset="0"/>
              <a:ea typeface="Times New Roman" panose="02020603050405020304" pitchFamily="18" charset="0"/>
            </a:endParaRPr>
          </a:p>
          <a:p>
            <a:pPr marL="0" indent="0" algn="just">
              <a:buNone/>
            </a:pPr>
            <a:r>
              <a:rPr lang="uk-UA" dirty="0">
                <a:solidFill>
                  <a:schemeClr val="tx1">
                    <a:lumMod val="95000"/>
                    <a:lumOff val="5000"/>
                  </a:schemeClr>
                </a:solidFill>
                <a:latin typeface="Times New Roman" panose="02020603050405020304" pitchFamily="18" charset="0"/>
                <a:ea typeface="Times New Roman" panose="02020603050405020304" pitchFamily="18" charset="0"/>
              </a:rPr>
              <a:t>Отож</a:t>
            </a:r>
            <a:r>
              <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rPr>
              <a:t>, моральні та етичні принципи, які використовує слідчий під час виконання процесуальних дій, є засобом соціальної орієнтації під час розкриття злочинів. Висока моральність та чітке розуміння етичних норм виробляють у слідчого почуття гуманності та справедливості, що є засадами процесуальної діяльності. За наявності </a:t>
            </a:r>
            <a:r>
              <a:rPr lang="uk-UA"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моральнісних</a:t>
            </a:r>
            <a:r>
              <a:rPr lang="uk-UA" sz="1800" dirty="0">
                <a:solidFill>
                  <a:schemeClr val="tx1">
                    <a:lumMod val="95000"/>
                    <a:lumOff val="5000"/>
                  </a:schemeClr>
                </a:solidFill>
                <a:effectLst/>
                <a:latin typeface="Times New Roman" panose="02020603050405020304" pitchFamily="18" charset="0"/>
                <a:ea typeface="Times New Roman" panose="02020603050405020304" pitchFamily="18" charset="0"/>
              </a:rPr>
              <a:t> рис характеру слідчий у процесі свого діяння чітко розмежовує необхідні методи та прийоми і ті, що є недопустимими для морально-етичного обґрунтування. Варто зазначити й те, що критерієм морального використання тактичних прийомів саме у випадку неврегульованості певної ситуації нормами закону, є саме внутрішнє переконання виконавця процесуальної діяльності, почуття відповідальності та обов’язку перед соціумом. Крім того, загальновідомо, що мораль є однією із основних складових слідчого як особистості, індивіда, що утверджується серед інших та виробляє позитивний імідж в суспільстві </a:t>
            </a:r>
          </a:p>
          <a:p>
            <a:pPr marL="0" indent="0" algn="just">
              <a:buNone/>
            </a:pPr>
            <a:endParaRPr lang="ru-RU" dirty="0"/>
          </a:p>
        </p:txBody>
      </p:sp>
    </p:spTree>
    <p:extLst>
      <p:ext uri="{BB962C8B-B14F-4D97-AF65-F5344CB8AC3E}">
        <p14:creationId xmlns:p14="http://schemas.microsoft.com/office/powerpoint/2010/main" val="339133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6CF4C17-CB8C-4253-92B6-29A4901B5628}"/>
              </a:ext>
            </a:extLst>
          </p:cNvPr>
          <p:cNvSpPr txBox="1"/>
          <p:nvPr/>
        </p:nvSpPr>
        <p:spPr>
          <a:xfrm>
            <a:off x="1722268" y="337352"/>
            <a:ext cx="10067278" cy="6555641"/>
          </a:xfrm>
          <a:prstGeom prst="rect">
            <a:avLst/>
          </a:prstGeom>
          <a:noFill/>
        </p:spPr>
        <p:txBody>
          <a:bodyPr wrap="square">
            <a:spAutoFit/>
          </a:bodyPr>
          <a:lstStyle/>
          <a:p>
            <a:r>
              <a:rPr lang="uk-UA" b="1" u="sng" dirty="0"/>
              <a:t>3. Моральна припустимість правового примусу</a:t>
            </a:r>
          </a:p>
          <a:p>
            <a:endParaRPr lang="uk-UA" b="1" u="sng" dirty="0"/>
          </a:p>
          <a:p>
            <a:r>
              <a:rPr lang="ru-RU" sz="1600" dirty="0" err="1">
                <a:effectLst/>
                <a:latin typeface="Times New Roman" panose="02020603050405020304" pitchFamily="18" charset="0"/>
                <a:ea typeface="Times New Roman" panose="02020603050405020304" pitchFamily="18" charset="0"/>
              </a:rPr>
              <a:t>Моральним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обов’язком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слідчого</a:t>
            </a:r>
            <a:r>
              <a:rPr lang="ru-RU" sz="1600" dirty="0">
                <a:effectLst/>
                <a:latin typeface="Times New Roman" panose="02020603050405020304" pitchFamily="18" charset="0"/>
                <a:ea typeface="Times New Roman" panose="02020603050405020304" pitchFamily="18" charset="0"/>
              </a:rPr>
              <a:t> є </a:t>
            </a:r>
            <a:r>
              <a:rPr lang="ru-RU" sz="1600" dirty="0" err="1">
                <a:effectLst/>
                <a:latin typeface="Times New Roman" panose="02020603050405020304" pitchFamily="18" charset="0"/>
                <a:ea typeface="Times New Roman" panose="02020603050405020304" pitchFamily="18" charset="0"/>
              </a:rPr>
              <a:t>встановлення</a:t>
            </a:r>
            <a:r>
              <a:rPr lang="ru-RU" sz="1600" dirty="0">
                <a:effectLst/>
                <a:latin typeface="Times New Roman" panose="02020603050405020304" pitchFamily="18" charset="0"/>
                <a:ea typeface="Times New Roman" panose="02020603050405020304" pitchFamily="18" charset="0"/>
              </a:rPr>
              <a:t> і правильна </a:t>
            </a:r>
            <a:r>
              <a:rPr lang="ru-RU" sz="1600" dirty="0" err="1">
                <a:effectLst/>
                <a:latin typeface="Times New Roman" panose="02020603050405020304" pitchFamily="18" charset="0"/>
                <a:ea typeface="Times New Roman" panose="02020603050405020304" pitchFamily="18" charset="0"/>
              </a:rPr>
              <a:t>оцінка</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фактів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що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свідчать</a:t>
            </a:r>
            <a:r>
              <a:rPr lang="ru-RU" sz="1600" dirty="0">
                <a:effectLst/>
                <a:latin typeface="Times New Roman" panose="02020603050405020304" pitchFamily="18" charset="0"/>
                <a:ea typeface="Times New Roman" panose="02020603050405020304" pitchFamily="18" charset="0"/>
              </a:rPr>
              <a:t> про </a:t>
            </a:r>
            <a:r>
              <a:rPr lang="ru-RU" sz="1600" dirty="0" err="1">
                <a:effectLst/>
                <a:latin typeface="Times New Roman" panose="02020603050405020304" pitchFamily="18" charset="0"/>
                <a:ea typeface="Times New Roman" panose="02020603050405020304" pitchFamily="18" charset="0"/>
              </a:rPr>
              <a:t>поінформованість</a:t>
            </a:r>
            <a:r>
              <a:rPr lang="ru-RU" sz="1600" dirty="0">
                <a:effectLst/>
                <a:latin typeface="Times New Roman" panose="02020603050405020304" pitchFamily="18" charset="0"/>
                <a:ea typeface="Times New Roman" panose="02020603050405020304" pitchFamily="18" charset="0"/>
              </a:rPr>
              <a:t> особи з тих </a:t>
            </a:r>
            <a:r>
              <a:rPr lang="ru-RU" sz="1600" dirty="0" err="1">
                <a:effectLst/>
                <a:latin typeface="Times New Roman" panose="02020603050405020304" pitchFamily="18" charset="0"/>
                <a:ea typeface="Times New Roman" panose="02020603050405020304" pitchFamily="18" charset="0"/>
              </a:rPr>
              <a:t>обставин</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які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відносяться</a:t>
            </a:r>
            <a:r>
              <a:rPr lang="ru-RU" sz="1600" dirty="0">
                <a:effectLst/>
                <a:latin typeface="Times New Roman" panose="02020603050405020304" pitchFamily="18" charset="0"/>
                <a:ea typeface="Times New Roman" panose="02020603050405020304" pitchFamily="18" charset="0"/>
              </a:rPr>
              <a:t> до </a:t>
            </a:r>
            <a:r>
              <a:rPr lang="ru-RU" sz="1600" dirty="0" err="1">
                <a:effectLst/>
                <a:latin typeface="Times New Roman" panose="02020603050405020304" pitchFamily="18" charset="0"/>
                <a:ea typeface="Times New Roman" panose="02020603050405020304" pitchFamily="18" charset="0"/>
              </a:rPr>
              <a:t>кримінального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провадження</a:t>
            </a:r>
            <a:r>
              <a:rPr lang="ru-RU" sz="1600" dirty="0">
                <a:effectLst/>
                <a:latin typeface="Times New Roman" panose="02020603050405020304" pitchFamily="18" charset="0"/>
                <a:ea typeface="Times New Roman" panose="02020603050405020304" pitchFamily="18" charset="0"/>
              </a:rPr>
              <a:t>. Для </a:t>
            </a:r>
            <a:r>
              <a:rPr lang="ru-RU" sz="1600" dirty="0" err="1">
                <a:effectLst/>
                <a:latin typeface="Times New Roman" panose="02020603050405020304" pitchFamily="18" charset="0"/>
                <a:ea typeface="Times New Roman" panose="02020603050405020304" pitchFamily="18" charset="0"/>
              </a:rPr>
              <a:t>забезпечення</a:t>
            </a:r>
            <a:r>
              <a:rPr lang="ru-RU" sz="1600" dirty="0">
                <a:effectLst/>
                <a:latin typeface="Times New Roman" panose="02020603050405020304" pitchFamily="18" charset="0"/>
                <a:ea typeface="Times New Roman" panose="02020603050405020304" pitchFamily="18" charset="0"/>
              </a:rPr>
              <a:t> прав і </a:t>
            </a:r>
            <a:r>
              <a:rPr lang="ru-RU" sz="1600" dirty="0" err="1">
                <a:effectLst/>
                <a:latin typeface="Times New Roman" panose="02020603050405020304" pitchFamily="18" charset="0"/>
                <a:ea typeface="Times New Roman" panose="02020603050405020304" pitchFamily="18" charset="0"/>
              </a:rPr>
              <a:t>законних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інтересів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громадян</a:t>
            </a:r>
            <a:r>
              <a:rPr lang="ru-RU" sz="1600" dirty="0">
                <a:effectLst/>
                <a:latin typeface="Times New Roman" panose="02020603050405020304" pitchFamily="18" charset="0"/>
                <a:ea typeface="Times New Roman" panose="02020603050405020304" pitchFamily="18" charset="0"/>
              </a:rPr>
              <a:t>, а </a:t>
            </a:r>
            <a:r>
              <a:rPr lang="ru-RU" sz="1600" dirty="0" err="1">
                <a:effectLst/>
                <a:latin typeface="Times New Roman" panose="02020603050405020304" pitchFamily="18" charset="0"/>
                <a:ea typeface="Times New Roman" panose="02020603050405020304" pitchFamily="18" charset="0"/>
              </a:rPr>
              <a:t>також</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виховного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впливу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допиту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впевнитись</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обґрунтованості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виклику</a:t>
            </a:r>
            <a:r>
              <a:rPr lang="ru-RU" sz="1600" dirty="0">
                <a:effectLst/>
                <a:latin typeface="Times New Roman" panose="02020603050405020304" pitchFamily="18" charset="0"/>
                <a:ea typeface="Times New Roman" panose="02020603050405020304" pitchFamily="18" charset="0"/>
              </a:rPr>
              <a:t> на допит. В </a:t>
            </a:r>
            <a:r>
              <a:rPr lang="ru-RU" sz="1600" dirty="0" err="1">
                <a:effectLst/>
                <a:latin typeface="Times New Roman" panose="02020603050405020304" pitchFamily="18" charset="0"/>
                <a:ea typeface="Times New Roman" panose="02020603050405020304" pitchFamily="18" charset="0"/>
              </a:rPr>
              <a:t>протилежному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випадку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безпідставний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виклик</a:t>
            </a:r>
            <a:r>
              <a:rPr lang="ru-RU" sz="1600" dirty="0">
                <a:effectLst/>
                <a:latin typeface="Times New Roman" panose="02020603050405020304" pitchFamily="18" charset="0"/>
                <a:ea typeface="Times New Roman" panose="02020603050405020304" pitchFamily="18" charset="0"/>
              </a:rPr>
              <a:t> на допит </a:t>
            </a:r>
            <a:r>
              <a:rPr lang="ru-RU" sz="1600" dirty="0" err="1">
                <a:effectLst/>
                <a:latin typeface="Times New Roman" panose="02020603050405020304" pitchFamily="18" charset="0"/>
                <a:ea typeface="Times New Roman" panose="02020603050405020304" pitchFamily="18" charset="0"/>
              </a:rPr>
              <a:t>породжує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марну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втрату</a:t>
            </a:r>
            <a:r>
              <a:rPr lang="ru-RU" sz="1600" dirty="0">
                <a:effectLst/>
                <a:latin typeface="Times New Roman" panose="02020603050405020304" pitchFamily="18" charset="0"/>
                <a:ea typeface="Times New Roman" panose="02020603050405020304" pitchFamily="18" charset="0"/>
              </a:rPr>
              <a:t> часу, </a:t>
            </a:r>
            <a:r>
              <a:rPr lang="ru-RU" sz="1600" dirty="0" err="1">
                <a:effectLst/>
                <a:latin typeface="Times New Roman" panose="02020603050405020304" pitchFamily="18" charset="0"/>
                <a:ea typeface="Times New Roman" panose="02020603050405020304" pitchFamily="18" charset="0"/>
              </a:rPr>
              <a:t>спричиняє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громадянам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зайві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турботи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що</a:t>
            </a:r>
            <a:r>
              <a:rPr lang="ru-RU" sz="1600" dirty="0">
                <a:effectLst/>
                <a:latin typeface="Times New Roman" panose="02020603050405020304" pitchFamily="18" charset="0"/>
                <a:ea typeface="Times New Roman" panose="02020603050405020304" pitchFamily="18" charset="0"/>
              </a:rPr>
              <a:t> аж </a:t>
            </a:r>
            <a:r>
              <a:rPr lang="ru-RU" sz="1600" dirty="0" err="1">
                <a:effectLst/>
                <a:latin typeface="Times New Roman" panose="02020603050405020304" pitchFamily="18" charset="0"/>
                <a:ea typeface="Times New Roman" panose="02020603050405020304" pitchFamily="18" charset="0"/>
              </a:rPr>
              <a:t>ніяк</a:t>
            </a: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може</a:t>
            </a:r>
            <a:r>
              <a:rPr lang="ru-RU" sz="1600" dirty="0">
                <a:effectLst/>
                <a:latin typeface="Times New Roman" panose="02020603050405020304" pitchFamily="18" charset="0"/>
                <a:ea typeface="Times New Roman" panose="02020603050405020304" pitchFamily="18" charset="0"/>
              </a:rPr>
              <a:t> бути </a:t>
            </a:r>
            <a:r>
              <a:rPr lang="ru-RU" sz="1600" dirty="0" err="1">
                <a:effectLst/>
                <a:latin typeface="Times New Roman" panose="02020603050405020304" pitchFamily="18" charset="0"/>
                <a:ea typeface="Times New Roman" panose="02020603050405020304" pitchFamily="18" charset="0"/>
              </a:rPr>
              <a:t>визнано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моральним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Аналіз</a:t>
            </a:r>
            <a:r>
              <a:rPr lang="ru-RU" sz="1600" dirty="0">
                <a:effectLst/>
                <a:latin typeface="Times New Roman" panose="02020603050405020304" pitchFamily="18" charset="0"/>
                <a:ea typeface="Times New Roman" panose="02020603050405020304" pitchFamily="18" charset="0"/>
              </a:rPr>
              <a:t> норм закону </a:t>
            </a:r>
            <a:r>
              <a:rPr lang="ru-RU" sz="1600" dirty="0" err="1">
                <a:effectLst/>
                <a:latin typeface="Times New Roman" panose="02020603050405020304" pitchFamily="18" charset="0"/>
                <a:ea typeface="Times New Roman" panose="02020603050405020304" pitchFamily="18" charset="0"/>
              </a:rPr>
              <a:t>дає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підстави</a:t>
            </a:r>
            <a:r>
              <a:rPr lang="ru-RU" sz="1600" dirty="0">
                <a:effectLst/>
                <a:latin typeface="Times New Roman" panose="02020603050405020304" pitchFamily="18" charset="0"/>
                <a:ea typeface="Times New Roman" panose="02020603050405020304" pitchFamily="18" charset="0"/>
              </a:rPr>
              <a:t> для </a:t>
            </a:r>
            <a:r>
              <a:rPr lang="ru-RU" sz="1600" dirty="0" err="1">
                <a:effectLst/>
                <a:latin typeface="Times New Roman" panose="02020603050405020304" pitchFamily="18" charset="0"/>
                <a:ea typeface="Times New Roman" panose="02020603050405020304" pitchFamily="18" charset="0"/>
              </a:rPr>
              <a:t>висновку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що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перелік</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вказаних</a:t>
            </a:r>
            <a:r>
              <a:rPr lang="ru-RU" sz="1600" dirty="0">
                <a:effectLst/>
                <a:latin typeface="Times New Roman" panose="02020603050405020304" pitchFamily="18" charset="0"/>
                <a:ea typeface="Times New Roman" panose="02020603050405020304" pitchFamily="18" charset="0"/>
              </a:rPr>
              <a:t> в КПК </a:t>
            </a:r>
            <a:r>
              <a:rPr lang="ru-RU" sz="1600" dirty="0" err="1">
                <a:effectLst/>
                <a:latin typeface="Times New Roman" panose="02020603050405020304" pitchFamily="18" charset="0"/>
                <a:ea typeface="Times New Roman" panose="02020603050405020304" pitchFamily="18" charset="0"/>
              </a:rPr>
              <a:t>способів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виклику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громадян</a:t>
            </a:r>
            <a:r>
              <a:rPr lang="ru-RU" sz="1600" dirty="0">
                <a:effectLst/>
                <a:latin typeface="Times New Roman" panose="02020603050405020304" pitchFamily="18" charset="0"/>
                <a:ea typeface="Times New Roman" panose="02020603050405020304" pitchFamily="18" charset="0"/>
              </a:rPr>
              <a:t> для </a:t>
            </a:r>
            <a:r>
              <a:rPr lang="ru-RU" sz="1600" dirty="0" err="1">
                <a:effectLst/>
                <a:latin typeface="Times New Roman" panose="02020603050405020304" pitchFamily="18" charset="0"/>
                <a:ea typeface="Times New Roman" panose="02020603050405020304" pitchFamily="18" charset="0"/>
              </a:rPr>
              <a:t>допиту</a:t>
            </a:r>
            <a:r>
              <a:rPr lang="ru-RU" sz="1600" dirty="0">
                <a:effectLst/>
                <a:latin typeface="Times New Roman" panose="02020603050405020304" pitchFamily="18" charset="0"/>
                <a:ea typeface="Times New Roman" panose="02020603050405020304" pitchFamily="18" charset="0"/>
              </a:rPr>
              <a:t> не є </a:t>
            </a:r>
            <a:r>
              <a:rPr lang="ru-RU" sz="1600" dirty="0" err="1">
                <a:effectLst/>
                <a:latin typeface="Times New Roman" panose="02020603050405020304" pitchFamily="18" charset="0"/>
                <a:ea typeface="Times New Roman" panose="02020603050405020304" pitchFamily="18" charset="0"/>
              </a:rPr>
              <a:t>вичерпним</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залежності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обставин</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кримінального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провадження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конкретної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ситуації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може</a:t>
            </a:r>
            <a:r>
              <a:rPr lang="ru-RU" sz="1600" dirty="0">
                <a:effectLst/>
                <a:latin typeface="Times New Roman" panose="02020603050405020304" pitchFamily="18" charset="0"/>
                <a:ea typeface="Times New Roman" panose="02020603050405020304" pitchFamily="18" charset="0"/>
              </a:rPr>
              <a:t> у </a:t>
            </a:r>
            <a:r>
              <a:rPr lang="ru-RU" sz="1600" dirty="0" err="1">
                <a:effectLst/>
                <a:latin typeface="Times New Roman" panose="02020603050405020304" pitchFamily="18" charset="0"/>
                <a:ea typeface="Times New Roman" panose="02020603050405020304" pitchFamily="18" charset="0"/>
              </a:rPr>
              <a:t>інший</a:t>
            </a: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вказаний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безпосередньо</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законі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спосіб</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викликати</a:t>
            </a:r>
            <a:r>
              <a:rPr lang="ru-RU" sz="1600" dirty="0">
                <a:effectLst/>
                <a:latin typeface="Times New Roman" panose="02020603050405020304" pitchFamily="18" charset="0"/>
                <a:ea typeface="Times New Roman" panose="02020603050405020304" pitchFamily="18" charset="0"/>
              </a:rPr>
              <a:t> особу. </a:t>
            </a:r>
            <a:r>
              <a:rPr lang="ru-RU" sz="1600" dirty="0" err="1">
                <a:effectLst/>
                <a:latin typeface="Times New Roman" panose="02020603050405020304" pitchFamily="18" charset="0"/>
                <a:ea typeface="Times New Roman" panose="02020603050405020304" pitchFamily="18" charset="0"/>
              </a:rPr>
              <a:t>Обов’язковою</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умовою</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застосування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іншого</a:t>
            </a:r>
            <a:r>
              <a:rPr lang="ru-RU" sz="1600" dirty="0">
                <a:effectLst/>
                <a:latin typeface="Times New Roman" panose="02020603050405020304" pitchFamily="18" charset="0"/>
                <a:ea typeface="Times New Roman" panose="02020603050405020304" pitchFamily="18" charset="0"/>
              </a:rPr>
              <a:t> способу </a:t>
            </a:r>
            <a:r>
              <a:rPr lang="ru-RU" sz="1600" dirty="0" err="1">
                <a:effectLst/>
                <a:latin typeface="Times New Roman" panose="02020603050405020304" pitchFamily="18" charset="0"/>
                <a:ea typeface="Times New Roman" panose="02020603050405020304" pitchFamily="18" charset="0"/>
              </a:rPr>
              <a:t>виклику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має</a:t>
            </a:r>
            <a:r>
              <a:rPr lang="ru-RU" sz="1600" dirty="0">
                <a:effectLst/>
                <a:latin typeface="Times New Roman" panose="02020603050405020304" pitchFamily="18" charset="0"/>
                <a:ea typeface="Times New Roman" panose="02020603050405020304" pitchFamily="18" charset="0"/>
              </a:rPr>
              <a:t> бути </a:t>
            </a:r>
            <a:r>
              <a:rPr lang="ru-RU" sz="1600" dirty="0" err="1">
                <a:effectLst/>
                <a:latin typeface="Times New Roman" panose="02020603050405020304" pitchFamily="18" charset="0"/>
                <a:ea typeface="Times New Roman" panose="02020603050405020304" pitchFamily="18" charset="0"/>
              </a:rPr>
              <a:t>повна</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відповідність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приписам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моралі</a:t>
            </a:r>
            <a:r>
              <a:rPr lang="ru-RU" sz="1600" dirty="0">
                <a:effectLst/>
                <a:latin typeface="Times New Roman" panose="02020603050405020304" pitchFamily="18" charset="0"/>
                <a:ea typeface="Times New Roman" panose="02020603050405020304" pitchFamily="18" charset="0"/>
              </a:rPr>
              <a:t>. Особливо </a:t>
            </a:r>
            <a:r>
              <a:rPr lang="ru-RU" sz="1600" dirty="0" err="1">
                <a:effectLst/>
                <a:latin typeface="Times New Roman" panose="02020603050405020304" pitchFamily="18" charset="0"/>
                <a:ea typeface="Times New Roman" panose="02020603050405020304" pitchFamily="18" charset="0"/>
              </a:rPr>
              <a:t>це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стосується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випадків</a:t>
            </a:r>
            <a:r>
              <a:rPr lang="ru-RU" sz="1600" dirty="0">
                <a:effectLst/>
                <a:latin typeface="Times New Roman" panose="02020603050405020304" pitchFamily="18" charset="0"/>
                <a:ea typeface="Times New Roman" panose="02020603050405020304" pitchFamily="18" charset="0"/>
              </a:rPr>
              <a:t>, коли </a:t>
            </a:r>
            <a:r>
              <a:rPr lang="ru-RU" sz="1600" dirty="0" err="1">
                <a:effectLst/>
                <a:latin typeface="Times New Roman" panose="02020603050405020304" pitchFamily="18" charset="0"/>
                <a:ea typeface="Times New Roman" panose="02020603050405020304" pitchFamily="18" charset="0"/>
              </a:rPr>
              <a:t>допитуваний</a:t>
            </a: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бажає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розголосу</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своєї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участі</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процесі</a:t>
            </a:r>
            <a:r>
              <a:rPr lang="ru-RU" sz="1600" dirty="0">
                <a:effectLst/>
                <a:latin typeface="Times New Roman" panose="02020603050405020304" pitchFamily="18" charset="0"/>
                <a:ea typeface="Times New Roman" panose="02020603050405020304" pitchFamily="18" charset="0"/>
              </a:rPr>
              <a:t>. На </a:t>
            </a:r>
            <a:r>
              <a:rPr lang="ru-RU" sz="1600" dirty="0" err="1">
                <a:effectLst/>
                <a:latin typeface="Times New Roman" panose="02020603050405020304" pitchFamily="18" charset="0"/>
                <a:ea typeface="Times New Roman" panose="02020603050405020304" pitchFamily="18" charset="0"/>
              </a:rPr>
              <a:t>підставі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етичних</a:t>
            </a:r>
            <a:r>
              <a:rPr lang="ru-RU" sz="1600" dirty="0">
                <a:effectLst/>
                <a:latin typeface="Times New Roman" panose="02020603050405020304" pitchFamily="18" charset="0"/>
                <a:ea typeface="Times New Roman" panose="02020603050405020304" pitchFamily="18" charset="0"/>
              </a:rPr>
              <a:t> норм повинно </a:t>
            </a:r>
            <a:r>
              <a:rPr lang="ru-RU" sz="1600" dirty="0" err="1">
                <a:effectLst/>
                <a:latin typeface="Times New Roman" panose="02020603050405020304" pitchFamily="18" charset="0"/>
                <a:ea typeface="Times New Roman" panose="02020603050405020304" pitchFamily="18" charset="0"/>
              </a:rPr>
              <a:t>вирішуватись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питання</a:t>
            </a:r>
            <a:r>
              <a:rPr lang="ru-RU" sz="1600" dirty="0">
                <a:effectLst/>
                <a:latin typeface="Times New Roman" panose="02020603050405020304" pitchFamily="18" charset="0"/>
                <a:ea typeface="Times New Roman" panose="02020603050405020304" pitchFamily="18" charset="0"/>
              </a:rPr>
              <a:t> про час </a:t>
            </a:r>
            <a:r>
              <a:rPr lang="ru-RU" sz="1600" dirty="0" err="1">
                <a:effectLst/>
                <a:latin typeface="Times New Roman" panose="02020603050405020304" pitchFamily="18" charset="0"/>
                <a:ea typeface="Times New Roman" panose="02020603050405020304" pitchFamily="18" charset="0"/>
              </a:rPr>
              <a:t>виклику</a:t>
            </a:r>
            <a:r>
              <a:rPr lang="ru-RU" sz="1600" dirty="0">
                <a:effectLst/>
                <a:latin typeface="Times New Roman" panose="02020603050405020304" pitchFamily="18" charset="0"/>
                <a:ea typeface="Times New Roman" panose="02020603050405020304" pitchFamily="18" charset="0"/>
              </a:rPr>
              <a:t> на допит. </a:t>
            </a:r>
            <a:r>
              <a:rPr lang="ru-RU" sz="1600" dirty="0" err="1">
                <a:effectLst/>
                <a:latin typeface="Times New Roman" panose="02020603050405020304" pitchFamily="18" charset="0"/>
                <a:ea typeface="Times New Roman" panose="02020603050405020304" pitchFamily="18" charset="0"/>
              </a:rPr>
              <a:t>Слідчий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має</a:t>
            </a:r>
            <a:r>
              <a:rPr lang="ru-RU" sz="1600" dirty="0">
                <a:effectLst/>
                <a:latin typeface="Times New Roman" panose="02020603050405020304" pitchFamily="18" charset="0"/>
                <a:ea typeface="Times New Roman" panose="02020603050405020304" pitchFamily="18" charset="0"/>
              </a:rPr>
              <a:t> таким чином </a:t>
            </a:r>
            <a:r>
              <a:rPr lang="ru-RU" sz="1600" dirty="0" err="1">
                <a:effectLst/>
                <a:latin typeface="Times New Roman" panose="02020603050405020304" pitchFamily="18" charset="0"/>
                <a:ea typeface="Times New Roman" panose="02020603050405020304" pitchFamily="18" charset="0"/>
              </a:rPr>
              <a:t>спланувати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свій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робочий</a:t>
            </a:r>
            <a:r>
              <a:rPr lang="ru-RU" sz="1600" dirty="0">
                <a:effectLst/>
                <a:latin typeface="Times New Roman" panose="02020603050405020304" pitchFamily="18" charset="0"/>
                <a:ea typeface="Times New Roman" panose="02020603050405020304" pitchFamily="18" charset="0"/>
              </a:rPr>
              <a:t> час, </a:t>
            </a:r>
            <a:r>
              <a:rPr lang="ru-RU" sz="1600" dirty="0" err="1">
                <a:effectLst/>
                <a:latin typeface="Times New Roman" panose="02020603050405020304" pitchFamily="18" charset="0"/>
                <a:ea typeface="Times New Roman" panose="02020603050405020304" pitchFamily="18" charset="0"/>
              </a:rPr>
              <a:t>щоб</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громадяни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викликані</a:t>
            </a:r>
            <a:r>
              <a:rPr lang="ru-RU" sz="1600" dirty="0">
                <a:effectLst/>
                <a:latin typeface="Times New Roman" panose="02020603050405020304" pitchFamily="18" charset="0"/>
                <a:ea typeface="Times New Roman" panose="02020603050405020304" pitchFamily="18" charset="0"/>
              </a:rPr>
              <a:t> для </a:t>
            </a:r>
            <a:r>
              <a:rPr lang="ru-RU" sz="1600" dirty="0" err="1">
                <a:effectLst/>
                <a:latin typeface="Times New Roman" panose="02020603050405020304" pitchFamily="18" charset="0"/>
                <a:ea typeface="Times New Roman" panose="02020603050405020304" pitchFamily="18" charset="0"/>
              </a:rPr>
              <a:t>допиту</a:t>
            </a: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знаходились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багато</a:t>
            </a:r>
            <a:r>
              <a:rPr lang="ru-RU" sz="1600" dirty="0">
                <a:effectLst/>
                <a:latin typeface="Times New Roman" panose="02020603050405020304" pitchFamily="18" charset="0"/>
                <a:ea typeface="Times New Roman" panose="02020603050405020304" pitchFamily="18" charset="0"/>
              </a:rPr>
              <a:t> часу в коридорах </a:t>
            </a:r>
            <a:r>
              <a:rPr lang="ru-RU" sz="1600" dirty="0" err="1">
                <a:effectLst/>
                <a:latin typeface="Times New Roman" panose="02020603050405020304" pitchFamily="18" charset="0"/>
                <a:ea typeface="Times New Roman" panose="02020603050405020304" pitchFamily="18" charset="0"/>
              </a:rPr>
              <a:t>чи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кімнаті</a:t>
            </a:r>
            <a:r>
              <a:rPr lang="ru-RU" sz="1600" dirty="0">
                <a:effectLst/>
                <a:latin typeface="Times New Roman" panose="02020603050405020304" pitchFamily="18" charset="0"/>
                <a:ea typeface="Times New Roman" panose="02020603050405020304" pitchFamily="18" charset="0"/>
              </a:rPr>
              <a:t> для </a:t>
            </a:r>
            <a:r>
              <a:rPr lang="ru-RU" sz="1600" dirty="0" err="1">
                <a:effectLst/>
                <a:latin typeface="Times New Roman" panose="02020603050405020304" pitchFamily="18" charset="0"/>
                <a:ea typeface="Times New Roman" panose="02020603050405020304" pitchFamily="18" charset="0"/>
              </a:rPr>
              <a:t>свідків</a:t>
            </a:r>
            <a:r>
              <a:rPr lang="ru-RU" sz="1600" dirty="0">
                <a:effectLst/>
                <a:latin typeface="Times New Roman" panose="02020603050405020304" pitchFamily="18" charset="0"/>
                <a:ea typeface="Times New Roman" panose="02020603050405020304" pitchFamily="18" charset="0"/>
              </a:rPr>
              <a:t>. обман </a:t>
            </a:r>
            <a:r>
              <a:rPr lang="ru-RU" sz="1600" dirty="0" err="1">
                <a:effectLst/>
                <a:latin typeface="Times New Roman" panose="02020603050405020304" pitchFamily="18" charset="0"/>
                <a:ea typeface="Times New Roman" panose="02020603050405020304" pitchFamily="18" charset="0"/>
              </a:rPr>
              <a:t>являє</a:t>
            </a:r>
            <a:r>
              <a:rPr lang="ru-RU" sz="1600" dirty="0">
                <a:effectLst/>
                <a:latin typeface="Times New Roman" panose="02020603050405020304" pitchFamily="18" charset="0"/>
                <a:ea typeface="Times New Roman" panose="02020603050405020304" pitchFamily="18" charset="0"/>
              </a:rPr>
              <a:t> собою </a:t>
            </a:r>
            <a:r>
              <a:rPr lang="ru-RU" sz="1600" dirty="0" err="1">
                <a:effectLst/>
                <a:latin typeface="Times New Roman" panose="02020603050405020304" pitchFamily="18" charset="0"/>
                <a:ea typeface="Times New Roman" panose="02020603050405020304" pitchFamily="18" charset="0"/>
              </a:rPr>
              <a:t>повідомлення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неправдивих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відомостей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або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перекручування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істинних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фактів</a:t>
            </a:r>
            <a:r>
              <a:rPr lang="ru-RU" sz="1600" dirty="0">
                <a:effectLst/>
                <a:latin typeface="Times New Roman" panose="02020603050405020304" pitchFamily="18" charset="0"/>
                <a:ea typeface="Times New Roman" panose="02020603050405020304" pitchFamily="18" charset="0"/>
              </a:rPr>
              <a:t>. Обман </a:t>
            </a:r>
            <a:r>
              <a:rPr lang="ru-RU" sz="1600" dirty="0" err="1">
                <a:effectLst/>
                <a:latin typeface="Times New Roman" panose="02020603050405020304" pitchFamily="18" charset="0"/>
                <a:ea typeface="Times New Roman" panose="02020603050405020304" pitchFamily="18" charset="0"/>
              </a:rPr>
              <a:t>ні</a:t>
            </a:r>
            <a:r>
              <a:rPr lang="ru-RU" sz="1600" dirty="0">
                <a:effectLst/>
                <a:latin typeface="Times New Roman" panose="02020603050405020304" pitchFamily="18" charset="0"/>
                <a:ea typeface="Times New Roman" panose="02020603050405020304" pitchFamily="18" charset="0"/>
              </a:rPr>
              <a:t> за </a:t>
            </a:r>
            <a:r>
              <a:rPr lang="ru-RU" sz="1600" dirty="0" err="1">
                <a:effectLst/>
                <a:latin typeface="Times New Roman" panose="02020603050405020304" pitchFamily="18" charset="0"/>
                <a:ea typeface="Times New Roman" panose="02020603050405020304" pitchFamily="18" charset="0"/>
              </a:rPr>
              <a:t>яких</a:t>
            </a:r>
            <a:r>
              <a:rPr lang="ru-RU" sz="1600" dirty="0">
                <a:effectLst/>
                <a:latin typeface="Times New Roman" panose="02020603050405020304" pitchFamily="18" charset="0"/>
                <a:ea typeface="Times New Roman" panose="02020603050405020304" pitchFamily="18" charset="0"/>
              </a:rPr>
              <a:t> умов не </a:t>
            </a:r>
            <a:r>
              <a:rPr lang="ru-RU" sz="1600" dirty="0" err="1">
                <a:effectLst/>
                <a:latin typeface="Times New Roman" panose="02020603050405020304" pitchFamily="18" charset="0"/>
                <a:ea typeface="Times New Roman" panose="02020603050405020304" pitchFamily="18" charset="0"/>
              </a:rPr>
              <a:t>може</a:t>
            </a:r>
            <a:r>
              <a:rPr lang="ru-RU" sz="1600" dirty="0">
                <a:effectLst/>
                <a:latin typeface="Times New Roman" panose="02020603050405020304" pitchFamily="18" charset="0"/>
                <a:ea typeface="Times New Roman" panose="02020603050405020304" pitchFamily="18" charset="0"/>
              </a:rPr>
              <a:t> бути </a:t>
            </a:r>
            <a:r>
              <a:rPr lang="ru-RU" sz="1600" dirty="0" err="1">
                <a:effectLst/>
                <a:latin typeface="Times New Roman" panose="02020603050405020304" pitchFamily="18" charset="0"/>
                <a:ea typeface="Times New Roman" panose="02020603050405020304" pitchFamily="18" charset="0"/>
              </a:rPr>
              <a:t>використаний</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діяльності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Жоден</a:t>
            </a:r>
            <a:r>
              <a:rPr lang="ru-RU" sz="1600" dirty="0">
                <a:effectLst/>
                <a:latin typeface="Times New Roman" panose="02020603050405020304" pitchFamily="18" charset="0"/>
                <a:ea typeface="Times New Roman" panose="02020603050405020304" pitchFamily="18" charset="0"/>
              </a:rPr>
              <a:t> з </a:t>
            </a:r>
            <a:r>
              <a:rPr lang="ru-RU" sz="1600" dirty="0" err="1">
                <a:effectLst/>
                <a:latin typeface="Times New Roman" panose="02020603050405020304" pitchFamily="18" charset="0"/>
                <a:ea typeface="Times New Roman" panose="02020603050405020304" pitchFamily="18" charset="0"/>
              </a:rPr>
              <a:t>тактичних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прийомів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пов’язаних</a:t>
            </a:r>
            <a:r>
              <a:rPr lang="ru-RU" sz="1600" dirty="0">
                <a:effectLst/>
                <a:latin typeface="Times New Roman" panose="02020603050405020304" pitchFamily="18" charset="0"/>
                <a:ea typeface="Times New Roman" panose="02020603050405020304" pitchFamily="18" charset="0"/>
              </a:rPr>
              <a:t> з обманом, не </a:t>
            </a:r>
            <a:r>
              <a:rPr lang="ru-RU" sz="1600" dirty="0" err="1">
                <a:effectLst/>
                <a:latin typeface="Times New Roman" panose="02020603050405020304" pitchFamily="18" charset="0"/>
                <a:ea typeface="Times New Roman" panose="02020603050405020304" pitchFamily="18" charset="0"/>
              </a:rPr>
              <a:t>може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розглядатися</a:t>
            </a:r>
            <a:r>
              <a:rPr lang="ru-RU" sz="1600" dirty="0">
                <a:effectLst/>
                <a:latin typeface="Times New Roman" panose="02020603050405020304" pitchFamily="18" charset="0"/>
                <a:ea typeface="Times New Roman" panose="02020603050405020304" pitchFamily="18" charset="0"/>
              </a:rPr>
              <a:t> як </a:t>
            </a:r>
            <a:r>
              <a:rPr lang="ru-RU" sz="1600" dirty="0" err="1">
                <a:effectLst/>
                <a:latin typeface="Times New Roman" panose="02020603050405020304" pitchFamily="18" charset="0"/>
                <a:ea typeface="Times New Roman" panose="02020603050405020304" pitchFamily="18" charset="0"/>
              </a:rPr>
              <a:t>правомірний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етичний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допустимий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Проте</a:t>
            </a:r>
            <a:r>
              <a:rPr lang="ru-RU" sz="1600" dirty="0">
                <a:effectLst/>
                <a:latin typeface="Times New Roman" panose="02020603050405020304" pitchFamily="18" charset="0"/>
                <a:ea typeface="Times New Roman" panose="02020603050405020304" pitchFamily="18" charset="0"/>
              </a:rPr>
              <a:t>, правового </a:t>
            </a:r>
            <a:r>
              <a:rPr lang="ru-RU" sz="1600" dirty="0" err="1">
                <a:effectLst/>
                <a:latin typeface="Times New Roman" panose="02020603050405020304" pitchFamily="18" charset="0"/>
                <a:ea typeface="Times New Roman" panose="02020603050405020304" pitchFamily="18" charset="0"/>
              </a:rPr>
              <a:t>вирішення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питання</a:t>
            </a:r>
            <a:r>
              <a:rPr lang="ru-RU" sz="1600" dirty="0">
                <a:effectLst/>
                <a:latin typeface="Times New Roman" panose="02020603050405020304" pitchFamily="18" charset="0"/>
                <a:ea typeface="Times New Roman" panose="02020603050405020304" pitchFamily="18" charset="0"/>
              </a:rPr>
              <a:t> про </a:t>
            </a:r>
            <a:r>
              <a:rPr lang="ru-RU" sz="1600" dirty="0" err="1">
                <a:effectLst/>
                <a:latin typeface="Times New Roman" panose="02020603050405020304" pitchFamily="18" charset="0"/>
                <a:ea typeface="Times New Roman" panose="02020603050405020304" pitchFamily="18" charset="0"/>
              </a:rPr>
              <a:t>допустимість</a:t>
            </a:r>
            <a:r>
              <a:rPr lang="ru-RU" sz="1600" dirty="0">
                <a:effectLst/>
                <a:latin typeface="Times New Roman" panose="02020603050405020304" pitchFamily="18" charset="0"/>
                <a:ea typeface="Times New Roman" panose="02020603050405020304" pitchFamily="18" charset="0"/>
              </a:rPr>
              <a:t> обману при </a:t>
            </a:r>
            <a:r>
              <a:rPr lang="ru-RU" sz="1600" dirty="0" err="1">
                <a:effectLst/>
                <a:latin typeface="Times New Roman" panose="02020603050405020304" pitchFamily="18" charset="0"/>
                <a:ea typeface="Times New Roman" panose="02020603050405020304" pitchFamily="18" charset="0"/>
              </a:rPr>
              <a:t>розслідуванні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кримінальних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правопорушень</a:t>
            </a:r>
            <a:r>
              <a:rPr lang="ru-RU" sz="1600" dirty="0">
                <a:effectLst/>
                <a:latin typeface="Times New Roman" panose="02020603050405020304" pitchFamily="18" charset="0"/>
                <a:ea typeface="Times New Roman" panose="02020603050405020304" pitchFamily="18" charset="0"/>
              </a:rPr>
              <a:t> не </a:t>
            </a:r>
            <a:r>
              <a:rPr lang="ru-RU" sz="1600" dirty="0" err="1">
                <a:effectLst/>
                <a:latin typeface="Times New Roman" panose="02020603050405020304" pitchFamily="18" charset="0"/>
                <a:ea typeface="Times New Roman" panose="02020603050405020304" pitchFamily="18" charset="0"/>
              </a:rPr>
              <a:t>існує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адже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термін</a:t>
            </a:r>
            <a:r>
              <a:rPr lang="ru-RU" sz="1600" dirty="0">
                <a:effectLst/>
                <a:latin typeface="Times New Roman" panose="02020603050405020304" pitchFamily="18" charset="0"/>
                <a:ea typeface="Times New Roman" panose="02020603050405020304" pitchFamily="18" charset="0"/>
              </a:rPr>
              <a:t> «обман» не </a:t>
            </a:r>
            <a:r>
              <a:rPr lang="ru-RU" sz="1600" dirty="0" err="1">
                <a:effectLst/>
                <a:latin typeface="Times New Roman" panose="02020603050405020304" pitchFamily="18" charset="0"/>
                <a:ea typeface="Times New Roman" panose="02020603050405020304" pitchFamily="18" charset="0"/>
              </a:rPr>
              <a:t>згадується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серед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випадків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визнання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доказів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недопустимими</a:t>
            </a:r>
            <a:r>
              <a:rPr lang="ru-RU" sz="1600" dirty="0">
                <a:effectLst/>
                <a:latin typeface="Times New Roman" panose="02020603050405020304" pitchFamily="18" charset="0"/>
                <a:ea typeface="Times New Roman" panose="02020603050405020304" pitchFamily="18" charset="0"/>
              </a:rPr>
              <a:t>, а </a:t>
            </a:r>
            <a:r>
              <a:rPr lang="ru-RU" sz="1600" dirty="0" err="1">
                <a:effectLst/>
                <a:latin typeface="Times New Roman" panose="02020603050405020304" pitchFamily="18" charset="0"/>
                <a:ea typeface="Times New Roman" panose="02020603050405020304" pitchFamily="18" charset="0"/>
              </a:rPr>
              <a:t>лише</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випливає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із</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згаданого</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законі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істотного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порушення</a:t>
            </a:r>
            <a:r>
              <a:rPr lang="ru-RU" sz="1600" dirty="0">
                <a:effectLst/>
                <a:latin typeface="Times New Roman" panose="02020603050405020304" pitchFamily="18" charset="0"/>
                <a:ea typeface="Times New Roman" panose="02020603050405020304" pitchFamily="18" charset="0"/>
              </a:rPr>
              <a:t> прав та свобод </a:t>
            </a:r>
            <a:r>
              <a:rPr lang="ru-RU" sz="1600" dirty="0" err="1">
                <a:effectLst/>
                <a:latin typeface="Times New Roman" panose="02020603050405020304" pitchFamily="18" charset="0"/>
                <a:ea typeface="Times New Roman" panose="02020603050405020304" pitchFamily="18" charset="0"/>
              </a:rPr>
              <a:t>людини</a:t>
            </a:r>
            <a:r>
              <a:rPr lang="ru-RU" sz="1600" dirty="0">
                <a:effectLst/>
                <a:latin typeface="Times New Roman" panose="02020603050405020304" pitchFamily="18" charset="0"/>
                <a:ea typeface="Times New Roman" panose="02020603050405020304" pitchFamily="18" charset="0"/>
              </a:rPr>
              <a:t>» (ст. 87 КПК </a:t>
            </a:r>
            <a:r>
              <a:rPr lang="ru-RU" sz="1600" dirty="0" err="1">
                <a:effectLst/>
                <a:latin typeface="Times New Roman" panose="02020603050405020304" pitchFamily="18" charset="0"/>
                <a:ea typeface="Times New Roman" panose="02020603050405020304" pitchFamily="18" charset="0"/>
              </a:rPr>
              <a:t>України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Під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хитрістю</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розуміти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створення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ситуації</a:t>
            </a:r>
            <a:r>
              <a:rPr lang="ru-RU" sz="1600" dirty="0">
                <a:effectLst/>
                <a:latin typeface="Times New Roman" panose="02020603050405020304" pitchFamily="18" charset="0"/>
                <a:ea typeface="Times New Roman" panose="02020603050405020304" pitchFamily="18" charset="0"/>
              </a:rPr>
              <a:t>, при </a:t>
            </a:r>
            <a:r>
              <a:rPr lang="ru-RU" sz="1600" dirty="0" err="1">
                <a:effectLst/>
                <a:latin typeface="Times New Roman" panose="02020603050405020304" pitchFamily="18" charset="0"/>
                <a:ea typeface="Times New Roman" panose="02020603050405020304" pitchFamily="18" charset="0"/>
              </a:rPr>
              <a:t>якій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інформація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або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певні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об’єкти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можуть</a:t>
            </a:r>
            <a:r>
              <a:rPr lang="ru-RU" sz="1600" dirty="0">
                <a:effectLst/>
                <a:latin typeface="Times New Roman" panose="02020603050405020304" pitchFamily="18" charset="0"/>
                <a:ea typeface="Times New Roman" panose="02020603050405020304" pitchFamily="18" charset="0"/>
              </a:rPr>
              <a:t> бути </a:t>
            </a:r>
            <a:r>
              <a:rPr lang="ru-RU" sz="1600" dirty="0" err="1">
                <a:effectLst/>
                <a:latin typeface="Times New Roman" panose="02020603050405020304" pitchFamily="18" charset="0"/>
                <a:ea typeface="Times New Roman" panose="02020603050405020304" pitchFamily="18" charset="0"/>
              </a:rPr>
              <a:t>по-різному</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залежності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відношення</a:t>
            </a:r>
            <a:r>
              <a:rPr lang="ru-RU" sz="1600" dirty="0">
                <a:effectLst/>
                <a:latin typeface="Times New Roman" panose="02020603050405020304" pitchFamily="18" charset="0"/>
                <a:ea typeface="Times New Roman" panose="02020603050405020304" pitchFamily="18" charset="0"/>
              </a:rPr>
              <a:t> до </a:t>
            </a:r>
            <a:r>
              <a:rPr lang="ru-RU" sz="1600" dirty="0" err="1">
                <a:effectLst/>
                <a:latin typeface="Times New Roman" panose="02020603050405020304" pitchFamily="18" charset="0"/>
                <a:ea typeface="Times New Roman" panose="02020603050405020304" pitchFamily="18" charset="0"/>
              </a:rPr>
              <a:t>наданої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інформації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оцінені</a:t>
            </a:r>
            <a:r>
              <a:rPr lang="ru-RU" sz="1600" dirty="0">
                <a:effectLst/>
                <a:latin typeface="Times New Roman" panose="02020603050405020304" pitchFamily="18" charset="0"/>
                <a:ea typeface="Times New Roman" panose="02020603050405020304" pitchFamily="18" charset="0"/>
              </a:rPr>
              <a:t> самим </a:t>
            </a:r>
            <a:r>
              <a:rPr lang="ru-RU" sz="1600" dirty="0" err="1">
                <a:effectLst/>
                <a:latin typeface="Times New Roman" panose="02020603050405020304" pitchFamily="18" charset="0"/>
                <a:ea typeface="Times New Roman" panose="02020603050405020304" pitchFamily="18" charset="0"/>
              </a:rPr>
              <a:t>учасником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слідчої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розшукової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дії</a:t>
            </a:r>
            <a:r>
              <a:rPr lang="ru-RU" sz="1600" dirty="0">
                <a:effectLst/>
                <a:latin typeface="Times New Roman" panose="02020603050405020304" pitchFamily="18" charset="0"/>
                <a:ea typeface="Times New Roman" panose="02020603050405020304" pitchFamily="18" charset="0"/>
              </a:rPr>
              <a:t>. Як </a:t>
            </a:r>
            <a:r>
              <a:rPr lang="ru-RU" sz="1600" dirty="0" err="1">
                <a:effectLst/>
                <a:latin typeface="Times New Roman" panose="02020603050405020304" pitchFamily="18" charset="0"/>
                <a:ea typeface="Times New Roman" panose="02020603050405020304" pitchFamily="18" charset="0"/>
              </a:rPr>
              <a:t>зазначав</a:t>
            </a:r>
            <a:r>
              <a:rPr lang="ru-RU" sz="1600" dirty="0">
                <a:effectLst/>
                <a:latin typeface="Times New Roman" panose="02020603050405020304" pitchFamily="18" charset="0"/>
                <a:ea typeface="Times New Roman" panose="02020603050405020304" pitchFamily="18" charset="0"/>
              </a:rPr>
              <a:t> у </a:t>
            </a:r>
            <a:r>
              <a:rPr lang="ru-RU" sz="1600" dirty="0" err="1">
                <a:effectLst/>
                <a:latin typeface="Times New Roman" panose="02020603050405020304" pitchFamily="18" charset="0"/>
                <a:ea typeface="Times New Roman" panose="02020603050405020304" pitchFamily="18" charset="0"/>
              </a:rPr>
              <a:t>свій</a:t>
            </a:r>
            <a:r>
              <a:rPr lang="ru-RU" sz="1600" dirty="0">
                <a:effectLst/>
                <a:latin typeface="Times New Roman" panose="02020603050405020304" pitchFamily="18" charset="0"/>
                <a:ea typeface="Times New Roman" panose="02020603050405020304" pitchFamily="18" charset="0"/>
              </a:rPr>
              <a:t> час Г. </a:t>
            </a:r>
            <a:r>
              <a:rPr lang="ru-RU" sz="1600" dirty="0" err="1">
                <a:effectLst/>
                <a:latin typeface="Times New Roman" panose="02020603050405020304" pitchFamily="18" charset="0"/>
                <a:ea typeface="Times New Roman" panose="02020603050405020304" pitchFamily="18" charset="0"/>
              </a:rPr>
              <a:t>Шнейкерт</a:t>
            </a:r>
            <a:r>
              <a:rPr lang="ru-RU" sz="1600" dirty="0">
                <a:effectLst/>
                <a:latin typeface="Times New Roman" panose="02020603050405020304" pitchFamily="18" charset="0"/>
                <a:ea typeface="Times New Roman" panose="02020603050405020304" pitchFamily="18" charset="0"/>
              </a:rPr>
              <a:t>, – «</a:t>
            </a:r>
            <a:r>
              <a:rPr lang="ru-RU" sz="1600" dirty="0" err="1">
                <a:effectLst/>
                <a:latin typeface="Times New Roman" panose="02020603050405020304" pitchFamily="18" charset="0"/>
                <a:ea typeface="Times New Roman" panose="02020603050405020304" pitchFamily="18" charset="0"/>
              </a:rPr>
              <a:t>хитрість</a:t>
            </a:r>
            <a:r>
              <a:rPr lang="ru-RU" sz="1600" dirty="0">
                <a:effectLst/>
                <a:latin typeface="Times New Roman" panose="02020603050405020304" pitchFamily="18" charset="0"/>
                <a:ea typeface="Times New Roman" panose="02020603050405020304" pitchFamily="18" charset="0"/>
              </a:rPr>
              <a:t> є неминучим </a:t>
            </a:r>
            <a:r>
              <a:rPr lang="ru-RU" sz="1600" dirty="0" err="1">
                <a:effectLst/>
                <a:latin typeface="Times New Roman" panose="02020603050405020304" pitchFamily="18" charset="0"/>
                <a:ea typeface="Times New Roman" panose="02020603050405020304" pitchFamily="18" charset="0"/>
              </a:rPr>
              <a:t>адекватним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засобом</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боротьбі</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хитрих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злочинців</a:t>
            </a:r>
            <a:r>
              <a:rPr lang="ru-RU" sz="1600" dirty="0">
                <a:effectLst/>
                <a:latin typeface="Times New Roman" panose="02020603050405020304" pitchFamily="18" charset="0"/>
                <a:ea typeface="Times New Roman" panose="02020603050405020304" pitchFamily="18" charset="0"/>
              </a:rPr>
              <a:t>» [11, с. 25], а тому, на наш </a:t>
            </a:r>
            <a:r>
              <a:rPr lang="ru-RU" sz="1600" dirty="0" err="1">
                <a:effectLst/>
                <a:latin typeface="Times New Roman" panose="02020603050405020304" pitchFamily="18" charset="0"/>
                <a:ea typeface="Times New Roman" panose="02020603050405020304" pitchFamily="18" charset="0"/>
              </a:rPr>
              <a:t>погляд</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хитрість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потрібна</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слідчому</a:t>
            </a:r>
            <a:r>
              <a:rPr lang="ru-RU" sz="1600" dirty="0">
                <a:effectLst/>
                <a:latin typeface="Times New Roman" panose="02020603050405020304" pitchFamily="18" charset="0"/>
                <a:ea typeface="Times New Roman" panose="02020603050405020304" pitchFamily="18" charset="0"/>
              </a:rPr>
              <a:t> в </a:t>
            </a:r>
            <a:r>
              <a:rPr lang="ru-RU" sz="1600" dirty="0" err="1">
                <a:effectLst/>
                <a:latin typeface="Times New Roman" panose="02020603050405020304" pitchFamily="18" charset="0"/>
                <a:ea typeface="Times New Roman" panose="02020603050405020304" pitchFamily="18" charset="0"/>
              </a:rPr>
              <a:t>певних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випадках</a:t>
            </a:r>
            <a:r>
              <a:rPr lang="ru-RU" sz="1600" dirty="0">
                <a:effectLst/>
                <a:latin typeface="Times New Roman" panose="02020603050405020304" pitchFamily="18" charset="0"/>
                <a:ea typeface="Times New Roman" panose="02020603050405020304" pitchFamily="18" charset="0"/>
              </a:rPr>
              <a:t>, коли </a:t>
            </a:r>
            <a:r>
              <a:rPr lang="ru-RU" sz="1600" dirty="0" err="1">
                <a:effectLst/>
                <a:latin typeface="Times New Roman" panose="02020603050405020304" pitchFamily="18" charset="0"/>
                <a:ea typeface="Times New Roman" panose="02020603050405020304" pitchFamily="18" charset="0"/>
              </a:rPr>
              <a:t>виникає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необхідність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протиставити</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її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протидії</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спрямованій</a:t>
            </a:r>
            <a:r>
              <a:rPr lang="ru-RU" sz="1600" dirty="0">
                <a:effectLst/>
                <a:latin typeface="Times New Roman" panose="02020603050405020304" pitchFamily="18" charset="0"/>
                <a:ea typeface="Times New Roman" panose="02020603050405020304" pitchFamily="18" charset="0"/>
              </a:rPr>
              <a:t> на </a:t>
            </a:r>
            <a:r>
              <a:rPr lang="ru-RU" sz="1600" dirty="0" err="1">
                <a:effectLst/>
                <a:latin typeface="Times New Roman" panose="02020603050405020304" pitchFamily="18" charset="0"/>
                <a:ea typeface="Times New Roman" panose="02020603050405020304" pitchFamily="18" charset="0"/>
              </a:rPr>
              <a:t>перешкоджання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вирішенню</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завдань</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розслідування</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Аналіз</a:t>
            </a:r>
            <a:r>
              <a:rPr lang="ru-RU" sz="1600" dirty="0">
                <a:effectLst/>
                <a:latin typeface="Times New Roman" panose="02020603050405020304" pitchFamily="18" charset="0"/>
                <a:ea typeface="Times New Roman" panose="02020603050405020304" pitchFamily="18" charset="0"/>
              </a:rPr>
              <a:t> думок </a:t>
            </a:r>
            <a:r>
              <a:rPr lang="ru-RU" sz="1600" dirty="0" err="1">
                <a:effectLst/>
                <a:latin typeface="Times New Roman" panose="02020603050405020304" pitchFamily="18" charset="0"/>
                <a:ea typeface="Times New Roman" panose="02020603050405020304" pitchFamily="18" charset="0"/>
              </a:rPr>
              <a:t>науковців</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показує</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що</a:t>
            </a:r>
            <a:r>
              <a:rPr lang="ru-RU" sz="1600" dirty="0">
                <a:effectLst/>
                <a:latin typeface="Times New Roman" panose="02020603050405020304" pitchFamily="18" charset="0"/>
                <a:ea typeface="Times New Roman" panose="02020603050405020304" pitchFamily="18" charset="0"/>
              </a:rPr>
              <a:t> тактика </a:t>
            </a:r>
            <a:r>
              <a:rPr lang="ru-RU" sz="1600" dirty="0" err="1">
                <a:effectLst/>
                <a:latin typeface="Times New Roman" panose="02020603050405020304" pitchFamily="18" charset="0"/>
                <a:ea typeface="Times New Roman" panose="02020603050405020304" pitchFamily="18" charset="0"/>
              </a:rPr>
              <a:t>слідчих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розшукових</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дій</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тісно</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пов’язана</a:t>
            </a:r>
            <a:r>
              <a:rPr lang="ru-RU" sz="1600" dirty="0">
                <a:effectLst/>
                <a:latin typeface="Times New Roman" panose="02020603050405020304" pitchFamily="18" charset="0"/>
                <a:ea typeface="Times New Roman" panose="02020603050405020304" pitchFamily="18" charset="0"/>
              </a:rPr>
              <a:t> з </a:t>
            </a:r>
            <a:r>
              <a:rPr lang="ru-RU" sz="1600" dirty="0" err="1">
                <a:effectLst/>
                <a:latin typeface="Times New Roman" panose="02020603050405020304" pitchFamily="18" charset="0"/>
                <a:ea typeface="Times New Roman" panose="02020603050405020304" pitchFamily="18" charset="0"/>
              </a:rPr>
              <a:t>дотриманням</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вимог</a:t>
            </a:r>
            <a:r>
              <a:rPr lang="ru-RU" sz="1600" dirty="0">
                <a:effectLst/>
                <a:latin typeface="Times New Roman" panose="02020603050405020304" pitchFamily="18" charset="0"/>
                <a:ea typeface="Times New Roman" panose="02020603050405020304" pitchFamily="18" charset="0"/>
              </a:rPr>
              <a:t> </a:t>
            </a:r>
            <a:r>
              <a:rPr lang="ru-RU" sz="1600" dirty="0" err="1">
                <a:effectLst/>
                <a:latin typeface="Times New Roman" panose="02020603050405020304" pitchFamily="18" charset="0"/>
                <a:ea typeface="Times New Roman" panose="02020603050405020304" pitchFamily="18" charset="0"/>
              </a:rPr>
              <a:t>етики</a:t>
            </a:r>
            <a:r>
              <a:rPr lang="ru-RU" sz="1600" dirty="0">
                <a:effectLst/>
                <a:latin typeface="Times New Roman" panose="02020603050405020304" pitchFamily="18" charset="0"/>
                <a:ea typeface="Times New Roman" panose="02020603050405020304" pitchFamily="18" charset="0"/>
              </a:rPr>
              <a:t>. </a:t>
            </a:r>
            <a:endParaRPr lang="uk-UA" sz="1600" dirty="0">
              <a:effectLst/>
              <a:latin typeface="Times New Roman" panose="02020603050405020304" pitchFamily="18" charset="0"/>
              <a:ea typeface="Times New Roman" panose="02020603050405020304" pitchFamily="18" charset="0"/>
            </a:endParaRPr>
          </a:p>
          <a:p>
            <a:endParaRPr lang="uk-UA" sz="1600" b="1" u="sng" dirty="0"/>
          </a:p>
        </p:txBody>
      </p:sp>
    </p:spTree>
    <p:extLst>
      <p:ext uri="{BB962C8B-B14F-4D97-AF65-F5344CB8AC3E}">
        <p14:creationId xmlns:p14="http://schemas.microsoft.com/office/powerpoint/2010/main" val="953426884"/>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3238</TotalTime>
  <Words>1876</Words>
  <Application>Microsoft Office PowerPoint</Application>
  <PresentationFormat>Довільний</PresentationFormat>
  <Paragraphs>47</Paragraphs>
  <Slides>11</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11</vt:i4>
      </vt:variant>
    </vt:vector>
  </HeadingPairs>
  <TitlesOfParts>
    <vt:vector size="12" baseType="lpstr">
      <vt:lpstr>Легкий дым</vt:lpstr>
      <vt:lpstr>Тема.Слідча етика </vt:lpstr>
      <vt:lpstr>план</vt:lpstr>
      <vt:lpstr>Презентація PowerPoint</vt:lpstr>
      <vt:lpstr>При розгляді етичних основ діяльності слідчого важливо виділити три види правил, які визначають поведінку слідчого при виконанні ним своїх функціональних обов’язків у кримінальному процесі: </vt:lpstr>
      <vt:lpstr>Презентація PowerPoint</vt:lpstr>
      <vt:lpstr>Презентація PowerPoint</vt:lpstr>
      <vt:lpstr>Слід звернути увагу на те, що чимало науковців, надають певну класифікацію етичним основам діяльності слідчого, до якої включають наступні вимоги:   </vt:lpstr>
      <vt:lpstr>Презентація PowerPoint</vt:lpstr>
      <vt:lpstr>Презентація PowerPoint</vt:lpstr>
      <vt:lpstr>Презентація PowerPoint</vt:lpstr>
      <vt:lpstr>     Дякую за увагу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RePack by Diakov</cp:lastModifiedBy>
  <cp:revision>53</cp:revision>
  <dcterms:created xsi:type="dcterms:W3CDTF">2019-08-18T14:19:40Z</dcterms:created>
  <dcterms:modified xsi:type="dcterms:W3CDTF">2023-04-27T04:58:31Z</dcterms:modified>
</cp:coreProperties>
</file>