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8" r:id="rId5"/>
    <p:sldId id="269" r:id="rId6"/>
    <p:sldId id="275" r:id="rId7"/>
    <p:sldId id="272" r:id="rId8"/>
    <p:sldId id="263" r:id="rId9"/>
    <p:sldId id="271" r:id="rId10"/>
    <p:sldId id="262" r:id="rId11"/>
    <p:sldId id="270" r:id="rId12"/>
    <p:sldId id="264" r:id="rId13"/>
    <p:sldId id="273" r:id="rId14"/>
    <p:sldId id="265" r:id="rId15"/>
    <p:sldId id="257" r:id="rId16"/>
    <p:sldId id="274" r:id="rId17"/>
    <p:sldId id="276" r:id="rId18"/>
    <p:sldId id="277" r:id="rId19"/>
    <p:sldId id="258" r:id="rId20"/>
    <p:sldId id="259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48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88F79-BADA-46B4-A968-15D99973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275" y="-20637"/>
            <a:ext cx="9144000" cy="238760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anchor="b">
            <a:normAutofit/>
          </a:bodyPr>
          <a:lstStyle>
            <a:lvl1pPr algn="ctr">
              <a:defRPr sz="8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52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8658B-B4E2-482B-8B8B-7324DE48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51CEB4-5605-4F92-9B39-CB24A4B7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997CBB-1B91-4A15-AB3D-B99495A48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8A17F6-3A9C-46A3-ADD6-4D94F4D8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9345B5-5EAF-42DE-A2AE-77B2CF01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6F348E-F5AA-4869-9451-E32AB17E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32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FD875-0AEE-48C8-AF93-04F62420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74A7F0-D2CF-4EE6-AA96-C9B2DCC9F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A0937D-0D34-4F54-A68B-86FF73BD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C7D14E-FFF7-4FDA-84CA-8AD99BEC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BA7F38-055A-479F-B363-322BC427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F837BF-5B89-4A07-9051-AF79A009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27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E6E698-ED68-4291-9A9D-11C65CD9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4B61F3-BBAE-4206-A2FB-5123BE17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688D3A-0F9F-4184-932E-C1E106B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D58B42-401B-4A20-9BD7-963E1923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650D4C-313F-4FF2-886F-C0CB92F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62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5DF0037-B7C1-49FC-BAD8-CD7CC17B2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06A6EE-020A-4A09-9F78-75AE900B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B1830E-D7C5-415D-B455-CF136FC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747B37-677C-4490-B78D-BEFCA0E7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494392-AE2C-497A-A194-0877E529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74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39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1825625"/>
            <a:ext cx="8291286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 descr="Изображение выглядит как дерево, трава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4CA516A-9D99-4664-BAF0-E71369B5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9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13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3D5038D-2D34-4FA1-BDC9-2DC604D7D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4950" y="0"/>
            <a:ext cx="595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89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87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46F65-E40D-4E2E-9840-32E8BDC5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F8BDC0-FBE5-4A6C-9D74-E2E4C89D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D603F2-89F9-45A8-A7E7-B8997081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077CD5-7336-45F8-BBAB-82F76BC7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E30CB2-BF9F-41FB-B2C6-F3AA6A7D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44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CDDD9-ABF0-4DC9-928F-61E7FAF8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6102F-922E-41F0-AE93-C5EF8D8A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DEFA72-20A0-44BD-9EE0-F73A6203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7C8A66-3016-4360-B5FF-A4844E53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38B945-4DC8-4634-8BF2-8E2EB609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271EF5-402F-433F-ACBF-CE2499E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4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28B93-ED70-44A2-B329-F305CE37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8EC2BC-AB31-4AA0-941B-F63D3203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557C03-6949-4B43-88E2-49B50F52D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D5F4B15-8201-4F09-B138-99CB0A73B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EBDFA61-DF01-4A6B-A64D-6A6A06210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98316A7-11EE-4EB1-9267-121BBC2C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7A6A1D8-00D7-4BD6-8B8A-20256B0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A1ED72-814B-4160-9AB0-EF8BAA6B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71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ED386-72FA-4E4D-A11F-39B6560C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544B33-E8C4-4807-917E-9231CD2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F5DF59-9436-4A75-A495-3D18A632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6BC6D7-0407-48A5-A406-C4D36802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99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4552CB-2298-46D9-B8AB-F4B8A09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F9A7F4-9853-47B5-9218-C2139353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7F95EA-B546-40E5-955E-973EA04C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5256-EB4B-4638-A26A-2DFE18B0AEE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FFF830-B83E-470D-9903-33FD1DB3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C71D2B-DD87-4F95-AE17-6A2EC1C1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47B89673-269B-483F-B129-9D3CE40FFE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2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hyperlink" Target="https://learngerman.dw.com/de/wie-wird-das-wetter/l-40481722" TargetMode="External"/><Relationship Id="rId5" Type="http://schemas.openxmlformats.org/officeDocument/2006/relationships/image" Target="../media/image16.svg"/><Relationship Id="rId10" Type="http://schemas.openxmlformats.org/officeDocument/2006/relationships/hyperlink" Target="https://www.youtube.com/watch?v=qL1hgrjJScY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presentation-creation.r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presentation-creation.ru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presentation-creation.ru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1700D-8834-4889-9306-C3786535A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649621"/>
          </a:xfrm>
        </p:spPr>
        <p:txBody>
          <a:bodyPr>
            <a:normAutofit fontScale="90000"/>
          </a:bodyPr>
          <a:lstStyle/>
          <a:p>
            <a:r>
              <a:rPr lang="pl-PL" sz="9600" dirty="0" smtClean="0"/>
              <a:t>Wie ist das Wetter heute</a:t>
            </a:r>
            <a:r>
              <a:rPr lang="uk-UA" sz="9600" dirty="0" smtClean="0"/>
              <a:t>?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390824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6F194-5996-4A6C-9476-5EE08628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 regnet./Im Herbst regnet es oft.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0449FC1-EE1F-4BF0-9781-9F9E9B2B8189}"/>
              </a:ext>
            </a:extLst>
          </p:cNvPr>
          <p:cNvSpPr/>
          <p:nvPr/>
        </p:nvSpPr>
        <p:spPr>
          <a:xfrm>
            <a:off x="3062515" y="2046942"/>
            <a:ext cx="2886075" cy="43538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5F499390-2113-45FA-ADAA-9032334D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2485092"/>
            <a:ext cx="2809876" cy="266700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</a:rPr>
              <a:t>es</a:t>
            </a:r>
            <a:endParaRPr lang="ru-RU" sz="11500" b="1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2CE48F2-BCAB-40B9-84E2-0A91DA538CC8}"/>
              </a:ext>
            </a:extLst>
          </p:cNvPr>
          <p:cNvSpPr/>
          <p:nvPr/>
        </p:nvSpPr>
        <p:spPr>
          <a:xfrm>
            <a:off x="4129315" y="170564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333942-EE66-44FB-B4A4-9657FB3A7F40}"/>
              </a:ext>
            </a:extLst>
          </p:cNvPr>
          <p:cNvSpPr txBox="1"/>
          <p:nvPr/>
        </p:nvSpPr>
        <p:spPr>
          <a:xfrm>
            <a:off x="4129316" y="170564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803487C-720E-4076-87D1-936DF09CB4D0}"/>
              </a:ext>
            </a:extLst>
          </p:cNvPr>
          <p:cNvSpPr/>
          <p:nvPr/>
        </p:nvSpPr>
        <p:spPr>
          <a:xfrm>
            <a:off x="6096001" y="2046942"/>
            <a:ext cx="2886075" cy="431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4EF53177-4885-464C-B16B-E3371D097175}"/>
              </a:ext>
            </a:extLst>
          </p:cNvPr>
          <p:cNvSpPr txBox="1">
            <a:spLocks/>
          </p:cNvSpPr>
          <p:nvPr/>
        </p:nvSpPr>
        <p:spPr>
          <a:xfrm>
            <a:off x="6096000" y="248509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 smtClean="0">
                <a:solidFill>
                  <a:schemeClr val="bg1"/>
                </a:solidFill>
              </a:rPr>
              <a:t>regnen 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s</a:t>
            </a:r>
            <a:r>
              <a:rPr lang="de-DE" sz="3600" dirty="0" err="1" smtClean="0">
                <a:solidFill>
                  <a:schemeClr val="bg1"/>
                </a:solidFill>
              </a:rPr>
              <a:t>chneien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donnern 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de-DE" sz="3600" dirty="0" smtClean="0">
                <a:solidFill>
                  <a:schemeClr val="bg1"/>
                </a:solidFill>
              </a:rPr>
              <a:t>blitzen 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de-DE" sz="3600" dirty="0" smtClean="0">
                <a:solidFill>
                  <a:schemeClr val="bg1"/>
                </a:solidFill>
              </a:rPr>
              <a:t>tauen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638AD4-F5D2-4E80-B893-BEC51C7D56CF}"/>
              </a:ext>
            </a:extLst>
          </p:cNvPr>
          <p:cNvSpPr/>
          <p:nvPr/>
        </p:nvSpPr>
        <p:spPr>
          <a:xfrm>
            <a:off x="7162801" y="170564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F993D5-4FF0-4549-BD49-4A9535DA182D}"/>
              </a:ext>
            </a:extLst>
          </p:cNvPr>
          <p:cNvSpPr txBox="1"/>
          <p:nvPr/>
        </p:nvSpPr>
        <p:spPr>
          <a:xfrm>
            <a:off x="7172327" y="170564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D363B6-5B05-429F-B0DC-759B5F730A44}"/>
              </a:ext>
            </a:extLst>
          </p:cNvPr>
          <p:cNvSpPr/>
          <p:nvPr/>
        </p:nvSpPr>
        <p:spPr>
          <a:xfrm>
            <a:off x="9129488" y="2063368"/>
            <a:ext cx="2886075" cy="42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978DDB2A-F31A-40C6-B54A-65162D4C9428}"/>
              </a:ext>
            </a:extLst>
          </p:cNvPr>
          <p:cNvSpPr txBox="1">
            <a:spLocks/>
          </p:cNvSpPr>
          <p:nvPr/>
        </p:nvSpPr>
        <p:spPr>
          <a:xfrm>
            <a:off x="9129486" y="2501518"/>
            <a:ext cx="3062513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>
                <a:solidFill>
                  <a:schemeClr val="bg1"/>
                </a:solidFill>
              </a:rPr>
              <a:t>heute 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am Morgen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am Tage 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am Abend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im </a:t>
            </a:r>
            <a:r>
              <a:rPr lang="de-DE" sz="2400" dirty="0" smtClean="0">
                <a:solidFill>
                  <a:schemeClr val="bg1"/>
                </a:solidFill>
              </a:rPr>
              <a:t>Winter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im Sommer 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im </a:t>
            </a:r>
            <a:r>
              <a:rPr lang="de-DE" sz="2400" dirty="0" smtClean="0">
                <a:solidFill>
                  <a:schemeClr val="bg1"/>
                </a:solidFill>
              </a:rPr>
              <a:t>Herbst im Frühling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45FDAAD-C2F4-45B4-82E9-6B2E0D1D7FAC}"/>
              </a:ext>
            </a:extLst>
          </p:cNvPr>
          <p:cNvSpPr/>
          <p:nvPr/>
        </p:nvSpPr>
        <p:spPr>
          <a:xfrm>
            <a:off x="10196288" y="1722067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A8D12C-6A0B-45DC-A01B-A2B03C0D3EF6}"/>
              </a:ext>
            </a:extLst>
          </p:cNvPr>
          <p:cNvSpPr txBox="1"/>
          <p:nvPr/>
        </p:nvSpPr>
        <p:spPr>
          <a:xfrm>
            <a:off x="10205813" y="172206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2" name="Нижний колонтитул 4">
            <a:extLst>
              <a:ext uri="{FF2B5EF4-FFF2-40B4-BE49-F238E27FC236}">
                <a16:creationId xmlns:a16="http://schemas.microsoft.com/office/drawing/2014/main" xmlns="" id="{B709A75B-F726-40EB-AE2E-CDC480623AE0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91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6F194-5996-4A6C-9476-5EE08628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 ist warm./Heute ist es warm.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0449FC1-EE1F-4BF0-9781-9F9E9B2B8189}"/>
              </a:ext>
            </a:extLst>
          </p:cNvPr>
          <p:cNvSpPr/>
          <p:nvPr/>
        </p:nvSpPr>
        <p:spPr>
          <a:xfrm>
            <a:off x="3062515" y="2046942"/>
            <a:ext cx="2886075" cy="43538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5F499390-2113-45FA-ADAA-9032334D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2485092"/>
            <a:ext cx="2809876" cy="266700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</a:rPr>
              <a:t>es</a:t>
            </a:r>
            <a:endParaRPr lang="ru-RU" sz="11500" b="1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2CE48F2-BCAB-40B9-84E2-0A91DA538CC8}"/>
              </a:ext>
            </a:extLst>
          </p:cNvPr>
          <p:cNvSpPr/>
          <p:nvPr/>
        </p:nvSpPr>
        <p:spPr>
          <a:xfrm>
            <a:off x="4129315" y="170564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333942-EE66-44FB-B4A4-9657FB3A7F40}"/>
              </a:ext>
            </a:extLst>
          </p:cNvPr>
          <p:cNvSpPr txBox="1"/>
          <p:nvPr/>
        </p:nvSpPr>
        <p:spPr>
          <a:xfrm>
            <a:off x="4129316" y="170564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803487C-720E-4076-87D1-936DF09CB4D0}"/>
              </a:ext>
            </a:extLst>
          </p:cNvPr>
          <p:cNvSpPr/>
          <p:nvPr/>
        </p:nvSpPr>
        <p:spPr>
          <a:xfrm>
            <a:off x="6096001" y="2046942"/>
            <a:ext cx="2886075" cy="431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4EF53177-4885-464C-B16B-E3371D097175}"/>
              </a:ext>
            </a:extLst>
          </p:cNvPr>
          <p:cNvSpPr txBox="1">
            <a:spLocks/>
          </p:cNvSpPr>
          <p:nvPr/>
        </p:nvSpPr>
        <p:spPr>
          <a:xfrm>
            <a:off x="6096000" y="248509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 smtClean="0">
                <a:solidFill>
                  <a:schemeClr val="bg1"/>
                </a:solidFill>
              </a:rPr>
              <a:t>w</a:t>
            </a:r>
            <a:r>
              <a:rPr lang="en-US" sz="3600" dirty="0" smtClean="0">
                <a:solidFill>
                  <a:schemeClr val="bg1"/>
                </a:solidFill>
              </a:rPr>
              <a:t>arm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kalt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err="1" smtClean="0">
                <a:solidFill>
                  <a:schemeClr val="bg1"/>
                </a:solidFill>
              </a:rPr>
              <a:t>s</a:t>
            </a:r>
            <a:r>
              <a:rPr lang="en-US" sz="3600" dirty="0" err="1" smtClean="0">
                <a:solidFill>
                  <a:schemeClr val="bg1"/>
                </a:solidFill>
              </a:rPr>
              <a:t>onnig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frostig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neblig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windig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638AD4-F5D2-4E80-B893-BEC51C7D56CF}"/>
              </a:ext>
            </a:extLst>
          </p:cNvPr>
          <p:cNvSpPr/>
          <p:nvPr/>
        </p:nvSpPr>
        <p:spPr>
          <a:xfrm>
            <a:off x="7162801" y="170564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F993D5-4FF0-4549-BD49-4A9535DA182D}"/>
              </a:ext>
            </a:extLst>
          </p:cNvPr>
          <p:cNvSpPr txBox="1"/>
          <p:nvPr/>
        </p:nvSpPr>
        <p:spPr>
          <a:xfrm>
            <a:off x="7172327" y="170564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D363B6-5B05-429F-B0DC-759B5F730A44}"/>
              </a:ext>
            </a:extLst>
          </p:cNvPr>
          <p:cNvSpPr/>
          <p:nvPr/>
        </p:nvSpPr>
        <p:spPr>
          <a:xfrm>
            <a:off x="9129488" y="2063368"/>
            <a:ext cx="2886075" cy="42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978DDB2A-F31A-40C6-B54A-65162D4C9428}"/>
              </a:ext>
            </a:extLst>
          </p:cNvPr>
          <p:cNvSpPr txBox="1">
            <a:spLocks/>
          </p:cNvSpPr>
          <p:nvPr/>
        </p:nvSpPr>
        <p:spPr>
          <a:xfrm>
            <a:off x="9129486" y="2501518"/>
            <a:ext cx="3062513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>
                <a:solidFill>
                  <a:schemeClr val="bg1"/>
                </a:solidFill>
              </a:rPr>
              <a:t>heute 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am Morgen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am Tage 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am Abend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im </a:t>
            </a:r>
            <a:r>
              <a:rPr lang="de-DE" sz="2400" dirty="0" smtClean="0">
                <a:solidFill>
                  <a:schemeClr val="bg1"/>
                </a:solidFill>
              </a:rPr>
              <a:t>Winter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im Sommer 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im </a:t>
            </a:r>
            <a:r>
              <a:rPr lang="de-DE" sz="2400" dirty="0" smtClean="0">
                <a:solidFill>
                  <a:schemeClr val="bg1"/>
                </a:solidFill>
              </a:rPr>
              <a:t>Herbst im Frühling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45FDAAD-C2F4-45B4-82E9-6B2E0D1D7FAC}"/>
              </a:ext>
            </a:extLst>
          </p:cNvPr>
          <p:cNvSpPr/>
          <p:nvPr/>
        </p:nvSpPr>
        <p:spPr>
          <a:xfrm>
            <a:off x="10196288" y="1722067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A8D12C-6A0B-45DC-A01B-A2B03C0D3EF6}"/>
              </a:ext>
            </a:extLst>
          </p:cNvPr>
          <p:cNvSpPr txBox="1"/>
          <p:nvPr/>
        </p:nvSpPr>
        <p:spPr>
          <a:xfrm>
            <a:off x="10205813" y="172206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2" name="Нижний колонтитул 4">
            <a:extLst>
              <a:ext uri="{FF2B5EF4-FFF2-40B4-BE49-F238E27FC236}">
                <a16:creationId xmlns:a16="http://schemas.microsoft.com/office/drawing/2014/main" xmlns="" id="{B709A75B-F726-40EB-AE2E-CDC480623AE0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91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3DBBC-6CF4-4150-A439-4C5AF9F1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14" y="1"/>
            <a:ext cx="8291286" cy="895349"/>
          </a:xfrm>
        </p:spPr>
        <p:txBody>
          <a:bodyPr/>
          <a:lstStyle/>
          <a:p>
            <a:pPr algn="ctr"/>
            <a:r>
              <a:rPr lang="pl-PL" dirty="0" smtClean="0"/>
              <a:t>Erlernen sie bitte auswendig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B9FFEB-32F9-4EC6-8CAB-30B81E6FBB51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52800" y="969264"/>
          <a:ext cx="7924799" cy="5888736"/>
        </p:xfrm>
        <a:graphic>
          <a:graphicData uri="http://schemas.openxmlformats.org/drawingml/2006/table">
            <a:tbl>
              <a:tblPr/>
              <a:tblGrid>
                <a:gridCol w="542795"/>
                <a:gridCol w="4640199"/>
                <a:gridCol w="27418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Deutsch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Ukrainisch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blitzen (blitzte, hatgeblitzt)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блискати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donnern (donnerte, hatgedonnert)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гриміти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tauen (taute, hat/istgetaut)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танути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derFrost (- -e),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мороз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derNebel (-)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туман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sonnig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сонячно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neblig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туманно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frostig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морозяно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windig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вітряно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trocken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сухо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drauβen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на вулиці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blasen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дути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fallen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падати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826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0" y="365125"/>
            <a:ext cx="1638300" cy="3425825"/>
          </a:xfrm>
        </p:spPr>
        <p:txBody>
          <a:bodyPr/>
          <a:lstStyle/>
          <a:p>
            <a:r>
              <a:rPr lang="pl-PL" dirty="0" smtClean="0"/>
              <a:t>Buch, Seite 105</a:t>
            </a:r>
            <a:br>
              <a:rPr lang="pl-PL" dirty="0" smtClean="0"/>
            </a:br>
            <a:r>
              <a:rPr lang="pl-PL" dirty="0" smtClean="0"/>
              <a:t>Üb.2</a:t>
            </a:r>
            <a:endParaRPr lang="uk-UA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50" y="0"/>
            <a:ext cx="65532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8B255-93BC-4366-989A-4F85B0C5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Buch, Seite </a:t>
            </a:r>
            <a:r>
              <a:rPr lang="pl-PL" dirty="0" smtClean="0"/>
              <a:t>106 Übung 3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AD8D1F-FFC8-4875-88BD-B3FBB0F1CA75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281" y="2362200"/>
            <a:ext cx="9062061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70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E72B854-4C9E-4413-9A5C-9CC87A4C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Buch, Seite 106 Übung </a:t>
            </a:r>
            <a:r>
              <a:rPr lang="pl-PL" dirty="0" smtClean="0"/>
              <a:t>5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DDD86FC-B4E3-4A03-A063-DA2B37A0C4D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842" y="2381251"/>
            <a:ext cx="883149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3015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Heft , </a:t>
            </a:r>
            <a:r>
              <a:rPr lang="pl-PL" dirty="0" smtClean="0"/>
              <a:t>Seite </a:t>
            </a:r>
            <a:r>
              <a:rPr lang="pl-PL" dirty="0" smtClean="0"/>
              <a:t>69 </a:t>
            </a:r>
            <a:r>
              <a:rPr lang="pl-PL" dirty="0" smtClean="0"/>
              <a:t>Übung </a:t>
            </a:r>
            <a:r>
              <a:rPr lang="pl-PL" dirty="0" smtClean="0"/>
              <a:t>3</a:t>
            </a:r>
            <a:endParaRPr lang="uk-UA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0" y="1985963"/>
            <a:ext cx="756247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0150" y="365125"/>
            <a:ext cx="2533650" cy="5426075"/>
          </a:xfrm>
        </p:spPr>
        <p:txBody>
          <a:bodyPr>
            <a:normAutofit/>
          </a:bodyPr>
          <a:lstStyle/>
          <a:p>
            <a:r>
              <a:rPr lang="pl-PL" dirty="0" smtClean="0"/>
              <a:t>Wie ist das Wetter in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en-US" dirty="0" smtClean="0"/>
              <a:t>-Hamburg</a:t>
            </a:r>
            <a:br>
              <a:rPr lang="en-US" dirty="0" smtClean="0"/>
            </a:br>
            <a:r>
              <a:rPr lang="en-US" dirty="0" smtClean="0"/>
              <a:t>- Dresden</a:t>
            </a:r>
            <a:br>
              <a:rPr lang="en-US" dirty="0" smtClean="0"/>
            </a:br>
            <a:r>
              <a:rPr lang="en-US" dirty="0" smtClean="0"/>
              <a:t>- Bremen</a:t>
            </a:r>
            <a:br>
              <a:rPr lang="en-US" dirty="0" smtClean="0"/>
            </a:br>
            <a:r>
              <a:rPr lang="en-US" dirty="0" smtClean="0"/>
              <a:t>- Berlin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4818" name="Picture 2" descr="wetter-karte.de - Das Wetter schnell im Bl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0"/>
            <a:ext cx="55467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ackMD - Collaborative Markdown Knowledge 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7825" y="1"/>
            <a:ext cx="6096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0" y="384175"/>
            <a:ext cx="2533650" cy="5426075"/>
          </a:xfrm>
        </p:spPr>
        <p:txBody>
          <a:bodyPr>
            <a:normAutofit/>
          </a:bodyPr>
          <a:lstStyle/>
          <a:p>
            <a:r>
              <a:rPr lang="pl-PL" dirty="0" smtClean="0"/>
              <a:t>Wie ist das Wetter in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en-US" dirty="0" smtClean="0"/>
              <a:t>-Kiel</a:t>
            </a:r>
            <a:br>
              <a:rPr lang="en-US" dirty="0" smtClean="0"/>
            </a:br>
            <a:r>
              <a:rPr lang="en-US" dirty="0" smtClean="0"/>
              <a:t>- Stuttgart</a:t>
            </a:r>
            <a:br>
              <a:rPr lang="en-US" dirty="0" smtClean="0"/>
            </a:br>
            <a:r>
              <a:rPr lang="en-US" dirty="0" smtClean="0"/>
              <a:t>- Erfurt</a:t>
            </a:r>
            <a:br>
              <a:rPr lang="en-US" dirty="0" smtClean="0"/>
            </a:br>
            <a:r>
              <a:rPr lang="en-US" dirty="0" smtClean="0"/>
              <a:t>- Schwerin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25DDA865-3856-4DBE-834A-1A6E85AA773B}"/>
              </a:ext>
            </a:extLst>
          </p:cNvPr>
          <p:cNvSpPr txBox="1">
            <a:spLocks/>
          </p:cNvSpPr>
          <p:nvPr/>
        </p:nvSpPr>
        <p:spPr>
          <a:xfrm>
            <a:off x="1403636" y="1417519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uk-UA" sz="7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ӧ</a:t>
            </a:r>
            <a:r>
              <a:rPr lang="pl-PL" sz="7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ren wir!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3EF1E7-C1CF-4569-8428-4D07609DF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59258" y="4650778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542FD4-F022-42FC-B96F-916BBCF76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859258" y="4646707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923E4A-215A-493D-859C-D2252E7C29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759258" y="4646707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072F11-42C1-47BB-A0EE-757A53F8645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659258" y="4646707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4557F42B-3485-46FD-A381-F21063545748}"/>
              </a:ext>
            </a:extLst>
          </p:cNvPr>
          <p:cNvSpPr txBox="1">
            <a:spLocks/>
          </p:cNvSpPr>
          <p:nvPr/>
        </p:nvSpPr>
        <p:spPr>
          <a:xfrm>
            <a:off x="132384" y="2752347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https://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www.youtube.com/watch?v=qL1hgrjJScY</a:t>
            </a:r>
            <a:endParaRPr lang="pl-PL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https://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learngerman.dw.com/de/wie-wird-das-wetter/l-40481722</a:t>
            </a:r>
            <a:endParaRPr lang="pl-PL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13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497327E-6785-4897-B1CE-C5E74115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080E941-673E-47A4-B39A-21D1374F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114" y="2191657"/>
            <a:ext cx="4125686" cy="3543299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 smtClean="0"/>
              <a:t>Jahreszeiten</a:t>
            </a:r>
            <a:endParaRPr lang="uk-UA" dirty="0" smtClean="0"/>
          </a:p>
          <a:p>
            <a:r>
              <a:rPr lang="de-DE" dirty="0" smtClean="0"/>
              <a:t>der Sommer </a:t>
            </a:r>
            <a:r>
              <a:rPr lang="uk-UA" dirty="0" smtClean="0"/>
              <a:t>– літо</a:t>
            </a:r>
          </a:p>
          <a:p>
            <a:r>
              <a:rPr lang="de-DE" dirty="0" smtClean="0"/>
              <a:t>der Herbst </a:t>
            </a:r>
            <a:r>
              <a:rPr lang="uk-UA" dirty="0" smtClean="0"/>
              <a:t>– осінь</a:t>
            </a:r>
          </a:p>
          <a:p>
            <a:r>
              <a:rPr lang="de-DE" dirty="0" smtClean="0"/>
              <a:t>der Winter </a:t>
            </a:r>
            <a:r>
              <a:rPr lang="uk-UA" dirty="0" smtClean="0"/>
              <a:t>– зима</a:t>
            </a:r>
          </a:p>
          <a:p>
            <a:r>
              <a:rPr lang="de-DE" dirty="0" smtClean="0"/>
              <a:t>der Fr</a:t>
            </a:r>
            <a:r>
              <a:rPr lang="uk-UA" dirty="0" smtClean="0"/>
              <a:t>ü</a:t>
            </a:r>
            <a:r>
              <a:rPr lang="de-DE" dirty="0" err="1" smtClean="0"/>
              <a:t>hling</a:t>
            </a:r>
            <a:r>
              <a:rPr lang="de-DE" dirty="0" smtClean="0"/>
              <a:t> </a:t>
            </a:r>
            <a:r>
              <a:rPr lang="uk-UA" dirty="0" smtClean="0"/>
              <a:t>– весна</a:t>
            </a:r>
          </a:p>
          <a:p>
            <a:r>
              <a:rPr lang="de-DE" dirty="0" err="1" smtClean="0"/>
              <a:t>fr</a:t>
            </a:r>
            <a:r>
              <a:rPr lang="uk-UA" dirty="0" smtClean="0"/>
              <a:t>ü</a:t>
            </a:r>
            <a:r>
              <a:rPr lang="de-DE" dirty="0" smtClean="0"/>
              <a:t>h</a:t>
            </a:r>
            <a:r>
              <a:rPr lang="uk-UA" dirty="0" smtClean="0"/>
              <a:t> </a:t>
            </a:r>
            <a:r>
              <a:rPr lang="uk-UA" dirty="0" err="1" smtClean="0"/>
              <a:t>–ранній</a:t>
            </a:r>
            <a:endParaRPr lang="uk-UA" dirty="0" smtClean="0"/>
          </a:p>
          <a:p>
            <a:r>
              <a:rPr lang="de-DE" dirty="0" err="1" smtClean="0"/>
              <a:t>sp</a:t>
            </a:r>
            <a:r>
              <a:rPr lang="uk-UA" dirty="0" smtClean="0"/>
              <a:t>ä</a:t>
            </a:r>
            <a:r>
              <a:rPr lang="de-DE" dirty="0" smtClean="0"/>
              <a:t>t</a:t>
            </a:r>
            <a:r>
              <a:rPr lang="uk-UA" dirty="0" smtClean="0"/>
              <a:t> – пізній</a:t>
            </a:r>
          </a:p>
          <a:p>
            <a:r>
              <a:rPr lang="de-DE" dirty="0" smtClean="0"/>
              <a:t>der Fr</a:t>
            </a:r>
            <a:r>
              <a:rPr lang="uk-UA" dirty="0" smtClean="0"/>
              <a:t>ü</a:t>
            </a:r>
            <a:r>
              <a:rPr lang="de-DE" dirty="0" err="1" smtClean="0"/>
              <a:t>hsommer</a:t>
            </a:r>
            <a:r>
              <a:rPr lang="uk-UA" dirty="0" smtClean="0"/>
              <a:t> – раннє літо</a:t>
            </a:r>
          </a:p>
          <a:p>
            <a:r>
              <a:rPr lang="de-DE" dirty="0" smtClean="0"/>
              <a:t>der Spätsommer – </a:t>
            </a:r>
            <a:r>
              <a:rPr lang="uk-UA" dirty="0" smtClean="0"/>
              <a:t>пізнє </a:t>
            </a:r>
            <a:r>
              <a:rPr lang="uk-UA" dirty="0" smtClean="0"/>
              <a:t>літо</a:t>
            </a: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D4C643-56D1-470E-86BC-39C5A8BE8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318330" y="2191657"/>
            <a:ext cx="3126013" cy="3126013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773323-0050-4AC1-A7A3-CB23419E2AEB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0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F2A3A-443D-469A-B26D-A303DE0F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Hausaufgabe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8FE113-7087-4B8E-9049-84448752B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1. </a:t>
            </a:r>
            <a:r>
              <a:rPr lang="uk-UA" sz="2400" dirty="0" smtClean="0"/>
              <a:t>Вивчити нові слова</a:t>
            </a:r>
            <a:r>
              <a:rPr lang="pl-PL" sz="2400" dirty="0" smtClean="0"/>
              <a:t> (</a:t>
            </a:r>
            <a:r>
              <a:rPr lang="uk-UA" sz="2400" dirty="0" smtClean="0"/>
              <a:t>буде тестове завдання)</a:t>
            </a:r>
          </a:p>
          <a:p>
            <a:pPr>
              <a:buNone/>
            </a:pPr>
            <a:r>
              <a:rPr lang="uk-UA" sz="2400" dirty="0" smtClean="0"/>
              <a:t>2. </a:t>
            </a:r>
            <a:r>
              <a:rPr lang="ru-RU" sz="2400" dirty="0" err="1" smtClean="0"/>
              <a:t>Опишіть</a:t>
            </a:r>
            <a:r>
              <a:rPr lang="ru-RU" sz="2400" dirty="0" smtClean="0"/>
              <a:t> погоду у одному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</a:t>
            </a:r>
            <a:r>
              <a:rPr lang="ru-RU" sz="2400" dirty="0" smtClean="0"/>
              <a:t> 31 </a:t>
            </a:r>
            <a:r>
              <a:rPr lang="ru-RU" sz="2400" dirty="0" err="1" smtClean="0"/>
              <a:t>січня</a:t>
            </a:r>
            <a:r>
              <a:rPr lang="ru-RU" sz="2400" dirty="0" smtClean="0"/>
              <a:t> 2022 року.</a:t>
            </a:r>
          </a:p>
          <a:p>
            <a:r>
              <a:rPr lang="ru-RU" sz="2400" dirty="0" err="1" smtClean="0"/>
              <a:t>Вкажіть</a:t>
            </a:r>
            <a:r>
              <a:rPr lang="ru-RU" sz="2400" dirty="0" smtClean="0"/>
              <a:t> яка пора року та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, небо, температура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, опади. </a:t>
            </a:r>
            <a:r>
              <a:rPr lang="ru-RU" sz="2400" dirty="0" err="1" smtClean="0"/>
              <a:t>Опишіть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спостерігається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9349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2514" y="1825625"/>
            <a:ext cx="3311392" cy="4351338"/>
          </a:xfrm>
        </p:spPr>
        <p:txBody>
          <a:bodyPr/>
          <a:lstStyle/>
          <a:p>
            <a:r>
              <a:rPr lang="en-US" dirty="0" smtClean="0"/>
              <a:t>https://learningapps.org/18877545</a:t>
            </a:r>
            <a:endParaRPr lang="uk-UA" dirty="0"/>
          </a:p>
        </p:txBody>
      </p:sp>
      <p:pic>
        <p:nvPicPr>
          <p:cNvPr id="1026" name="Picture 2" descr="https://learningapps.org/qrcode.php?id=p5ehvddo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286" y="2232211"/>
            <a:ext cx="4372535" cy="43725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Jede Jahreszeit besteht aus Monaten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2514" y="1825625"/>
            <a:ext cx="4266133" cy="4351338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der Januar – </a:t>
            </a:r>
            <a:r>
              <a:rPr lang="uk-UA" dirty="0" smtClean="0"/>
              <a:t>січень</a:t>
            </a:r>
          </a:p>
          <a:p>
            <a:r>
              <a:rPr lang="de-DE" dirty="0" smtClean="0"/>
              <a:t>der Februar – </a:t>
            </a:r>
            <a:r>
              <a:rPr lang="uk-UA" dirty="0" smtClean="0"/>
              <a:t>лютий</a:t>
            </a:r>
          </a:p>
          <a:p>
            <a:r>
              <a:rPr lang="de-DE" dirty="0" smtClean="0"/>
              <a:t>der März – </a:t>
            </a:r>
            <a:r>
              <a:rPr lang="uk-UA" dirty="0" smtClean="0"/>
              <a:t>березень</a:t>
            </a:r>
          </a:p>
          <a:p>
            <a:r>
              <a:rPr lang="de-DE" dirty="0" smtClean="0"/>
              <a:t>der April – </a:t>
            </a:r>
            <a:r>
              <a:rPr lang="uk-UA" dirty="0" smtClean="0"/>
              <a:t>квітень</a:t>
            </a:r>
          </a:p>
          <a:p>
            <a:r>
              <a:rPr lang="de-DE" dirty="0" smtClean="0"/>
              <a:t>der Mai – </a:t>
            </a:r>
            <a:r>
              <a:rPr lang="uk-UA" dirty="0" smtClean="0"/>
              <a:t>травень</a:t>
            </a:r>
          </a:p>
          <a:p>
            <a:r>
              <a:rPr lang="de-DE" dirty="0" smtClean="0"/>
              <a:t>der Juni – </a:t>
            </a:r>
            <a:r>
              <a:rPr lang="uk-UA" dirty="0" smtClean="0"/>
              <a:t>червень</a:t>
            </a:r>
          </a:p>
          <a:p>
            <a:r>
              <a:rPr lang="de-DE" dirty="0" smtClean="0"/>
              <a:t>der Juli – </a:t>
            </a:r>
            <a:r>
              <a:rPr lang="uk-UA" dirty="0" smtClean="0"/>
              <a:t>липень</a:t>
            </a:r>
          </a:p>
          <a:p>
            <a:r>
              <a:rPr lang="de-DE" dirty="0" smtClean="0"/>
              <a:t>der August – </a:t>
            </a:r>
            <a:r>
              <a:rPr lang="uk-UA" dirty="0" smtClean="0"/>
              <a:t>серпень</a:t>
            </a:r>
          </a:p>
          <a:p>
            <a:r>
              <a:rPr lang="de-DE" dirty="0" smtClean="0"/>
              <a:t>der September – </a:t>
            </a:r>
            <a:r>
              <a:rPr lang="uk-UA" dirty="0" smtClean="0"/>
              <a:t>вересень</a:t>
            </a:r>
          </a:p>
          <a:p>
            <a:r>
              <a:rPr lang="de-DE" dirty="0" smtClean="0"/>
              <a:t>der November – </a:t>
            </a:r>
            <a:r>
              <a:rPr lang="uk-UA" dirty="0" smtClean="0"/>
              <a:t>листопад</a:t>
            </a:r>
          </a:p>
          <a:p>
            <a:r>
              <a:rPr lang="pl-PL" dirty="0" smtClean="0"/>
              <a:t>Der Oktober - </a:t>
            </a:r>
            <a:r>
              <a:rPr lang="uk-UA" dirty="0" smtClean="0"/>
              <a:t>жовтень</a:t>
            </a:r>
            <a:endParaRPr lang="uk-UA" dirty="0" smtClean="0"/>
          </a:p>
          <a:p>
            <a:r>
              <a:rPr lang="de-DE" dirty="0" smtClean="0"/>
              <a:t>der Dezember – </a:t>
            </a:r>
            <a:r>
              <a:rPr lang="uk-UA" dirty="0" smtClean="0"/>
              <a:t>грудень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614" y="0"/>
            <a:ext cx="8291286" cy="818215"/>
          </a:xfrm>
        </p:spPr>
        <p:txBody>
          <a:bodyPr>
            <a:normAutofit/>
          </a:bodyPr>
          <a:lstStyle/>
          <a:p>
            <a:r>
              <a:rPr lang="en-US" dirty="0" err="1" smtClean="0"/>
              <a:t>Naturerscheinungen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95513" y="716280"/>
          <a:ext cx="6279515" cy="5852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80607"/>
                <a:gridCol w="31989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/>
                        <a:t>der Himmel </a:t>
                      </a:r>
                      <a:endParaRPr lang="uk-UA" sz="2400" dirty="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небо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die Sonne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сонце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Mond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місяць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Stern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зірка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die Wolke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хмара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das Gewitter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гроза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Donner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грім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Blitz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/>
                        <a:t>блискавка</a:t>
                      </a:r>
                      <a:endParaRPr lang="uk-UA" sz="2400" dirty="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Schneeflocke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сніжинка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Wind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вітер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die Kälte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холод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Frost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мороз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das Eis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крига, лід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Reif 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іній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die Hitze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спека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die Wärme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/>
                        <a:t>тепло</a:t>
                      </a:r>
                      <a:endParaRPr lang="uk-UA" sz="2400" dirty="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54927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18192" y="1123950"/>
          <a:ext cx="8130858" cy="5486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87458"/>
                <a:gridCol w="43434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Niederschläge</a:t>
                      </a:r>
                      <a:endParaRPr lang="uk-UA" sz="2400" dirty="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/>
                        <a:t>опади</a:t>
                      </a:r>
                      <a:endParaRPr lang="uk-UA" sz="2400" dirty="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Regen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/>
                        <a:t>дощ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Hagel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гад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Schnee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сніг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Schneefall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uk-UA" sz="2400"/>
                        <a:t>снігопад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/>
                        <a:t>der Himmel ist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/>
                        <a:t>небо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grau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сіре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blau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 блакитне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dunkelblau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темно-синє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klar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ясне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bew</a:t>
                      </a:r>
                      <a:r>
                        <a:rPr lang="uk-UA" sz="2400"/>
                        <a:t>ö</a:t>
                      </a:r>
                      <a:r>
                        <a:rPr lang="de-DE" sz="2400"/>
                        <a:t>lkt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хмарне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mit den Wolken bedeckt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вкрите хмарами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die Sonne scheint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/>
                        <a:t>сонце світить</a:t>
                      </a:r>
                      <a:endParaRPr lang="uk-UA" sz="240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400"/>
                        <a:t>der Schnee knistert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/>
                        <a:t>рипить сніг (скрипить під ногами)</a:t>
                      </a:r>
                      <a:endParaRPr lang="uk-UA" sz="2400" dirty="0">
                        <a:solidFill>
                          <a:srgbClr val="E36C0A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10̊C – zehn Grad Celsius</a:t>
            </a:r>
            <a:endParaRPr lang="uk-UA" dirty="0" smtClean="0"/>
          </a:p>
          <a:p>
            <a:r>
              <a:rPr lang="de-DE" dirty="0" smtClean="0"/>
              <a:t>0̊ – Null Grad</a:t>
            </a:r>
            <a:endParaRPr lang="uk-UA" dirty="0" smtClean="0"/>
          </a:p>
          <a:p>
            <a:r>
              <a:rPr lang="de-DE" dirty="0" smtClean="0"/>
              <a:t>5̊- fünf Grad minus</a:t>
            </a:r>
            <a:endParaRPr lang="uk-UA" dirty="0" smtClean="0"/>
          </a:p>
          <a:p>
            <a:r>
              <a:rPr lang="de-DE" dirty="0" smtClean="0"/>
              <a:t>5̊</a:t>
            </a:r>
            <a:r>
              <a:rPr lang="uk-UA" dirty="0" smtClean="0"/>
              <a:t>+ </a:t>
            </a:r>
            <a:r>
              <a:rPr lang="de-DE" dirty="0" smtClean="0"/>
              <a:t>fünf Grad plus</a:t>
            </a:r>
            <a:endParaRPr lang="uk-UA" dirty="0" smtClean="0"/>
          </a:p>
          <a:p>
            <a:r>
              <a:rPr lang="de-DE" dirty="0" smtClean="0"/>
              <a:t>22,9̊C zweiundzwanzig Komma neun Grad Celsius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Heft   Seite 69 Übung 1</a:t>
            </a:r>
            <a:endParaRPr lang="uk-U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1849" y="2628900"/>
            <a:ext cx="8626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94D09-2047-4FE0-BD73-E307368E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Конструкції з безособовим займенником </a:t>
            </a:r>
            <a:r>
              <a:rPr lang="pl-PL" dirty="0" smtClean="0"/>
              <a:t>ES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8D520EA-3A88-4A3B-B3A2-15B457DD0C87}"/>
              </a:ext>
            </a:extLst>
          </p:cNvPr>
          <p:cNvGrpSpPr/>
          <p:nvPr/>
        </p:nvGrpSpPr>
        <p:grpSpPr>
          <a:xfrm>
            <a:off x="3882057" y="2558790"/>
            <a:ext cx="2252042" cy="2835000"/>
            <a:chOff x="381000" y="2034000"/>
            <a:chExt cx="2252042" cy="2835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A753CE7-B09C-485D-A128-80AF1B0FF02F}"/>
                </a:ext>
              </a:extLst>
            </p:cNvPr>
            <p:cNvSpPr/>
            <p:nvPr/>
          </p:nvSpPr>
          <p:spPr>
            <a:xfrm>
              <a:off x="381000" y="2034000"/>
              <a:ext cx="2205000" cy="2835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6051ADF5-A4A6-48A6-803B-01BCE2F14D15}"/>
                </a:ext>
              </a:extLst>
            </p:cNvPr>
            <p:cNvSpPr/>
            <p:nvPr/>
          </p:nvSpPr>
          <p:spPr>
            <a:xfrm>
              <a:off x="1123500" y="39240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CE3660B9-170F-4046-BDCF-945DB6F6FEA8}"/>
                </a:ext>
              </a:extLst>
            </p:cNvPr>
            <p:cNvSpPr/>
            <p:nvPr/>
          </p:nvSpPr>
          <p:spPr>
            <a:xfrm>
              <a:off x="1371000" y="4577401"/>
              <a:ext cx="228994" cy="29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6D63CA29-D819-4006-A491-84C276442283}"/>
                </a:ext>
              </a:extLst>
            </p:cNvPr>
            <p:cNvSpPr/>
            <p:nvPr/>
          </p:nvSpPr>
          <p:spPr>
            <a:xfrm>
              <a:off x="1549809" y="4618632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49239930-1504-46D0-B32C-27C88F612C30}"/>
                </a:ext>
              </a:extLst>
            </p:cNvPr>
            <p:cNvSpPr/>
            <p:nvPr/>
          </p:nvSpPr>
          <p:spPr>
            <a:xfrm>
              <a:off x="1262267" y="4617700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78EA8251-9759-42D4-B2B1-9CFA9CB3FE65}"/>
                </a:ext>
              </a:extLst>
            </p:cNvPr>
            <p:cNvSpPr/>
            <p:nvPr/>
          </p:nvSpPr>
          <p:spPr>
            <a:xfrm>
              <a:off x="1549809" y="4683168"/>
              <a:ext cx="228994" cy="185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6002771-2FF5-42B3-B2E9-C0CABE0F4684}"/>
                </a:ext>
              </a:extLst>
            </p:cNvPr>
            <p:cNvSpPr/>
            <p:nvPr/>
          </p:nvSpPr>
          <p:spPr>
            <a:xfrm>
              <a:off x="1179872" y="4694868"/>
              <a:ext cx="228994" cy="174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86C0B71-7B31-4A27-82BD-FD6AAFDC3217}"/>
                </a:ext>
              </a:extLst>
            </p:cNvPr>
            <p:cNvSpPr/>
            <p:nvPr/>
          </p:nvSpPr>
          <p:spPr>
            <a:xfrm>
              <a:off x="1179872" y="398061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BD00C6B0-DC3E-40DE-82A7-DDA4C5DAD771}"/>
                </a:ext>
              </a:extLst>
            </p:cNvPr>
            <p:cNvSpPr/>
            <p:nvPr/>
          </p:nvSpPr>
          <p:spPr>
            <a:xfrm>
              <a:off x="408963" y="2485110"/>
              <a:ext cx="222407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800" dirty="0" smtClean="0"/>
                <a:t>es + das Verb (3. Person Singular)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1D108F-B70F-4FC9-A338-E3810E455AE4}"/>
                </a:ext>
              </a:extLst>
            </p:cNvPr>
            <p:cNvSpPr/>
            <p:nvPr/>
          </p:nvSpPr>
          <p:spPr>
            <a:xfrm>
              <a:off x="1131592" y="205043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F603F668-341D-4650-96E0-6FE2C9E7C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1266809" y="4060484"/>
              <a:ext cx="432000" cy="4320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154508BE-F46C-4F2B-9BD9-31C8343BAEC2}"/>
              </a:ext>
            </a:extLst>
          </p:cNvPr>
          <p:cNvGrpSpPr/>
          <p:nvPr/>
        </p:nvGrpSpPr>
        <p:grpSpPr>
          <a:xfrm>
            <a:off x="6268003" y="2558790"/>
            <a:ext cx="2205000" cy="2835000"/>
            <a:chOff x="6268003" y="2558790"/>
            <a:chExt cx="2205000" cy="283500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6ACBB46A-0072-418B-92D5-299278E1F6E9}"/>
                </a:ext>
              </a:extLst>
            </p:cNvPr>
            <p:cNvSpPr/>
            <p:nvPr/>
          </p:nvSpPr>
          <p:spPr>
            <a:xfrm>
              <a:off x="6268003" y="2558790"/>
              <a:ext cx="2205000" cy="2835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51D5EFD9-8178-4E2F-8A81-2B554D858D84}"/>
                </a:ext>
              </a:extLst>
            </p:cNvPr>
            <p:cNvSpPr/>
            <p:nvPr/>
          </p:nvSpPr>
          <p:spPr>
            <a:xfrm>
              <a:off x="7010503" y="444879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FA0D65CD-811E-4B19-8B7E-0A797CB460A8}"/>
                </a:ext>
              </a:extLst>
            </p:cNvPr>
            <p:cNvSpPr/>
            <p:nvPr/>
          </p:nvSpPr>
          <p:spPr>
            <a:xfrm>
              <a:off x="7258003" y="5102190"/>
              <a:ext cx="228994" cy="29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0C4E17E1-6E4C-4D21-91B3-2524E896A41E}"/>
                </a:ext>
              </a:extLst>
            </p:cNvPr>
            <p:cNvSpPr/>
            <p:nvPr/>
          </p:nvSpPr>
          <p:spPr>
            <a:xfrm>
              <a:off x="7444484" y="5142489"/>
              <a:ext cx="147601" cy="1476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98CAD95D-DFA0-4F35-A503-4EFF30EB39AE}"/>
                </a:ext>
              </a:extLst>
            </p:cNvPr>
            <p:cNvSpPr/>
            <p:nvPr/>
          </p:nvSpPr>
          <p:spPr>
            <a:xfrm>
              <a:off x="7152915" y="5142489"/>
              <a:ext cx="147600" cy="14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A77FB629-7974-4D6D-8834-35F4CADD3591}"/>
                </a:ext>
              </a:extLst>
            </p:cNvPr>
            <p:cNvSpPr/>
            <p:nvPr/>
          </p:nvSpPr>
          <p:spPr>
            <a:xfrm>
              <a:off x="7444574" y="5216289"/>
              <a:ext cx="228994" cy="1775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A4C9475-8868-43AE-8D48-E5519DC9B0BF}"/>
                </a:ext>
              </a:extLst>
            </p:cNvPr>
            <p:cNvSpPr/>
            <p:nvPr/>
          </p:nvSpPr>
          <p:spPr>
            <a:xfrm>
              <a:off x="7071521" y="5225405"/>
              <a:ext cx="228994" cy="168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1B9E4AB9-770F-490A-A5CF-18373FB43925}"/>
                </a:ext>
              </a:extLst>
            </p:cNvPr>
            <p:cNvSpPr/>
            <p:nvPr/>
          </p:nvSpPr>
          <p:spPr>
            <a:xfrm>
              <a:off x="7066875" y="450540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B5700DE7-5342-4864-AF73-8FB6B8D553C2}"/>
                </a:ext>
              </a:extLst>
            </p:cNvPr>
            <p:cNvSpPr/>
            <p:nvPr/>
          </p:nvSpPr>
          <p:spPr>
            <a:xfrm>
              <a:off x="6315017" y="3142383"/>
              <a:ext cx="20723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</a:t>
              </a:r>
              <a:r>
                <a:rPr lang="pl-PL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egn</a:t>
              </a:r>
              <a:r>
                <a:rPr lang="pl-PL" sz="3600" dirty="0" smtClean="0">
                  <a:solidFill>
                    <a:srgbClr val="C00000"/>
                  </a:solidFill>
                </a:rPr>
                <a:t>en</a:t>
              </a:r>
              <a:r>
                <a:rPr lang="pl-PL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= es regn</a:t>
              </a:r>
              <a:r>
                <a:rPr lang="pl-PL" sz="3600" dirty="0" smtClean="0">
                  <a:solidFill>
                    <a:srgbClr val="C00000"/>
                  </a:solidFill>
                </a:rPr>
                <a:t>et</a:t>
              </a:r>
              <a:endParaRPr lang="ru-RU" sz="3600" dirty="0">
                <a:solidFill>
                  <a:srgbClr val="C0000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AE0135F0-EA9F-47DD-924D-EB74672C6D8B}"/>
                </a:ext>
              </a:extLst>
            </p:cNvPr>
            <p:cNvSpPr/>
            <p:nvPr/>
          </p:nvSpPr>
          <p:spPr>
            <a:xfrm>
              <a:off x="7018595" y="257522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51BE22E0-E817-4984-8FFC-6DCA71BD2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7151206" y="4575354"/>
              <a:ext cx="432000" cy="43200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6DD0040E-01E9-43C3-8C6D-F61ED2B3D856}"/>
              </a:ext>
            </a:extLst>
          </p:cNvPr>
          <p:cNvGrpSpPr/>
          <p:nvPr/>
        </p:nvGrpSpPr>
        <p:grpSpPr>
          <a:xfrm>
            <a:off x="8653949" y="2575223"/>
            <a:ext cx="2205000" cy="2835000"/>
            <a:chOff x="6996000" y="2027033"/>
            <a:chExt cx="2205000" cy="283500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9FDFD5CE-DFFF-445E-A0BB-95E4AF59A3AE}"/>
                </a:ext>
              </a:extLst>
            </p:cNvPr>
            <p:cNvGrpSpPr/>
            <p:nvPr/>
          </p:nvGrpSpPr>
          <p:grpSpPr>
            <a:xfrm>
              <a:off x="6996000" y="2027033"/>
              <a:ext cx="2205000" cy="2835000"/>
              <a:chOff x="3487867" y="2050433"/>
              <a:chExt cx="2205000" cy="283500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xmlns="" id="{456A4EE1-E752-47F0-B921-8F07615146E8}"/>
                  </a:ext>
                </a:extLst>
              </p:cNvPr>
              <p:cNvSpPr/>
              <p:nvPr/>
            </p:nvSpPr>
            <p:spPr>
              <a:xfrm>
                <a:off x="3487867" y="2050433"/>
                <a:ext cx="2205000" cy="28350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79FA2FB6-3CFA-4CE5-B3A9-40AC0424FFE5}"/>
                  </a:ext>
                </a:extLst>
              </p:cNvPr>
              <p:cNvSpPr/>
              <p:nvPr/>
            </p:nvSpPr>
            <p:spPr>
              <a:xfrm>
                <a:off x="4230367" y="3940433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40D5C53B-1BAE-49E3-A7DB-B144E21AFDE9}"/>
                  </a:ext>
                </a:extLst>
              </p:cNvPr>
              <p:cNvSpPr/>
              <p:nvPr/>
            </p:nvSpPr>
            <p:spPr>
              <a:xfrm>
                <a:off x="4477867" y="4593833"/>
                <a:ext cx="228994" cy="29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71917451-A749-46C0-99DC-2A785903540D}"/>
                  </a:ext>
                </a:extLst>
              </p:cNvPr>
              <p:cNvSpPr/>
              <p:nvPr/>
            </p:nvSpPr>
            <p:spPr>
              <a:xfrm>
                <a:off x="4664348" y="4634132"/>
                <a:ext cx="147601" cy="1476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E90B94EA-22A7-45C1-B386-F01A24B03F24}"/>
                  </a:ext>
                </a:extLst>
              </p:cNvPr>
              <p:cNvSpPr/>
              <p:nvPr/>
            </p:nvSpPr>
            <p:spPr>
              <a:xfrm>
                <a:off x="4372779" y="4634132"/>
                <a:ext cx="147600" cy="147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0D13DD72-D267-4855-9DD6-C2976CFE1EB0}"/>
                  </a:ext>
                </a:extLst>
              </p:cNvPr>
              <p:cNvSpPr/>
              <p:nvPr/>
            </p:nvSpPr>
            <p:spPr>
              <a:xfrm>
                <a:off x="4664438" y="4707932"/>
                <a:ext cx="228994" cy="177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ACA43D5A-9572-4ABB-90E9-303CF4D866CC}"/>
                  </a:ext>
                </a:extLst>
              </p:cNvPr>
              <p:cNvSpPr/>
              <p:nvPr/>
            </p:nvSpPr>
            <p:spPr>
              <a:xfrm>
                <a:off x="4291385" y="4717048"/>
                <a:ext cx="228994" cy="1683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xmlns="" id="{7B20615D-ED03-423A-9671-A94408D8CBF0}"/>
                  </a:ext>
                </a:extLst>
              </p:cNvPr>
              <p:cNvSpPr/>
              <p:nvPr/>
            </p:nvSpPr>
            <p:spPr>
              <a:xfrm>
                <a:off x="4286739" y="3997048"/>
                <a:ext cx="606770" cy="606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xmlns="" id="{2FEC0EB4-E7CD-4846-905D-32A5C60F5BB9}"/>
                  </a:ext>
                </a:extLst>
              </p:cNvPr>
              <p:cNvSpPr/>
              <p:nvPr/>
            </p:nvSpPr>
            <p:spPr>
              <a:xfrm>
                <a:off x="3553931" y="2656560"/>
                <a:ext cx="20723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2000" dirty="0" smtClean="0"/>
                  <a:t>Es regnet den ganzen </a:t>
                </a:r>
                <a:r>
                  <a:rPr lang="de-DE" sz="2000" dirty="0" smtClean="0"/>
                  <a:t>Tag. </a:t>
                </a:r>
                <a:endParaRPr lang="pl-PL" sz="2000" dirty="0" smtClean="0"/>
              </a:p>
              <a:p>
                <a:pPr algn="ctr"/>
                <a:r>
                  <a:rPr lang="de-DE" sz="2000" dirty="0" smtClean="0"/>
                  <a:t>Es </a:t>
                </a:r>
                <a:r>
                  <a:rPr lang="de-DE" sz="2000" dirty="0" smtClean="0"/>
                  <a:t>blitzt und donnert. 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xmlns="" id="{C8D9602F-8FE9-4FB0-8E67-6FDE1FBAA83D}"/>
                  </a:ext>
                </a:extLst>
              </p:cNvPr>
              <p:cNvSpPr/>
              <p:nvPr/>
            </p:nvSpPr>
            <p:spPr>
              <a:xfrm>
                <a:off x="4238459" y="2066866"/>
                <a:ext cx="7033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03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D907FB92-0262-4491-BC08-3D419392C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7889523" y="4068000"/>
              <a:ext cx="432000" cy="432000"/>
            </a:xfrm>
            <a:prstGeom prst="rect">
              <a:avLst/>
            </a:prstGeom>
          </p:spPr>
        </p:pic>
      </p:grpSp>
      <p:sp>
        <p:nvSpPr>
          <p:cNvPr id="44" name="Нижний колонтитул 4">
            <a:extLst>
              <a:ext uri="{FF2B5EF4-FFF2-40B4-BE49-F238E27FC236}">
                <a16:creationId xmlns:a16="http://schemas.microsoft.com/office/drawing/2014/main" xmlns="" id="{70058301-0E5C-4AB4-99AB-842E567CB0D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0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94D09-2047-4FE0-BD73-E307368E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Конструкції з безособовим займенником </a:t>
            </a:r>
            <a:r>
              <a:rPr lang="pl-PL" dirty="0" smtClean="0"/>
              <a:t>ES</a:t>
            </a:r>
            <a:endParaRPr lang="ru-RU" dirty="0"/>
          </a:p>
        </p:txBody>
      </p:sp>
      <p:grpSp>
        <p:nvGrpSpPr>
          <p:cNvPr id="3" name="Группа 3">
            <a:extLst>
              <a:ext uri="{FF2B5EF4-FFF2-40B4-BE49-F238E27FC236}">
                <a16:creationId xmlns:a16="http://schemas.microsoft.com/office/drawing/2014/main" xmlns="" id="{08D520EA-3A88-4A3B-B3A2-15B457DD0C87}"/>
              </a:ext>
            </a:extLst>
          </p:cNvPr>
          <p:cNvGrpSpPr/>
          <p:nvPr/>
        </p:nvGrpSpPr>
        <p:grpSpPr>
          <a:xfrm>
            <a:off x="3882057" y="2558790"/>
            <a:ext cx="2252042" cy="2835000"/>
            <a:chOff x="381000" y="2034000"/>
            <a:chExt cx="2252042" cy="2835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A753CE7-B09C-485D-A128-80AF1B0FF02F}"/>
                </a:ext>
              </a:extLst>
            </p:cNvPr>
            <p:cNvSpPr/>
            <p:nvPr/>
          </p:nvSpPr>
          <p:spPr>
            <a:xfrm>
              <a:off x="381000" y="2034000"/>
              <a:ext cx="2205000" cy="2835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6051ADF5-A4A6-48A6-803B-01BCE2F14D15}"/>
                </a:ext>
              </a:extLst>
            </p:cNvPr>
            <p:cNvSpPr/>
            <p:nvPr/>
          </p:nvSpPr>
          <p:spPr>
            <a:xfrm>
              <a:off x="1123500" y="39240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CE3660B9-170F-4046-BDCF-945DB6F6FEA8}"/>
                </a:ext>
              </a:extLst>
            </p:cNvPr>
            <p:cNvSpPr/>
            <p:nvPr/>
          </p:nvSpPr>
          <p:spPr>
            <a:xfrm>
              <a:off x="1371000" y="4577401"/>
              <a:ext cx="228994" cy="29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6D63CA29-D819-4006-A491-84C276442283}"/>
                </a:ext>
              </a:extLst>
            </p:cNvPr>
            <p:cNvSpPr/>
            <p:nvPr/>
          </p:nvSpPr>
          <p:spPr>
            <a:xfrm>
              <a:off x="1549809" y="4618632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49239930-1504-46D0-B32C-27C88F612C30}"/>
                </a:ext>
              </a:extLst>
            </p:cNvPr>
            <p:cNvSpPr/>
            <p:nvPr/>
          </p:nvSpPr>
          <p:spPr>
            <a:xfrm>
              <a:off x="1262267" y="4617700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78EA8251-9759-42D4-B2B1-9CFA9CB3FE65}"/>
                </a:ext>
              </a:extLst>
            </p:cNvPr>
            <p:cNvSpPr/>
            <p:nvPr/>
          </p:nvSpPr>
          <p:spPr>
            <a:xfrm>
              <a:off x="1549809" y="4683168"/>
              <a:ext cx="228994" cy="185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6002771-2FF5-42B3-B2E9-C0CABE0F4684}"/>
                </a:ext>
              </a:extLst>
            </p:cNvPr>
            <p:cNvSpPr/>
            <p:nvPr/>
          </p:nvSpPr>
          <p:spPr>
            <a:xfrm>
              <a:off x="1179872" y="4694868"/>
              <a:ext cx="228994" cy="174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86C0B71-7B31-4A27-82BD-FD6AAFDC3217}"/>
                </a:ext>
              </a:extLst>
            </p:cNvPr>
            <p:cNvSpPr/>
            <p:nvPr/>
          </p:nvSpPr>
          <p:spPr>
            <a:xfrm>
              <a:off x="1179872" y="398061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BD00C6B0-DC3E-40DE-82A7-DDA4C5DAD771}"/>
                </a:ext>
              </a:extLst>
            </p:cNvPr>
            <p:cNvSpPr/>
            <p:nvPr/>
          </p:nvSpPr>
          <p:spPr>
            <a:xfrm>
              <a:off x="408963" y="2485110"/>
              <a:ext cx="222407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800" dirty="0" smtClean="0"/>
                <a:t>es + ist + das Adjektiv/das Substantiv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1D108F-B70F-4FC9-A338-E3810E455AE4}"/>
                </a:ext>
              </a:extLst>
            </p:cNvPr>
            <p:cNvSpPr/>
            <p:nvPr/>
          </p:nvSpPr>
          <p:spPr>
            <a:xfrm>
              <a:off x="1131592" y="205043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F603F668-341D-4650-96E0-6FE2C9E7C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1266809" y="4060484"/>
              <a:ext cx="432000" cy="432000"/>
            </a:xfrm>
            <a:prstGeom prst="rect">
              <a:avLst/>
            </a:prstGeom>
          </p:spPr>
        </p:pic>
      </p:grpSp>
      <p:grpSp>
        <p:nvGrpSpPr>
          <p:cNvPr id="4" name="Группа 57">
            <a:extLst>
              <a:ext uri="{FF2B5EF4-FFF2-40B4-BE49-F238E27FC236}">
                <a16:creationId xmlns:a16="http://schemas.microsoft.com/office/drawing/2014/main" xmlns="" id="{154508BE-F46C-4F2B-9BD9-31C8343BAEC2}"/>
              </a:ext>
            </a:extLst>
          </p:cNvPr>
          <p:cNvGrpSpPr/>
          <p:nvPr/>
        </p:nvGrpSpPr>
        <p:grpSpPr>
          <a:xfrm>
            <a:off x="6268003" y="2558790"/>
            <a:ext cx="2205000" cy="2835000"/>
            <a:chOff x="6268003" y="2558790"/>
            <a:chExt cx="2205000" cy="283500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6ACBB46A-0072-418B-92D5-299278E1F6E9}"/>
                </a:ext>
              </a:extLst>
            </p:cNvPr>
            <p:cNvSpPr/>
            <p:nvPr/>
          </p:nvSpPr>
          <p:spPr>
            <a:xfrm>
              <a:off x="6268003" y="2558790"/>
              <a:ext cx="2205000" cy="2835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51D5EFD9-8178-4E2F-8A81-2B554D858D84}"/>
                </a:ext>
              </a:extLst>
            </p:cNvPr>
            <p:cNvSpPr/>
            <p:nvPr/>
          </p:nvSpPr>
          <p:spPr>
            <a:xfrm>
              <a:off x="7010503" y="444879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FA0D65CD-811E-4B19-8B7E-0A797CB460A8}"/>
                </a:ext>
              </a:extLst>
            </p:cNvPr>
            <p:cNvSpPr/>
            <p:nvPr/>
          </p:nvSpPr>
          <p:spPr>
            <a:xfrm>
              <a:off x="7258003" y="5102190"/>
              <a:ext cx="228994" cy="29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0C4E17E1-6E4C-4D21-91B3-2524E896A41E}"/>
                </a:ext>
              </a:extLst>
            </p:cNvPr>
            <p:cNvSpPr/>
            <p:nvPr/>
          </p:nvSpPr>
          <p:spPr>
            <a:xfrm>
              <a:off x="7444484" y="5142489"/>
              <a:ext cx="147601" cy="1476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98CAD95D-DFA0-4F35-A503-4EFF30EB39AE}"/>
                </a:ext>
              </a:extLst>
            </p:cNvPr>
            <p:cNvSpPr/>
            <p:nvPr/>
          </p:nvSpPr>
          <p:spPr>
            <a:xfrm>
              <a:off x="7152915" y="5142489"/>
              <a:ext cx="147600" cy="14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A77FB629-7974-4D6D-8834-35F4CADD3591}"/>
                </a:ext>
              </a:extLst>
            </p:cNvPr>
            <p:cNvSpPr/>
            <p:nvPr/>
          </p:nvSpPr>
          <p:spPr>
            <a:xfrm>
              <a:off x="7444574" y="5216289"/>
              <a:ext cx="228994" cy="1775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A4C9475-8868-43AE-8D48-E5519DC9B0BF}"/>
                </a:ext>
              </a:extLst>
            </p:cNvPr>
            <p:cNvSpPr/>
            <p:nvPr/>
          </p:nvSpPr>
          <p:spPr>
            <a:xfrm>
              <a:off x="7071521" y="5225405"/>
              <a:ext cx="228994" cy="168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1B9E4AB9-770F-490A-A5CF-18373FB43925}"/>
                </a:ext>
              </a:extLst>
            </p:cNvPr>
            <p:cNvSpPr/>
            <p:nvPr/>
          </p:nvSpPr>
          <p:spPr>
            <a:xfrm>
              <a:off x="7066875" y="450540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B5700DE7-5342-4864-AF73-8FB6B8D553C2}"/>
                </a:ext>
              </a:extLst>
            </p:cNvPr>
            <p:cNvSpPr/>
            <p:nvPr/>
          </p:nvSpPr>
          <p:spPr>
            <a:xfrm>
              <a:off x="6315017" y="3142383"/>
              <a:ext cx="207238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3200" dirty="0" smtClean="0"/>
                <a:t>Es ist kalt im Winter.</a:t>
              </a:r>
              <a:endParaRPr lang="ru-RU" sz="3200" dirty="0">
                <a:solidFill>
                  <a:srgbClr val="C0000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AE0135F0-EA9F-47DD-924D-EB74672C6D8B}"/>
                </a:ext>
              </a:extLst>
            </p:cNvPr>
            <p:cNvSpPr/>
            <p:nvPr/>
          </p:nvSpPr>
          <p:spPr>
            <a:xfrm>
              <a:off x="7018595" y="257522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51BE22E0-E817-4984-8FFC-6DCA71BD2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7151206" y="4575354"/>
              <a:ext cx="432000" cy="432000"/>
            </a:xfrm>
            <a:prstGeom prst="rect">
              <a:avLst/>
            </a:prstGeom>
          </p:spPr>
        </p:pic>
      </p:grpSp>
      <p:grpSp>
        <p:nvGrpSpPr>
          <p:cNvPr id="14" name="Группа 29">
            <a:extLst>
              <a:ext uri="{FF2B5EF4-FFF2-40B4-BE49-F238E27FC236}">
                <a16:creationId xmlns:a16="http://schemas.microsoft.com/office/drawing/2014/main" xmlns="" id="{6DD0040E-01E9-43C3-8C6D-F61ED2B3D856}"/>
              </a:ext>
            </a:extLst>
          </p:cNvPr>
          <p:cNvGrpSpPr/>
          <p:nvPr/>
        </p:nvGrpSpPr>
        <p:grpSpPr>
          <a:xfrm>
            <a:off x="8653949" y="2575223"/>
            <a:ext cx="2205000" cy="2835000"/>
            <a:chOff x="6996000" y="2027033"/>
            <a:chExt cx="2205000" cy="2835000"/>
          </a:xfrm>
        </p:grpSpPr>
        <p:grpSp>
          <p:nvGrpSpPr>
            <p:cNvPr id="17" name="Группа 30">
              <a:extLst>
                <a:ext uri="{FF2B5EF4-FFF2-40B4-BE49-F238E27FC236}">
                  <a16:creationId xmlns:a16="http://schemas.microsoft.com/office/drawing/2014/main" xmlns="" id="{9FDFD5CE-DFFF-445E-A0BB-95E4AF59A3AE}"/>
                </a:ext>
              </a:extLst>
            </p:cNvPr>
            <p:cNvGrpSpPr/>
            <p:nvPr/>
          </p:nvGrpSpPr>
          <p:grpSpPr>
            <a:xfrm>
              <a:off x="6996000" y="2027033"/>
              <a:ext cx="2205000" cy="2835000"/>
              <a:chOff x="3487867" y="2050433"/>
              <a:chExt cx="2205000" cy="283500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xmlns="" id="{456A4EE1-E752-47F0-B921-8F07615146E8}"/>
                  </a:ext>
                </a:extLst>
              </p:cNvPr>
              <p:cNvSpPr/>
              <p:nvPr/>
            </p:nvSpPr>
            <p:spPr>
              <a:xfrm>
                <a:off x="3487867" y="2050433"/>
                <a:ext cx="2205000" cy="28350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79FA2FB6-3CFA-4CE5-B3A9-40AC0424FFE5}"/>
                  </a:ext>
                </a:extLst>
              </p:cNvPr>
              <p:cNvSpPr/>
              <p:nvPr/>
            </p:nvSpPr>
            <p:spPr>
              <a:xfrm>
                <a:off x="4230367" y="3940433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40D5C53B-1BAE-49E3-A7DB-B144E21AFDE9}"/>
                  </a:ext>
                </a:extLst>
              </p:cNvPr>
              <p:cNvSpPr/>
              <p:nvPr/>
            </p:nvSpPr>
            <p:spPr>
              <a:xfrm>
                <a:off x="4477867" y="4593833"/>
                <a:ext cx="228994" cy="29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71917451-A749-46C0-99DC-2A785903540D}"/>
                  </a:ext>
                </a:extLst>
              </p:cNvPr>
              <p:cNvSpPr/>
              <p:nvPr/>
            </p:nvSpPr>
            <p:spPr>
              <a:xfrm>
                <a:off x="4664348" y="4634132"/>
                <a:ext cx="147601" cy="1476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E90B94EA-22A7-45C1-B386-F01A24B03F24}"/>
                  </a:ext>
                </a:extLst>
              </p:cNvPr>
              <p:cNvSpPr/>
              <p:nvPr/>
            </p:nvSpPr>
            <p:spPr>
              <a:xfrm>
                <a:off x="4372779" y="4634132"/>
                <a:ext cx="147600" cy="147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0D13DD72-D267-4855-9DD6-C2976CFE1EB0}"/>
                  </a:ext>
                </a:extLst>
              </p:cNvPr>
              <p:cNvSpPr/>
              <p:nvPr/>
            </p:nvSpPr>
            <p:spPr>
              <a:xfrm>
                <a:off x="4664438" y="4707932"/>
                <a:ext cx="228994" cy="177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ACA43D5A-9572-4ABB-90E9-303CF4D866CC}"/>
                  </a:ext>
                </a:extLst>
              </p:cNvPr>
              <p:cNvSpPr/>
              <p:nvPr/>
            </p:nvSpPr>
            <p:spPr>
              <a:xfrm>
                <a:off x="4291385" y="4717048"/>
                <a:ext cx="228994" cy="1683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xmlns="" id="{7B20615D-ED03-423A-9671-A94408D8CBF0}"/>
                  </a:ext>
                </a:extLst>
              </p:cNvPr>
              <p:cNvSpPr/>
              <p:nvPr/>
            </p:nvSpPr>
            <p:spPr>
              <a:xfrm>
                <a:off x="4286739" y="3997048"/>
                <a:ext cx="606770" cy="606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xmlns="" id="{2FEC0EB4-E7CD-4846-905D-32A5C60F5BB9}"/>
                  </a:ext>
                </a:extLst>
              </p:cNvPr>
              <p:cNvSpPr/>
              <p:nvPr/>
            </p:nvSpPr>
            <p:spPr>
              <a:xfrm>
                <a:off x="3553931" y="2656560"/>
                <a:ext cx="207238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3200" dirty="0" smtClean="0"/>
                  <a:t>Es </a:t>
                </a:r>
                <a:r>
                  <a:rPr lang="de-DE" sz="3200" dirty="0" smtClean="0"/>
                  <a:t>ist Frühling.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xmlns="" id="{C8D9602F-8FE9-4FB0-8E67-6FDE1FBAA83D}"/>
                  </a:ext>
                </a:extLst>
              </p:cNvPr>
              <p:cNvSpPr/>
              <p:nvPr/>
            </p:nvSpPr>
            <p:spPr>
              <a:xfrm>
                <a:off x="4238459" y="2066866"/>
                <a:ext cx="7033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03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D907FB92-0262-4491-BC08-3D419392C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7889523" y="4068000"/>
              <a:ext cx="432000" cy="432000"/>
            </a:xfrm>
            <a:prstGeom prst="rect">
              <a:avLst/>
            </a:prstGeom>
          </p:spPr>
        </p:pic>
      </p:grpSp>
      <p:sp>
        <p:nvSpPr>
          <p:cNvPr id="44" name="Нижний колонтитул 4">
            <a:extLst>
              <a:ext uri="{FF2B5EF4-FFF2-40B4-BE49-F238E27FC236}">
                <a16:creationId xmlns:a16="http://schemas.microsoft.com/office/drawing/2014/main" xmlns="" id="{70058301-0E5C-4AB4-99AB-842E567CB0D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0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583</Words>
  <Application>Microsoft Office PowerPoint</Application>
  <PresentationFormat>Произвольный</PresentationFormat>
  <Paragraphs>207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Wie ist das Wetter heute?</vt:lpstr>
      <vt:lpstr>Вставьте заголовок слайда</vt:lpstr>
      <vt:lpstr>Jede Jahreszeit besteht aus Monaten</vt:lpstr>
      <vt:lpstr>Naturerscheinungen</vt:lpstr>
      <vt:lpstr>Слайд 5</vt:lpstr>
      <vt:lpstr>Слайд 6</vt:lpstr>
      <vt:lpstr>Heft   Seite 69 Übung 1</vt:lpstr>
      <vt:lpstr>Конструкції з безособовим займенником ES</vt:lpstr>
      <vt:lpstr>Конструкції з безособовим займенником ES</vt:lpstr>
      <vt:lpstr>Es regnet./Im Herbst regnet es oft.</vt:lpstr>
      <vt:lpstr>Es ist warm./Heute ist es warm.</vt:lpstr>
      <vt:lpstr>Erlernen sie bitte auswendig</vt:lpstr>
      <vt:lpstr>Buch, Seite 105 Üb.2</vt:lpstr>
      <vt:lpstr>Buch, Seite 106 Übung 3</vt:lpstr>
      <vt:lpstr>Buch, Seite 106 Übung 5</vt:lpstr>
      <vt:lpstr>Heft , Seite 69 Übung 3</vt:lpstr>
      <vt:lpstr>Wie ist das Wetter in: -Hamburg - Dresden - Bremen - Berlin </vt:lpstr>
      <vt:lpstr>Wie ist das Wetter in: -Kiel - Stuttgart - Erfurt - Schwerin </vt:lpstr>
      <vt:lpstr>Слайд 19</vt:lpstr>
      <vt:lpstr>Hausaufgabe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8</cp:revision>
  <dcterms:created xsi:type="dcterms:W3CDTF">2021-05-05T06:13:49Z</dcterms:created>
  <dcterms:modified xsi:type="dcterms:W3CDTF">2022-01-30T17:40:42Z</dcterms:modified>
</cp:coreProperties>
</file>