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7B1C-A73F-41FE-AC95-05BF4EF47967}" type="datetimeFigureOut">
              <a:rPr lang="uk-UA" smtClean="0"/>
              <a:t>09.04.2022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30919BA7-6D91-4351-9C2C-9B62F7FBFD60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73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7B1C-A73F-41FE-AC95-05BF4EF47967}" type="datetimeFigureOut">
              <a:rPr lang="uk-UA" smtClean="0"/>
              <a:t>09.04.2022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9BA7-6D91-4351-9C2C-9B62F7FBFD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280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7B1C-A73F-41FE-AC95-05BF4EF47967}" type="datetimeFigureOut">
              <a:rPr lang="uk-UA" smtClean="0"/>
              <a:t>09.04.2022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9BA7-6D91-4351-9C2C-9B62F7FBFD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63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7B1C-A73F-41FE-AC95-05BF4EF47967}" type="datetimeFigureOut">
              <a:rPr lang="uk-UA" smtClean="0"/>
              <a:t>09.04.2022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9BA7-6D91-4351-9C2C-9B62F7FBFD60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8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7B1C-A73F-41FE-AC95-05BF4EF47967}" type="datetimeFigureOut">
              <a:rPr lang="uk-UA" smtClean="0"/>
              <a:t>09.04.2022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9BA7-6D91-4351-9C2C-9B62F7FBFD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77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7B1C-A73F-41FE-AC95-05BF4EF47967}" type="datetimeFigureOut">
              <a:rPr lang="uk-UA" smtClean="0"/>
              <a:t>09.04.2022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9BA7-6D91-4351-9C2C-9B62F7FBFD6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9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7B1C-A73F-41FE-AC95-05BF4EF47967}" type="datetimeFigureOut">
              <a:rPr lang="uk-UA" smtClean="0"/>
              <a:t>09.04.2022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9BA7-6D91-4351-9C2C-9B62F7FBFD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003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7B1C-A73F-41FE-AC95-05BF4EF47967}" type="datetimeFigureOut">
              <a:rPr lang="uk-UA" smtClean="0"/>
              <a:t>09.04.2022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9BA7-6D91-4351-9C2C-9B62F7FBFD60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4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7B1C-A73F-41FE-AC95-05BF4EF47967}" type="datetimeFigureOut">
              <a:rPr lang="uk-UA" smtClean="0"/>
              <a:t>09.04.2022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9BA7-6D91-4351-9C2C-9B62F7FBFD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570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7B1C-A73F-41FE-AC95-05BF4EF47967}" type="datetimeFigureOut">
              <a:rPr lang="uk-UA" smtClean="0"/>
              <a:t>09.04.2022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9BA7-6D91-4351-9C2C-9B62F7FBFD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189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97B1C-A73F-41FE-AC95-05BF4EF47967}" type="datetimeFigureOut">
              <a:rPr lang="uk-UA" smtClean="0"/>
              <a:t>09.04.2022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9BA7-6D91-4351-9C2C-9B62F7FBFD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802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AF97B1C-A73F-41FE-AC95-05BF4EF47967}" type="datetimeFigureOut">
              <a:rPr lang="uk-UA" smtClean="0"/>
              <a:t>09.04.2022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19BA7-6D91-4351-9C2C-9B62F7FBFD60}" type="slidenum">
              <a:rPr lang="uk-UA" smtClean="0"/>
              <a:t>‹#›</a:t>
            </a:fld>
            <a:endParaRPr lang="uk-UA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79420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5455" y="0"/>
            <a:ext cx="3089563" cy="2663411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accent4">
                    <a:lumMod val="75000"/>
                  </a:schemeClr>
                </a:solidFill>
              </a:rPr>
              <a:t>Санітарно-гігієнічна оцінка яєчних і молочних продуктів. Епідеміологічна оцінка молока від хворих тварин. </a:t>
            </a:r>
            <a:r>
              <a:rPr lang="uk-UA" sz="2400" b="1" dirty="0">
                <a:solidFill>
                  <a:schemeClr val="accent4">
                    <a:lumMod val="75000"/>
                  </a:schemeClr>
                </a:solidFill>
              </a:rPr>
              <a:t>Гігієнічні вимоги до кулінарної обробки даних продуктів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02163" y="5538459"/>
            <a:ext cx="2892855" cy="1160213"/>
          </a:xfrm>
        </p:spPr>
        <p:txBody>
          <a:bodyPr/>
          <a:lstStyle/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Підготувала:</a:t>
            </a:r>
          </a:p>
          <a:p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>Павленко Л.Л.</a:t>
            </a:r>
            <a:endParaRPr lang="uk-UA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Імпорт молочної продукції в Україну зріс майже на 20% – AgroTre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"/>
          <a:stretch/>
        </p:blipFill>
        <p:spPr bwMode="auto">
          <a:xfrm>
            <a:off x="1149927" y="0"/>
            <a:ext cx="7669833" cy="444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олочні продукти: хто та як виробляє в Україні? | Корисності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2"/>
          <a:stretch/>
        </p:blipFill>
        <p:spPr bwMode="auto">
          <a:xfrm>
            <a:off x="1149927" y="4447308"/>
            <a:ext cx="7625977" cy="22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145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1491" y="210235"/>
            <a:ext cx="979516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ea typeface="TimesNewRomanPSMT"/>
              </a:rPr>
              <a:t>ДСТУ 5028:2008 Яйця курячі харчові технічні умови 33861</a:t>
            </a: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91491" y="1003107"/>
            <a:ext cx="4862945" cy="34901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харчові дієтичні;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яйця класу «</a:t>
            </a:r>
            <a:r>
              <a:rPr lang="en-US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extra</a:t>
            </a: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»;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харчові класу А;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харчові столові;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харчові класу В;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харчові охолоджені;</a:t>
            </a:r>
            <a:endParaRPr lang="uk-U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для промислового переробляння – переробні.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Обладнання для маркування яєць в компанії« Домінанта ». Маркування яєць в  Україні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07" y="1003107"/>
            <a:ext cx="4344748" cy="43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Яйця - купити Молочне, яйця у Києві, доставка води - АкваМарке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6" b="23367"/>
          <a:stretch/>
        </p:blipFill>
        <p:spPr bwMode="auto">
          <a:xfrm>
            <a:off x="1504426" y="4599708"/>
            <a:ext cx="4237073" cy="215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79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Які курячі яйця купувати – білі чи коричневі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82" y="204089"/>
            <a:ext cx="4696402" cy="29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92981" y="597677"/>
            <a:ext cx="4821382" cy="186204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Яйця повинні бути доброякісними, розсортованими за класами та категоріями і виробленими під державним ветеринарно-санітарним контролем та наглядом.</a:t>
            </a:r>
            <a:endParaRPr lang="uk-UA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7635" y="5779776"/>
            <a:ext cx="9836728" cy="9149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Яйця, які відповідають нормативним показникам щодо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якості та безпеки, відповідно маркуються.</a:t>
            </a:r>
            <a:endParaRPr lang="uk-UA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Методика визначення якості яєць. Визначення якості яєць Який прилад  використовується для оцінки якості яєць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1"/>
          <a:stretch/>
        </p:blipFill>
        <p:spPr bwMode="auto">
          <a:xfrm>
            <a:off x="6080557" y="2557647"/>
            <a:ext cx="5046230" cy="312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Яйця курячі - Wikiwa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"/>
          <a:stretch/>
        </p:blipFill>
        <p:spPr bwMode="auto">
          <a:xfrm>
            <a:off x="2189017" y="3239872"/>
            <a:ext cx="2424545" cy="237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773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945" y="176829"/>
            <a:ext cx="8063345" cy="39149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Не використовуються для харчових цілей, а підлягають технічній утилізації яйця з такими вадами: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«зелена гниль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красюк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«кров’яне кільце» або «кров’яна пляма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«велика пляма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«затхле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«міражні яйця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«тумак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Догляд за перепелами в домашніх умовах - Taya.com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411" y="2369119"/>
            <a:ext cx="6951807" cy="448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265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7127" y="263236"/>
            <a:ext cx="9019309" cy="748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ЯЄЧНІ ПРОДУКТИ</a:t>
            </a:r>
            <a:endParaRPr lang="uk-UA" sz="4000" dirty="0"/>
          </a:p>
        </p:txBody>
      </p:sp>
      <p:pic>
        <p:nvPicPr>
          <p:cNvPr id="7174" name="Picture 6" descr="Яєчний порошок | LOST Ltd. Ivano-Frankiv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44" y="1276374"/>
            <a:ext cx="3575655" cy="22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7127" y="3548519"/>
            <a:ext cx="271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ЯЄЧНИЙ ПОРОШОК</a:t>
            </a:r>
            <a:endParaRPr lang="uk-UA" dirty="0"/>
          </a:p>
        </p:txBody>
      </p:sp>
      <p:pic>
        <p:nvPicPr>
          <p:cNvPr id="7178" name="Picture 10" descr="Меланж яичный - пошаговый рецепт с фото на Повар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6" y="1162061"/>
            <a:ext cx="3446606" cy="25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41822" y="3709703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МЕЛАНЖ</a:t>
            </a:r>
            <a:endParaRPr lang="uk-UA" dirty="0"/>
          </a:p>
        </p:txBody>
      </p:sp>
      <p:pic>
        <p:nvPicPr>
          <p:cNvPr id="7180" name="Picture 12" descr="Що корисніше: яєчний білок чи жовток? - Моє здоров'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08" y="3961170"/>
            <a:ext cx="3477491" cy="22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03508" y="6249993"/>
            <a:ext cx="347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ЯЄЧНИЙ БІЛОК</a:t>
            </a:r>
            <a:endParaRPr lang="uk-UA" dirty="0"/>
          </a:p>
        </p:txBody>
      </p:sp>
      <p:pic>
        <p:nvPicPr>
          <p:cNvPr id="7182" name="Picture 14" descr="Яєчний жовток для бездоганних локоні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7" r="18944"/>
          <a:stretch/>
        </p:blipFill>
        <p:spPr bwMode="auto">
          <a:xfrm>
            <a:off x="6589421" y="4121289"/>
            <a:ext cx="2770909" cy="250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62655" y="5050817"/>
            <a:ext cx="191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ЯЄЧНИЙ ЖОВТОК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90863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3891" y="4907045"/>
            <a:ext cx="6096000" cy="1764394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У закладах ресторанного господарства для виготовлення страв та кулінарної продукції використовуються свіжі курячі яйця, отримані від здорової птиці.</a:t>
            </a:r>
            <a:endParaRPr lang="uk-UA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Страви з яєць - 10 смачних рецептів приготування / рецепти | Brovarnya  Rivne - Найактуальніша інформація з усього світу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91" y="4133986"/>
            <a:ext cx="3810000" cy="253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Що можна приготувати з яєць: 20 рецептів на кожен д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2510"/>
            <a:ext cx="5615709" cy="315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10 апетитних страв з яєць за 5 хвил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969" y="2607987"/>
            <a:ext cx="3769880" cy="197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Сніданки у Львові: найкращі пропозиції 2019 рок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91" y="175984"/>
            <a:ext cx="2997777" cy="399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66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259004"/>
            <a:ext cx="10252364" cy="221599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NewRomanPS-BoldItalicMT"/>
                <a:cs typeface="Times New Roman" panose="02020603050405020304" pitchFamily="18" charset="0"/>
              </a:rPr>
              <a:t>Мікробіологічна безпечність яєць і яєчних продуктів встановлюється за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такими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NewRomanPS-BoldItalicMT"/>
                <a:cs typeface="Times New Roman" panose="02020603050405020304" pitchFamily="18" charset="0"/>
              </a:rPr>
              <a:t>показниками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: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- кількість МАФАМ, КУО в 1 г продукту;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- наявність БГКП (колі-форми), золотистого стафілокока та протею;</a:t>
            </a:r>
            <a:endParaRPr 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- наявність патогенних мікроорганізмів, у тому числі сальмонел.</a:t>
            </a:r>
            <a:endParaRPr lang="uk-UA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Домашні яйця – загроза інфікування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14" y="2951018"/>
            <a:ext cx="6000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Домашні яйця: на Волині родина захворіла на сальмонельо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6" y="3092960"/>
            <a:ext cx="4582102" cy="257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259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910279"/>
            <a:ext cx="3588327" cy="5035203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Санітарну оцінку яєчних продуктів проводять за показниками:</a:t>
            </a:r>
            <a:endParaRPr lang="uk-UA" sz="2400" dirty="0">
              <a:solidFill>
                <a:schemeClr val="bg1"/>
              </a:solidFill>
            </a:endParaRPr>
          </a:p>
          <a:p>
            <a:r>
              <a:rPr lang="uk-UA" sz="2400" dirty="0">
                <a:solidFill>
                  <a:schemeClr val="bg1"/>
                </a:solidFill>
              </a:rPr>
              <a:t>- колі-титр;</a:t>
            </a:r>
          </a:p>
          <a:p>
            <a:r>
              <a:rPr lang="uk-UA" sz="2400" dirty="0">
                <a:solidFill>
                  <a:schemeClr val="bg1"/>
                </a:solidFill>
              </a:rPr>
              <a:t>- наявність протею;</a:t>
            </a:r>
          </a:p>
          <a:p>
            <a:r>
              <a:rPr lang="uk-UA" sz="2400" dirty="0">
                <a:solidFill>
                  <a:schemeClr val="bg1"/>
                </a:solidFill>
              </a:rPr>
              <a:t>- наявність стафілококу;</a:t>
            </a:r>
          </a:p>
          <a:p>
            <a:r>
              <a:rPr lang="uk-UA" sz="2400" dirty="0">
                <a:solidFill>
                  <a:schemeClr val="bg1"/>
                </a:solidFill>
              </a:rPr>
              <a:t>- наявність мікробів групи сальмонел</a:t>
            </a:r>
            <a:r>
              <a:rPr lang="uk-UA" sz="2400" dirty="0" smtClean="0">
                <a:solidFill>
                  <a:schemeClr val="bg1"/>
                </a:solidFill>
              </a:rPr>
              <a:t>.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9218" name="Picture 2" descr="Як вибрати якісні яйця: корисні підказки — Інформаційний портал  Кіровоградщини - Гречка - Новини Кропивниць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35" y="320908"/>
            <a:ext cx="4758138" cy="3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Що таке сальмонельоз, його симптоми, профілактика та лікування? |  КалушNews.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17" y="3643501"/>
            <a:ext cx="4302720" cy="285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982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51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Щоденна користь однієї склянки моло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59" y="0"/>
            <a:ext cx="10007911" cy="667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77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2217" y="196426"/>
            <a:ext cx="10086109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ea typeface="TimesNewRomanPSMT"/>
              </a:rPr>
              <a:t>Пакування та маркування молочної сировини та молочних продуктів здійснюються відповідно до законодавства України</a:t>
            </a:r>
            <a:r>
              <a:rPr lang="uk-UA" sz="2400" dirty="0" smtClean="0">
                <a:latin typeface="Times New Roman" panose="02020603050405020304" pitchFamily="18" charset="0"/>
                <a:ea typeface="TimesNewRomanPSMT"/>
              </a:rPr>
              <a:t>. Закон України «Про молоко та молочні продукти»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22217" y="5669045"/>
            <a:ext cx="10196944" cy="11541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Критеріями безпеки молока і молочних продуктів є гранично допустимі концентрації шкідливих речовин (ГДК), а також мікробіологічні показники, які є своєрідним контрольним рівнем для певного продукту.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НАССР у виробництві молока: транспортування ВРХ, гігієнічні вимоги до молока  і молочних продуктів — КУРКУ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17" y="1396755"/>
            <a:ext cx="3990110" cy="265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бязательную маркировку молока и воды могут приостановить | Crispy  News/Криспи Нью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17" y="3895663"/>
            <a:ext cx="3990110" cy="177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О молоке начистоту | Журнал без рекламы &quot;Справочник потребител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53" y="1426287"/>
            <a:ext cx="3523207" cy="4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OZETKA | Бутылка для молока Cerve 650 1 л Молоко (650-683). Цена, купить  Бутылка для молока Cerve 650 1 л Молоко (650-683) в Киеве, Харькове,  Днепре, Одессе, Запорожье, Львове. Бутылка для молока Cerve 650 1 л Молоко  (650-683): обзор, описание, продаж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187" y="1396755"/>
            <a:ext cx="1826320" cy="412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307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5200" y="1704849"/>
            <a:ext cx="4876800" cy="47375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У молоці, яке використовують у виробництві продуктів для дитячого харчування, жорстко регламентується вміст токсичних елементів, а вміст пестицидів, антибіотиків, </a:t>
            </a:r>
            <a:r>
              <a:rPr lang="uk-UA" sz="24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мікотоксинів</a:t>
            </a: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не допускається. При виготовленні цих продуктів забороняється додавати будь-які консерванти, стабілізатори та інші харчові добавки.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15200" y="263236"/>
            <a:ext cx="4876800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Times New Roman" panose="02020603050405020304" pitchFamily="18" charset="0"/>
                <a:ea typeface="TimesNewRomanPSMT"/>
              </a:rPr>
              <a:t>Закон України </a:t>
            </a:r>
            <a:endParaRPr lang="uk-UA" sz="2800" dirty="0" smtClean="0">
              <a:latin typeface="Times New Roman" panose="02020603050405020304" pitchFamily="18" charset="0"/>
              <a:ea typeface="TimesNewRomanPSMT"/>
            </a:endParaRPr>
          </a:p>
          <a:p>
            <a:pPr algn="ctr"/>
            <a:r>
              <a:rPr lang="uk-UA" sz="2800" b="1" dirty="0" smtClean="0">
                <a:latin typeface="Times New Roman" panose="02020603050405020304" pitchFamily="18" charset="0"/>
                <a:ea typeface="TimesNewRomanPSMT"/>
              </a:rPr>
              <a:t>«</a:t>
            </a:r>
            <a:r>
              <a:rPr lang="uk-UA" sz="2800" b="1" dirty="0">
                <a:latin typeface="Times New Roman" panose="02020603050405020304" pitchFamily="18" charset="0"/>
                <a:ea typeface="TimesNewRomanPSMT"/>
              </a:rPr>
              <a:t>Про дитяче харчування»</a:t>
            </a:r>
            <a:r>
              <a:rPr lang="uk-UA" sz="2800" dirty="0">
                <a:latin typeface="Times New Roman" panose="02020603050405020304" pitchFamily="18" charset="0"/>
                <a:ea typeface="TimesNewRomanPSMT"/>
              </a:rPr>
              <a:t> </a:t>
            </a:r>
            <a:endParaRPr lang="uk-UA" sz="2800" dirty="0"/>
          </a:p>
        </p:txBody>
      </p:sp>
      <p:pic>
        <p:nvPicPr>
          <p:cNvPr id="4100" name="Picture 4" descr="Про дитяче харчування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99" y="0"/>
            <a:ext cx="5192280" cy="382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Як приготувати молочну суміш? – Кarapuz.dp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0" y="3824847"/>
            <a:ext cx="4411859" cy="3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07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6800" y="168671"/>
            <a:ext cx="10238510" cy="8309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ea typeface="TimesNewRomanPSMT"/>
              </a:rPr>
              <a:t>На молокозаводах збереження якості молока забезпечується </a:t>
            </a:r>
            <a:endParaRPr lang="uk-UA" sz="2400" dirty="0" smtClean="0">
              <a:latin typeface="Times New Roman" panose="02020603050405020304" pitchFamily="18" charset="0"/>
              <a:ea typeface="TimesNewRomanPSMT"/>
            </a:endParaRP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ea typeface="TimesNewRomanPSMT"/>
              </a:rPr>
              <a:t>пастеризацією </a:t>
            </a:r>
            <a:r>
              <a:rPr lang="uk-UA" sz="2400" dirty="0">
                <a:latin typeface="Times New Roman" panose="02020603050405020304" pitchFamily="18" charset="0"/>
                <a:ea typeface="TimesNewRomanPSMT"/>
              </a:rPr>
              <a:t>і стерилізацією. </a:t>
            </a:r>
            <a:endParaRPr lang="uk-UA" sz="2400" dirty="0"/>
          </a:p>
        </p:txBody>
      </p:sp>
      <p:sp>
        <p:nvSpPr>
          <p:cNvPr id="3" name="AutoShape 2" descr="Пастеризация молока:что это,виды пастеризации,в домашних условиях"/>
          <p:cNvSpPr>
            <a:spLocks noChangeAspect="1" noChangeArrowheads="1"/>
          </p:cNvSpPr>
          <p:nvPr/>
        </p:nvSpPr>
        <p:spPr bwMode="auto">
          <a:xfrm>
            <a:off x="5226338" y="2709574"/>
            <a:ext cx="583626" cy="58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4" name="Picture 4" descr="Что такое пастеризация и кто ее изобрел | Sauap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38" y="2138073"/>
            <a:ext cx="5854498" cy="286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ще раз о ПАСТЕРИЗАЦИИ (часть 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50591"/>
            <a:ext cx="4033206" cy="291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Производство молока в России – условия бизнес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03" y="4347816"/>
            <a:ext cx="4083915" cy="24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67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7708" y="110835"/>
            <a:ext cx="3823855" cy="886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КИСЛОМОЛОЧНІ ПРОДУКТИ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5199" y="1274619"/>
            <a:ext cx="3823855" cy="2535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u="sng" dirty="0" smtClean="0"/>
              <a:t>ПРОДУКТИ МОЛОЧНОКИСЛОГО ТА СПИРТОВОГО БРОДІННЯ: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2400" dirty="0" smtClean="0"/>
              <a:t>КЕФІР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2400" dirty="0" smtClean="0"/>
              <a:t>КУМИС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2728" y="1274618"/>
            <a:ext cx="3990108" cy="2535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u="sng" dirty="0" smtClean="0"/>
              <a:t>ПРОДУКТИ МОЛОЧНОКИСЛОГО БРОДІННЯ: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КИСЛЯК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АЦИДОФІЛІЯ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СМЕТАНА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/>
              <a:t>СИР</a:t>
            </a:r>
          </a:p>
        </p:txBody>
      </p:sp>
      <p:cxnSp>
        <p:nvCxnSpPr>
          <p:cNvPr id="6" name="Прямая со стрелкой 5"/>
          <p:cNvCxnSpPr>
            <a:stCxn id="2" idx="1"/>
          </p:cNvCxnSpPr>
          <p:nvPr/>
        </p:nvCxnSpPr>
        <p:spPr>
          <a:xfrm flipH="1">
            <a:off x="2549236" y="554181"/>
            <a:ext cx="1288472" cy="720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3"/>
            <a:endCxn id="3" idx="0"/>
          </p:cNvCxnSpPr>
          <p:nvPr/>
        </p:nvCxnSpPr>
        <p:spPr>
          <a:xfrm>
            <a:off x="7661563" y="554181"/>
            <a:ext cx="1565564" cy="720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Сметана | Едопедия вики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84" y="2344375"/>
            <a:ext cx="1880467" cy="235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ир кисломолочний натуральний 9% ГОСТ (власного виробництва) — Купити в  Києві на Flagma.ua #100570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6" y="4087092"/>
            <a:ext cx="4045239" cy="253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ефир - описание продукта на Gastronom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9" y="4087092"/>
            <a:ext cx="4259234" cy="235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68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1241" y="651164"/>
            <a:ext cx="3970986" cy="253176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ВЕРШКОВЕ МАСЛО </a:t>
            </a:r>
            <a:r>
              <a:rPr lang="uk-UA" dirty="0" smtClean="0"/>
              <a:t>- </a:t>
            </a:r>
            <a:r>
              <a:rPr lang="uk-UA" dirty="0"/>
              <a:t>о</a:t>
            </a:r>
            <a:r>
              <a:rPr lang="uk-UA" dirty="0" smtClean="0"/>
              <a:t>дним </a:t>
            </a:r>
            <a:r>
              <a:rPr lang="uk-UA" dirty="0"/>
              <a:t>з основних продуктів харчування, який виготовляється з молочної сировини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62545" y="3778673"/>
            <a:ext cx="4279682" cy="2386394"/>
          </a:xfrm>
        </p:spPr>
        <p:txBody>
          <a:bodyPr>
            <a:normAutofit fontScale="92500"/>
          </a:bodyPr>
          <a:lstStyle/>
          <a:p>
            <a:r>
              <a:rPr lang="uk-UA" sz="2400" dirty="0"/>
              <a:t>До ознак неякісного масла </a:t>
            </a:r>
            <a:r>
              <a:rPr lang="uk-UA" sz="2400" dirty="0" smtClean="0"/>
              <a:t>належать: </a:t>
            </a:r>
            <a:r>
              <a:rPr lang="uk-UA" sz="2400" dirty="0"/>
              <a:t>прогірклий і кислий смак, гнилісний та сирний присмак. Масло легко адсорбує сторонні запахи.</a:t>
            </a:r>
          </a:p>
          <a:p>
            <a:endParaRPr lang="uk-UA" dirty="0"/>
          </a:p>
        </p:txBody>
      </p:sp>
      <p:pic>
        <p:nvPicPr>
          <p:cNvPr id="1026" name="Picture 2" descr="Властивості вершкового мас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91" y="138761"/>
            <a:ext cx="4569605" cy="304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асло вершкове Молокія 82,5% екстра 180 г купити у Львові ᐉ Інтернет ринок  Шувар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3" t="23183" r="13106" b="17625"/>
          <a:stretch/>
        </p:blipFill>
        <p:spPr bwMode="auto">
          <a:xfrm>
            <a:off x="6470071" y="3349180"/>
            <a:ext cx="3103419" cy="24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асло вершкове Селянське 73% 180г брикет Ферма - Магазин ГРОШ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6" t="12665" r="13417" b="14607"/>
          <a:stretch/>
        </p:blipFill>
        <p:spPr bwMode="auto">
          <a:xfrm>
            <a:off x="8867913" y="4376124"/>
            <a:ext cx="3161375" cy="208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31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3673" y="182752"/>
            <a:ext cx="10307782" cy="14856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Молоко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є сприятливим середовищем для розвитку майже всіх видів мікроорганізмів, у тому числі й патогенних, і тому може бути джерелом харчових токсикоінфекцій, туберкульозу, бруцельозу, черевного тифу, ящуру. Через молоко можуть поширюватися скарлатина і </a:t>
            </a:r>
            <a:r>
              <a:rPr lang="uk-UA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дифтерія.</a:t>
            </a:r>
            <a:endParaRPr lang="uk-UA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523396"/>
              </p:ext>
            </p:extLst>
          </p:nvPr>
        </p:nvGraphicFramePr>
        <p:xfrm>
          <a:off x="1339994" y="2412618"/>
          <a:ext cx="9595140" cy="404533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98536">
                  <a:extLst>
                    <a:ext uri="{9D8B030D-6E8A-4147-A177-3AD203B41FA5}">
                      <a16:colId xmlns:a16="http://schemas.microsoft.com/office/drawing/2014/main" val="3380208705"/>
                    </a:ext>
                  </a:extLst>
                </a:gridCol>
                <a:gridCol w="2398536">
                  <a:extLst>
                    <a:ext uri="{9D8B030D-6E8A-4147-A177-3AD203B41FA5}">
                      <a16:colId xmlns:a16="http://schemas.microsoft.com/office/drawing/2014/main" val="755363408"/>
                    </a:ext>
                  </a:extLst>
                </a:gridCol>
                <a:gridCol w="2398536">
                  <a:extLst>
                    <a:ext uri="{9D8B030D-6E8A-4147-A177-3AD203B41FA5}">
                      <a16:colId xmlns:a16="http://schemas.microsoft.com/office/drawing/2014/main" val="3867258969"/>
                    </a:ext>
                  </a:extLst>
                </a:gridCol>
                <a:gridCol w="2399532">
                  <a:extLst>
                    <a:ext uri="{9D8B030D-6E8A-4147-A177-3AD203B41FA5}">
                      <a16:colId xmlns:a16="http://schemas.microsoft.com/office/drawing/2014/main" val="4060099849"/>
                    </a:ext>
                  </a:extLst>
                </a:gridCol>
              </a:tblGrid>
              <a:tr h="5056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Захворювання 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Пастеризація 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Кип’ятіння, хв</a:t>
                      </a:r>
                      <a:endParaRPr lang="uk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333568"/>
                  </a:ext>
                </a:extLst>
              </a:tr>
              <a:tr h="50566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Температура, ºС</a:t>
                      </a:r>
                      <a:endParaRPr lang="uk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Експозиція, хв</a:t>
                      </a:r>
                      <a:endParaRPr lang="uk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83078"/>
                  </a:ext>
                </a:extLst>
              </a:tr>
              <a:tr h="505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Бруцельоз 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85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uk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9073330"/>
                  </a:ext>
                </a:extLst>
              </a:tr>
              <a:tr h="505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Лейкоз </a:t>
                      </a:r>
                      <a:endParaRPr lang="uk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95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3909975"/>
                  </a:ext>
                </a:extLst>
              </a:tr>
              <a:tr h="505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Лептоспіроз</a:t>
                      </a:r>
                      <a:endParaRPr lang="uk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7342429"/>
                  </a:ext>
                </a:extLst>
              </a:tr>
              <a:tr h="505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Сальмонельоз</a:t>
                      </a:r>
                      <a:endParaRPr lang="uk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85</a:t>
                      </a:r>
                      <a:endParaRPr lang="uk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uk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2160139"/>
                  </a:ext>
                </a:extLst>
              </a:tr>
              <a:tr h="505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Туберкульоз</a:t>
                      </a:r>
                      <a:endParaRPr lang="uk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90</a:t>
                      </a:r>
                      <a:endParaRPr lang="uk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5309359"/>
                  </a:ext>
                </a:extLst>
              </a:tr>
              <a:tr h="505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Ящур</a:t>
                      </a:r>
                      <a:endParaRPr lang="uk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85</a:t>
                      </a:r>
                      <a:endParaRPr lang="uk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uk-UA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uk-UA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910306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49099" y="1809684"/>
            <a:ext cx="937693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NewRomanPSMT"/>
                <a:cs typeface="Times New Roman" panose="02020603050405020304" pitchFamily="18" charset="0"/>
              </a:rPr>
              <a:t>Режими знезаражування молока при захворюваннях тварин</a:t>
            </a:r>
            <a:endParaRPr kumimoji="0" lang="uk-UA" alt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45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509" y="110836"/>
            <a:ext cx="10086109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САНІТАРНО-ГІГІЄНІЧНА ОЦІНКА ЯЄЦЬ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ТА ЯЄЧНИХ ПРОДУКТІВ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4509" y="1335054"/>
            <a:ext cx="4170218" cy="193899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TimesNewRomanPSMT"/>
              </a:rPr>
              <a:t>Яйця птиці, які надходять у заклади ресторанного господарства повинні </a:t>
            </a:r>
            <a:r>
              <a:rPr lang="uk-UA" sz="2400" i="1" dirty="0">
                <a:latin typeface="Times New Roman" panose="02020603050405020304" pitchFamily="18" charset="0"/>
                <a:ea typeface="TimesNewRomanPS-BoldItalicMT"/>
              </a:rPr>
              <a:t>піддаватися ветеринарно-санітарній експертизі</a:t>
            </a:r>
            <a:r>
              <a:rPr lang="uk-UA" sz="2400" dirty="0">
                <a:latin typeface="Times New Roman" panose="02020603050405020304" pitchFamily="18" charset="0"/>
                <a:ea typeface="TimesNewRomanPSMT"/>
              </a:rPr>
              <a:t>. 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35782" y="1284653"/>
            <a:ext cx="5444836" cy="230832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TimesNewRomanPSMT"/>
              </a:rPr>
              <a:t>Під час експертизи </a:t>
            </a:r>
            <a:r>
              <a:rPr lang="uk-UA" sz="2400" b="1" dirty="0">
                <a:latin typeface="Times New Roman" panose="02020603050405020304" pitchFamily="18" charset="0"/>
                <a:ea typeface="TimesNewRomanPS-BoldItalicMT"/>
              </a:rPr>
              <a:t>встановлюють</a:t>
            </a:r>
            <a:r>
              <a:rPr lang="uk-UA" sz="2400" b="1" i="1" dirty="0">
                <a:latin typeface="Times New Roman" panose="02020603050405020304" pitchFamily="18" charset="0"/>
                <a:ea typeface="TimesNewRomanPS-BoldItalicMT"/>
              </a:rPr>
              <a:t> колір, чистоту й цілісність шкаралупи</a:t>
            </a:r>
            <a:r>
              <a:rPr lang="uk-UA" sz="2400" dirty="0">
                <a:latin typeface="Times New Roman" panose="02020603050405020304" pitchFamily="18" charset="0"/>
                <a:ea typeface="TimesNewRomanPSMT"/>
              </a:rPr>
              <a:t>. За допомогою овоскопу визначають </a:t>
            </a:r>
            <a:r>
              <a:rPr lang="uk-UA" sz="2400" i="1" dirty="0">
                <a:latin typeface="Times New Roman" panose="02020603050405020304" pitchFamily="18" charset="0"/>
                <a:ea typeface="TimesNewRomanPS-BoldItalicMT"/>
              </a:rPr>
              <a:t>висоту повітряної камери,</a:t>
            </a:r>
            <a:r>
              <a:rPr lang="uk-UA" sz="2400" b="1" i="1" dirty="0">
                <a:latin typeface="Times New Roman" panose="02020603050405020304" pitchFamily="18" charset="0"/>
                <a:ea typeface="TimesNewRomanPS-BoldItalicMT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ea typeface="TimesNewRomanPS-BoldItalicMT"/>
              </a:rPr>
              <a:t>відповідність білка і жовтка якісним показникам</a:t>
            </a:r>
            <a:r>
              <a:rPr lang="uk-UA" sz="2400" dirty="0">
                <a:latin typeface="Times New Roman" panose="02020603050405020304" pitchFamily="18" charset="0"/>
                <a:ea typeface="TimesNewRomanPSMT"/>
              </a:rPr>
              <a:t>. </a:t>
            </a:r>
            <a:endParaRPr lang="uk-UA" sz="2400" dirty="0"/>
          </a:p>
        </p:txBody>
      </p:sp>
      <p:pic>
        <p:nvPicPr>
          <p:cNvPr id="3074" name="Picture 2" descr="Все про яйця - Два зай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142" y="3948546"/>
            <a:ext cx="4123054" cy="23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етодична розробка відкритого уроку на тему: «Будова та хімічний склад яєць.  Види яєць за строками зберігання та категоріями. Яєчні продукти їх  асортимент. Механічна кулінарна обробка яєць» | Інші методичні матеріали.  Різн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7"/>
          <a:stretch/>
        </p:blipFill>
        <p:spPr bwMode="auto">
          <a:xfrm>
            <a:off x="1094509" y="3613548"/>
            <a:ext cx="6096000" cy="298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301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223</TotalTime>
  <Words>531</Words>
  <Application>Microsoft Office PowerPoint</Application>
  <PresentationFormat>Широкоэкранный</PresentationFormat>
  <Paragraphs>89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MS Shell Dlg 2</vt:lpstr>
      <vt:lpstr>Symbol</vt:lpstr>
      <vt:lpstr>Times New Roman</vt:lpstr>
      <vt:lpstr>TimesNewRomanPS-BoldItalicMT</vt:lpstr>
      <vt:lpstr>TimesNewRomanPSMT</vt:lpstr>
      <vt:lpstr>Wingdings</vt:lpstr>
      <vt:lpstr>Wingdings 3</vt:lpstr>
      <vt:lpstr>Madison</vt:lpstr>
      <vt:lpstr>Санітарно-гігієнічна оцінка яєчних і молочних продуктів. Епідеміологічна оцінка молока від хворих тварин. Гігієнічні вимоги до кулінарної обробки даних продуктів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ВЕРШКОВЕ МАСЛО - одним з основних продуктів харчування, який виготовляється з молочної сировини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Санітарно-гігієнічна оцінка яєчних і молочних продуктів. Епідеміологічна оцінка молока від хворих тварин. Гігієнічні вимоги до кулінарної обробки даних продуктів</dc:title>
  <dc:creator>Vitos Pavlenko</dc:creator>
  <cp:lastModifiedBy>Vitos Pavlenko</cp:lastModifiedBy>
  <cp:revision>15</cp:revision>
  <dcterms:created xsi:type="dcterms:W3CDTF">2022-04-09T08:41:17Z</dcterms:created>
  <dcterms:modified xsi:type="dcterms:W3CDTF">2022-04-09T16:02:59Z</dcterms:modified>
</cp:coreProperties>
</file>