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7" r:id="rId8"/>
    <p:sldId id="266" r:id="rId9"/>
    <p:sldId id="264" r:id="rId10"/>
    <p:sldId id="268" r:id="rId11"/>
    <p:sldId id="269" r:id="rId12"/>
    <p:sldId id="265" r:id="rId13"/>
    <p:sldId id="259" r:id="rId14"/>
    <p:sldId id="270" r:id="rId15"/>
    <p:sldId id="273" r:id="rId16"/>
    <p:sldId id="272" r:id="rId17"/>
    <p:sldId id="271" r:id="rId18"/>
    <p:sldId id="274" r:id="rId19"/>
    <p:sldId id="275" r:id="rId20"/>
    <p:sldId id="26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moodle.gi.edu.ua/course/view.php?id=143&amp;notifyeditingon=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4038600"/>
            <a:ext cx="7003504" cy="1828800"/>
          </a:xfrm>
        </p:spPr>
        <p:txBody>
          <a:bodyPr>
            <a:noAutofit/>
          </a:bodyPr>
          <a:lstStyle/>
          <a:p>
            <a:pPr algn="r"/>
            <a:r>
              <a:rPr lang="ru-RU" sz="5400" b="1" dirty="0">
                <a:hlinkClick r:id="rId2" tooltip="Редагувати назву секції"/>
              </a:rPr>
              <a:t>Тема 4. Статистика фондового </a:t>
            </a:r>
            <a:r>
              <a:rPr lang="ru-RU" sz="5400" b="1" dirty="0" smtClean="0">
                <a:hlinkClick r:id="rId2" tooltip="Редагувати назву секції"/>
              </a:rPr>
              <a:t>ринку</a:t>
            </a:r>
            <a:endParaRPr lang="uk-UA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42" name="Picture 2" descr="Обвал фондового ринку 2020 – все про падіння світових бірж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7488832" cy="397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74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35816" cy="132474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uk-UA" b="1" dirty="0" smtClean="0">
                <a:solidFill>
                  <a:srgbClr val="002060"/>
                </a:solidFill>
              </a:rPr>
              <a:t>Вексель</a:t>
            </a:r>
            <a:r>
              <a:rPr lang="uk-UA" b="1" dirty="0" smtClean="0"/>
              <a:t> </a:t>
            </a:r>
            <a:r>
              <a:rPr lang="uk-UA" b="1" dirty="0"/>
              <a:t>— </a:t>
            </a:r>
            <a:r>
              <a:rPr lang="uk-UA" b="1" dirty="0">
                <a:solidFill>
                  <a:srgbClr val="002060"/>
                </a:solidFill>
              </a:rPr>
              <a:t>це</a:t>
            </a:r>
            <a:r>
              <a:rPr lang="uk-UA" b="1" dirty="0"/>
              <a:t> цінний папір, який засвідчує безумовне грошове </a:t>
            </a:r>
            <a:r>
              <a:rPr lang="uk-UA" b="1" dirty="0" smtClean="0"/>
              <a:t>зобов’язання </a:t>
            </a:r>
            <a:r>
              <a:rPr lang="uk-UA" b="1" dirty="0"/>
              <a:t>векселедавця (боржника) сплатити після настання строку певну суму грошей власнику векселя (векселедержателю</a:t>
            </a:r>
            <a:r>
              <a:rPr lang="uk-UA" b="1" dirty="0" smtClean="0"/>
              <a:t>)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43808" y="260648"/>
            <a:ext cx="5976664" cy="752128"/>
          </a:xfrm>
          <a:solidFill>
            <a:schemeClr val="accent1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3600" b="1" dirty="0"/>
              <a:t>В</a:t>
            </a:r>
            <a:r>
              <a:rPr lang="uk-UA" sz="3600" b="1" dirty="0" smtClean="0"/>
              <a:t>иди </a:t>
            </a:r>
            <a:r>
              <a:rPr lang="uk-UA" sz="3600" b="1" dirty="0"/>
              <a:t>цінних </a:t>
            </a:r>
            <a:r>
              <a:rPr lang="uk-UA" sz="3600" b="1" dirty="0" smtClean="0"/>
              <a:t>паперів</a:t>
            </a:r>
            <a:r>
              <a:rPr lang="uk-UA" sz="3600" b="1" dirty="0"/>
              <a:t>:</a:t>
            </a:r>
          </a:p>
        </p:txBody>
      </p:sp>
      <p:pic>
        <p:nvPicPr>
          <p:cNvPr id="17410" name="Picture 2" descr="Фінансові банківські та казначейські векселі видаватимуть в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96952"/>
            <a:ext cx="6408712" cy="373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63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35816" cy="118072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uk-UA" b="1" dirty="0" smtClean="0">
                <a:solidFill>
                  <a:srgbClr val="002060"/>
                </a:solidFill>
              </a:rPr>
              <a:t>Інвестиційний </a:t>
            </a:r>
            <a:r>
              <a:rPr lang="uk-UA" b="1" dirty="0">
                <a:solidFill>
                  <a:srgbClr val="002060"/>
                </a:solidFill>
              </a:rPr>
              <a:t>сертифікат </a:t>
            </a:r>
            <a:r>
              <a:rPr lang="uk-UA" b="1" dirty="0"/>
              <a:t>— </a:t>
            </a:r>
            <a:r>
              <a:rPr lang="uk-UA" b="1" dirty="0">
                <a:solidFill>
                  <a:srgbClr val="002060"/>
                </a:solidFill>
              </a:rPr>
              <a:t>це </a:t>
            </a:r>
            <a:r>
              <a:rPr lang="uk-UA" b="1" dirty="0"/>
              <a:t>цінний папір, який випускається компанією з управління активами пайового інвестиційного фонду та засвідчує право власності інвестора на частку в пайовому </a:t>
            </a:r>
            <a:r>
              <a:rPr lang="uk-UA" b="1" dirty="0" smtClean="0"/>
              <a:t>інвестиційному </a:t>
            </a:r>
            <a:r>
              <a:rPr lang="uk-UA" b="1" dirty="0"/>
              <a:t>фонді</a:t>
            </a:r>
            <a:endParaRPr lang="uk-UA" b="1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43808" y="260648"/>
            <a:ext cx="5976664" cy="752128"/>
          </a:xfrm>
          <a:solidFill>
            <a:schemeClr val="accent1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3600" b="1" dirty="0"/>
              <a:t>В</a:t>
            </a:r>
            <a:r>
              <a:rPr lang="uk-UA" sz="3600" b="1" dirty="0" smtClean="0"/>
              <a:t>иди </a:t>
            </a:r>
            <a:r>
              <a:rPr lang="uk-UA" sz="3600" b="1" dirty="0"/>
              <a:t>цінних </a:t>
            </a:r>
            <a:r>
              <a:rPr lang="uk-UA" sz="3600" b="1" dirty="0" smtClean="0"/>
              <a:t>паперів</a:t>
            </a:r>
            <a:r>
              <a:rPr lang="uk-UA" sz="3600" b="1" dirty="0"/>
              <a:t>:</a:t>
            </a:r>
          </a:p>
        </p:txBody>
      </p:sp>
      <p:pic>
        <p:nvPicPr>
          <p:cNvPr id="16388" name="Picture 4" descr="Інвестиційні сертифікати - Фінансовий ринок - Навчальні матеріали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63259"/>
            <a:ext cx="3762596" cy="3706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ФОНДИ – УКРКАПІТА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63259"/>
            <a:ext cx="2655962" cy="375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63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672208"/>
            <a:ext cx="8135816" cy="139675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>
                <a:solidFill>
                  <a:srgbClr val="002060"/>
                </a:solidFill>
              </a:rPr>
              <a:t>Приватизаційні папери </a:t>
            </a:r>
            <a:r>
              <a:rPr lang="uk-UA" sz="2000" b="1" dirty="0"/>
              <a:t>— </a:t>
            </a:r>
            <a:r>
              <a:rPr lang="uk-UA" sz="2000" b="1" dirty="0">
                <a:solidFill>
                  <a:srgbClr val="002060"/>
                </a:solidFill>
              </a:rPr>
              <a:t>це</a:t>
            </a:r>
            <a:r>
              <a:rPr lang="uk-UA" sz="2000" b="1" dirty="0"/>
              <a:t> основний вид державних цінних </a:t>
            </a:r>
            <a:r>
              <a:rPr lang="uk-UA" sz="2000" b="1" dirty="0" smtClean="0"/>
              <a:t>паперів</a:t>
            </a:r>
            <a:r>
              <a:rPr lang="uk-UA" sz="2000" b="1" dirty="0"/>
              <a:t>, які засвідчують право їх власника на безплатне одержання </a:t>
            </a:r>
            <a:r>
              <a:rPr lang="uk-UA" sz="2000" b="1" dirty="0" smtClean="0"/>
              <a:t>частки </a:t>
            </a:r>
            <a:r>
              <a:rPr lang="uk-UA" sz="2000" b="1" dirty="0"/>
              <a:t>майна державних підприємств, державного житлового та </a:t>
            </a:r>
            <a:r>
              <a:rPr lang="uk-UA" sz="2000" b="1" dirty="0" smtClean="0"/>
              <a:t>земельного </a:t>
            </a:r>
            <a:r>
              <a:rPr lang="uk-UA" sz="2000" b="1" dirty="0"/>
              <a:t>фондів у процесі приватизації.</a:t>
            </a:r>
          </a:p>
          <a:p>
            <a:pPr marL="0" indent="0">
              <a:buNone/>
            </a:pPr>
            <a:endParaRPr lang="uk-UA" sz="2000" b="1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43808" y="260648"/>
            <a:ext cx="5976664" cy="752128"/>
          </a:xfrm>
          <a:solidFill>
            <a:schemeClr val="accent1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3600" b="1" dirty="0"/>
              <a:t>В</a:t>
            </a:r>
            <a:r>
              <a:rPr lang="uk-UA" sz="3600" b="1" dirty="0" smtClean="0"/>
              <a:t>иди </a:t>
            </a:r>
            <a:r>
              <a:rPr lang="uk-UA" sz="3600" b="1" dirty="0"/>
              <a:t>цінних </a:t>
            </a:r>
            <a:r>
              <a:rPr lang="uk-UA" sz="3600" b="1" dirty="0" smtClean="0"/>
              <a:t>паперів</a:t>
            </a:r>
            <a:r>
              <a:rPr lang="uk-UA" sz="3600" b="1" dirty="0"/>
              <a:t>:</a:t>
            </a:r>
          </a:p>
        </p:txBody>
      </p:sp>
      <p:pic>
        <p:nvPicPr>
          <p:cNvPr id="15362" name="Picture 2" descr="Приватизационный чек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55484"/>
            <a:ext cx="4422286" cy="2564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Приватизационный чек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64724"/>
            <a:ext cx="3810000" cy="3000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00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47563" y="332656"/>
            <a:ext cx="8208912" cy="648072"/>
          </a:xfr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dirty="0"/>
              <a:t>Основні завдання статистики ринку цінних паперів:</a:t>
            </a:r>
            <a:endParaRPr lang="uk-UA" sz="2800" dirty="0"/>
          </a:p>
          <a:p>
            <a:pPr marL="0" indent="0">
              <a:buNone/>
            </a:pPr>
            <a:endParaRPr lang="uk-UA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2039918"/>
            <a:ext cx="4824535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/>
              <a:t>• збір повної та об’єктивної інформації про цінні папери для </a:t>
            </a:r>
            <a:r>
              <a:rPr lang="uk-UA" dirty="0" smtClean="0"/>
              <a:t>аналізу </a:t>
            </a:r>
            <a:r>
              <a:rPr lang="uk-UA" dirty="0"/>
              <a:t>даних про їх ризик, дохідність і ліквідність</a:t>
            </a:r>
            <a:r>
              <a:rPr lang="uk-UA" dirty="0" smtClean="0"/>
              <a:t>;</a:t>
            </a:r>
          </a:p>
          <a:p>
            <a:endParaRPr lang="uk-UA" dirty="0"/>
          </a:p>
          <a:p>
            <a:r>
              <a:rPr lang="uk-UA" dirty="0"/>
              <a:t>• розробка і вдосконалення методики та методології збору, </a:t>
            </a:r>
            <a:r>
              <a:rPr lang="uk-UA" dirty="0" smtClean="0"/>
              <a:t>обробки </a:t>
            </a:r>
            <a:r>
              <a:rPr lang="uk-UA" dirty="0"/>
              <a:t>та прикладного використання статистичної інформації про цінні папери та учасників фондового ринку</a:t>
            </a:r>
            <a:r>
              <a:rPr lang="uk-UA" dirty="0" smtClean="0"/>
              <a:t>;</a:t>
            </a:r>
          </a:p>
          <a:p>
            <a:endParaRPr lang="uk-UA" dirty="0"/>
          </a:p>
          <a:p>
            <a:r>
              <a:rPr lang="uk-UA" dirty="0"/>
              <a:t>• статистичний аналіз діяльності інвесторів, емітентів, фінансових посередників, які є суб’єктами фондового ринку.</a:t>
            </a:r>
          </a:p>
        </p:txBody>
      </p:sp>
      <p:pic>
        <p:nvPicPr>
          <p:cNvPr id="20482" name="Picture 2" descr="Заробіток на виконання завдан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1928694"/>
            <a:ext cx="5288013" cy="351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23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682088" cy="9906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3600" b="1" dirty="0" smtClean="0"/>
              <a:t>Методи оцінювання вартості цінних паперів</a:t>
            </a:r>
            <a:endParaRPr lang="uk-UA" sz="3600" b="1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461811" y="2132856"/>
            <a:ext cx="8153400" cy="36724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uk-UA" b="1" i="1" dirty="0">
                <a:solidFill>
                  <a:srgbClr val="002060"/>
                </a:solidFill>
              </a:rPr>
              <a:t>На курс акцій можуть впливати наступні чинники:</a:t>
            </a:r>
            <a:endParaRPr lang="uk-UA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uk-UA" dirty="0"/>
              <a:t>• дивіденди, що виплачуються по конкретному виду акцій</a:t>
            </a:r>
            <a:r>
              <a:rPr lang="uk-UA" dirty="0" smtClean="0"/>
              <a:t>;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• ставка доходу, яка дозволяє окупити інвестиції акціонерного </a:t>
            </a:r>
            <a:r>
              <a:rPr lang="uk-UA" dirty="0" smtClean="0"/>
              <a:t>товариства</a:t>
            </a:r>
            <a:r>
              <a:rPr lang="uk-UA" dirty="0"/>
              <a:t>;</a:t>
            </a:r>
          </a:p>
          <a:p>
            <a:pPr marL="0" indent="0">
              <a:buNone/>
            </a:pPr>
            <a:r>
              <a:rPr lang="uk-UA" dirty="0"/>
              <a:t>• темпи приросту дивідендів для простих акцій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9218" name="Picture 2" descr="Файл:NYCS-bull-trans-2.svg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268" y="5439"/>
            <a:ext cx="162018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39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55" y="1772046"/>
            <a:ext cx="8568952" cy="3906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95736" y="228600"/>
            <a:ext cx="6570312" cy="9906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3200" b="1" dirty="0" smtClean="0"/>
              <a:t>Методи оцінювання </a:t>
            </a:r>
            <a:br>
              <a:rPr lang="uk-UA" sz="3200" b="1" dirty="0" smtClean="0"/>
            </a:br>
            <a:r>
              <a:rPr lang="uk-UA" sz="3200" b="1" dirty="0" smtClean="0"/>
              <a:t>вартості цінних паперів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320020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59" y="2132112"/>
            <a:ext cx="8302265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195736" y="228600"/>
            <a:ext cx="6570312" cy="9906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3200" b="1" dirty="0" smtClean="0"/>
              <a:t>Методи оцінювання </a:t>
            </a:r>
            <a:br>
              <a:rPr lang="uk-UA" sz="3200" b="1" dirty="0" smtClean="0"/>
            </a:br>
            <a:r>
              <a:rPr lang="uk-UA" sz="3200" b="1" dirty="0" smtClean="0"/>
              <a:t>вартості цінних паперів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320020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44824"/>
            <a:ext cx="8496944" cy="360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3200" b="1" dirty="0" smtClean="0"/>
              <a:t>Методи оцінювання </a:t>
            </a:r>
            <a:br>
              <a:rPr lang="uk-UA" sz="3200" b="1" dirty="0" smtClean="0"/>
            </a:br>
            <a:r>
              <a:rPr lang="uk-UA" sz="3200" b="1" dirty="0" smtClean="0"/>
              <a:t>вартості цінних паперів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30482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10" y="1412776"/>
            <a:ext cx="655816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195736" y="228600"/>
            <a:ext cx="6570312" cy="9906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3200" b="1" dirty="0" smtClean="0"/>
              <a:t>Методи оцінювання </a:t>
            </a:r>
            <a:br>
              <a:rPr lang="uk-UA" sz="3200" b="1" dirty="0" smtClean="0"/>
            </a:br>
            <a:r>
              <a:rPr lang="uk-UA" sz="3200" b="1" dirty="0" smtClean="0"/>
              <a:t>вартості цінних паперів</a:t>
            </a:r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349434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6695656" cy="9906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3200" b="1" dirty="0" smtClean="0"/>
              <a:t>Оцінка </a:t>
            </a:r>
            <a:r>
              <a:rPr lang="uk-UA" sz="3200" b="1" dirty="0"/>
              <a:t>ефективності реальних інвестицій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988840"/>
            <a:ext cx="77048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/>
              <a:t>Інвестиції </a:t>
            </a:r>
            <a:r>
              <a:rPr lang="uk-UA" sz="2000" dirty="0"/>
              <a:t>— це довгострокове вкладення коштів в активи </a:t>
            </a:r>
            <a:r>
              <a:rPr lang="uk-UA" sz="2000" dirty="0" smtClean="0"/>
              <a:t>підприємства </a:t>
            </a:r>
            <a:r>
              <a:rPr lang="uk-UA" sz="2000" dirty="0"/>
              <a:t>з метою розширення масштабів діяльності, збільшення </a:t>
            </a:r>
            <a:r>
              <a:rPr lang="uk-UA" sz="2000" dirty="0" smtClean="0"/>
              <a:t>прибутку</a:t>
            </a:r>
            <a:r>
              <a:rPr lang="uk-UA" sz="2000" dirty="0"/>
              <a:t>, підвищення конкурентоспроможності та ринкової стабільності </a:t>
            </a:r>
            <a:r>
              <a:rPr lang="uk-UA" sz="2000" dirty="0" smtClean="0"/>
              <a:t>підприємства </a:t>
            </a:r>
          </a:p>
          <a:p>
            <a:endParaRPr lang="uk-UA" sz="2000" dirty="0" smtClean="0"/>
          </a:p>
          <a:p>
            <a:r>
              <a:rPr lang="uk-UA" sz="2000" b="1" dirty="0" smtClean="0"/>
              <a:t>Фінансові </a:t>
            </a:r>
            <a:r>
              <a:rPr lang="uk-UA" sz="2000" b="1" dirty="0"/>
              <a:t>інвестиції </a:t>
            </a:r>
            <a:r>
              <a:rPr lang="uk-UA" sz="2000" dirty="0"/>
              <a:t>— це довгострокові фінансові вкладення в цінні папери, у корпоративні спільні підприємства, що забезпечують гарантовані джерела доходів або поставок сировини, збуту продукції і т. ін</a:t>
            </a:r>
            <a:r>
              <a:rPr lang="uk-UA" sz="2000" dirty="0" smtClean="0"/>
              <a:t>.</a:t>
            </a:r>
          </a:p>
          <a:p>
            <a:endParaRPr lang="uk-UA" sz="2000" dirty="0"/>
          </a:p>
          <a:p>
            <a:r>
              <a:rPr lang="uk-UA" sz="2000" dirty="0"/>
              <a:t>Для оцінювання ефективності інвестицій використовують систему показників : коефіцієнт ефективності (Е) та обернений до нього </a:t>
            </a:r>
            <a:r>
              <a:rPr lang="uk-UA" sz="2000" dirty="0" smtClean="0"/>
              <a:t>показник </a:t>
            </a:r>
            <a:r>
              <a:rPr lang="uk-UA" sz="2000" dirty="0"/>
              <a:t>— період окупності (ПО).</a:t>
            </a:r>
          </a:p>
        </p:txBody>
      </p:sp>
      <p:pic>
        <p:nvPicPr>
          <p:cNvPr id="7170" name="Picture 2" descr="Файл:NYCS-bull-trans-3.svg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0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45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95936" y="260648"/>
            <a:ext cx="2232248" cy="990600"/>
          </a:xfrm>
        </p:spPr>
        <p:txBody>
          <a:bodyPr/>
          <a:lstStyle/>
          <a:p>
            <a:r>
              <a:rPr lang="uk-UA" b="1" dirty="0" smtClean="0"/>
              <a:t>План</a:t>
            </a:r>
            <a:endParaRPr lang="uk-UA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523056" y="1916832"/>
            <a:ext cx="8153400" cy="3340968"/>
          </a:xfrm>
        </p:spPr>
        <p:txBody>
          <a:bodyPr/>
          <a:lstStyle/>
          <a:p>
            <a:pPr marL="514350" indent="-514350">
              <a:buSzPct val="100000"/>
              <a:buFont typeface="+mj-lt"/>
              <a:buAutoNum type="arabicPeriod"/>
            </a:pPr>
            <a:r>
              <a:rPr lang="uk-UA" dirty="0" smtClean="0"/>
              <a:t>Поняття </a:t>
            </a:r>
            <a:r>
              <a:rPr lang="uk-UA" dirty="0"/>
              <a:t>ринку цінних паперів, предмет і завдання його </a:t>
            </a:r>
            <a:r>
              <a:rPr lang="uk-UA" dirty="0" smtClean="0"/>
              <a:t>статистичного вивчення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uk-UA" dirty="0" smtClean="0"/>
              <a:t>Методи </a:t>
            </a:r>
            <a:r>
              <a:rPr lang="uk-UA" dirty="0"/>
              <a:t>оцінювання вартості цінних паперів та розрахунок </a:t>
            </a:r>
            <a:r>
              <a:rPr lang="uk-UA" dirty="0" smtClean="0"/>
              <a:t>їх прибутковості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uk-UA" dirty="0" smtClean="0"/>
              <a:t>Статистична </a:t>
            </a:r>
            <a:r>
              <a:rPr lang="uk-UA" dirty="0"/>
              <a:t>оцінка ефективності реальних інвестицій.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2525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16879"/>
            <a:ext cx="8679329" cy="313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900680" y="188640"/>
            <a:ext cx="6695656" cy="9906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3200" b="1" dirty="0" smtClean="0"/>
              <a:t>Оцінка </a:t>
            </a:r>
            <a:r>
              <a:rPr lang="uk-UA" sz="3200" b="1" dirty="0"/>
              <a:t>ефективності реальних інвестицій</a:t>
            </a:r>
          </a:p>
        </p:txBody>
      </p:sp>
    </p:spTree>
    <p:extLst>
      <p:ext uri="{BB962C8B-B14F-4D97-AF65-F5344CB8AC3E}">
        <p14:creationId xmlns:p14="http://schemas.microsoft.com/office/powerpoint/2010/main" val="100264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6983688" cy="9906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/>
              <a:t>Поняття ринку цінних </a:t>
            </a:r>
            <a:r>
              <a:rPr lang="uk-UA" sz="3600" b="1" dirty="0" smtClean="0"/>
              <a:t>паперів</a:t>
            </a:r>
            <a:endParaRPr lang="uk-UA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051720" y="1916832"/>
            <a:ext cx="6696744" cy="1756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/>
              <a:t>Фінансовий </a:t>
            </a:r>
            <a:r>
              <a:rPr lang="uk-UA" sz="2000" b="1" dirty="0" smtClean="0"/>
              <a:t>ринок </a:t>
            </a:r>
            <a:r>
              <a:rPr lang="uk-UA" sz="2000" dirty="0" smtClean="0"/>
              <a:t>— </a:t>
            </a:r>
            <a:r>
              <a:rPr lang="uk-UA" sz="2000" dirty="0"/>
              <a:t>сукупність </a:t>
            </a:r>
            <a:r>
              <a:rPr lang="uk-UA" sz="2000" dirty="0" smtClean="0"/>
              <a:t>відносин </a:t>
            </a:r>
            <a:r>
              <a:rPr lang="uk-UA" sz="2000" dirty="0"/>
              <a:t>між населенням, підприємствами та державою з приводу </a:t>
            </a:r>
            <a:r>
              <a:rPr lang="uk-UA" sz="2000" dirty="0" smtClean="0"/>
              <a:t>перерозподілу </a:t>
            </a:r>
            <a:r>
              <a:rPr lang="uk-UA" sz="2000" dirty="0"/>
              <a:t>вільних коштів на основі повної економічної самостійності, механізму саморегуляції ринкової економіки, </a:t>
            </a:r>
            <a:r>
              <a:rPr lang="uk-UA" sz="2000" dirty="0" smtClean="0"/>
              <a:t>внутрішньо та міжгалузевого </a:t>
            </a:r>
            <a:r>
              <a:rPr lang="uk-UA" sz="2000" dirty="0"/>
              <a:t>переливання фінансових ресурсів</a:t>
            </a:r>
            <a:endParaRPr lang="uk-UA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3917567"/>
            <a:ext cx="60396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/>
              <a:t>Ринок цінних паперів (частина кредитного ринку) </a:t>
            </a:r>
            <a:r>
              <a:rPr lang="uk-UA" sz="2000" dirty="0"/>
              <a:t>— це сукупність економічних відносин з приводу операцій з борговими зобов’язаннями (облігаціями, векселями), і повністю ринок інструментів власності — сукупність економічних відносин з приводу операцій із інструментами власності (усіма видами акцій). </a:t>
            </a:r>
            <a:endParaRPr lang="uk-UA" sz="2000" dirty="0"/>
          </a:p>
        </p:txBody>
      </p:sp>
      <p:pic>
        <p:nvPicPr>
          <p:cNvPr id="6146" name="Picture 2" descr="Файл:NYCS-bull-trans-1.svg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45" y="12576"/>
            <a:ext cx="1616224" cy="16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Фінансові ринки входять у нову стадію кореляції облігацій та акцій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1776696" cy="159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Американський фондовий ринок знову обвалився | Mind.u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12859"/>
            <a:ext cx="249927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60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28600"/>
            <a:ext cx="8153400" cy="89614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3600" b="1" dirty="0"/>
              <a:t>Поняття ринку цінних </a:t>
            </a:r>
            <a:r>
              <a:rPr lang="uk-UA" sz="3600" b="1" dirty="0" smtClean="0"/>
              <a:t>паперів</a:t>
            </a:r>
            <a:endParaRPr lang="uk-UA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837981"/>
            <a:ext cx="8352928" cy="14773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Цінні </a:t>
            </a: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папери </a:t>
            </a:r>
            <a:r>
              <a:rPr lang="uk-UA" dirty="0"/>
              <a:t>— </a:t>
            </a:r>
            <a:r>
              <a:rPr lang="uk-UA" b="1" dirty="0">
                <a:solidFill>
                  <a:schemeClr val="tx1"/>
                </a:solidFill>
              </a:rPr>
              <a:t>це </a:t>
            </a:r>
            <a:r>
              <a:rPr lang="uk-UA" dirty="0"/>
              <a:t>грошові документи, що засвідчують право на володіння </a:t>
            </a:r>
            <a:r>
              <a:rPr lang="uk-UA" dirty="0" smtClean="0"/>
              <a:t>позикою </a:t>
            </a:r>
            <a:r>
              <a:rPr lang="uk-UA" dirty="0"/>
              <a:t>або відносини з нею, визначають взаємовідносини між особою, яка їх випустила, та їх власником і передбачають, як правило, виплату доходу у вигляді дивідендів чи відсотків, а також можливість передачі грошових та інших прав, що випливають з цих документів, іншим особам.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1700808"/>
            <a:ext cx="5400600" cy="830997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/>
              <a:t>    Згідно </a:t>
            </a:r>
            <a:r>
              <a:rPr lang="uk-UA" sz="2400" b="1" dirty="0"/>
              <a:t>із Законом </a:t>
            </a:r>
            <a:r>
              <a:rPr lang="uk-UA" sz="2400" b="1" dirty="0" smtClean="0"/>
              <a:t>України</a:t>
            </a:r>
          </a:p>
          <a:p>
            <a:r>
              <a:rPr lang="uk-UA" sz="2400" b="1" dirty="0" smtClean="0"/>
              <a:t>  </a:t>
            </a:r>
            <a:r>
              <a:rPr lang="uk-UA" sz="2400" b="1" dirty="0" smtClean="0">
                <a:solidFill>
                  <a:srgbClr val="00B050"/>
                </a:solidFill>
              </a:rPr>
              <a:t>«</a:t>
            </a:r>
            <a:r>
              <a:rPr lang="uk-UA" sz="2400" b="1" dirty="0">
                <a:solidFill>
                  <a:srgbClr val="00B050"/>
                </a:solidFill>
              </a:rPr>
              <a:t>Про цінні папери і фондову біржу» </a:t>
            </a:r>
          </a:p>
        </p:txBody>
      </p:sp>
      <p:pic>
        <p:nvPicPr>
          <p:cNvPr id="11266" name="Picture 2" descr="Іноземний банк вперше за півроку придбав державні цінні папери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45" y="4498178"/>
            <a:ext cx="4040510" cy="20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Українські інвестори зможуть купувати іноземні цінні папери - FinPo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17472"/>
            <a:ext cx="3888432" cy="218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06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1560" y="1628799"/>
            <a:ext cx="6589177" cy="3139321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i="1" dirty="0">
                <a:solidFill>
                  <a:srgbClr val="002060"/>
                </a:solidFill>
              </a:rPr>
              <a:t>Найбільш типовими видами цінних паперів, які випускаються і </a:t>
            </a:r>
            <a:r>
              <a:rPr lang="uk-UA" i="1" dirty="0" smtClean="0">
                <a:solidFill>
                  <a:srgbClr val="002060"/>
                </a:solidFill>
              </a:rPr>
              <a:t>знаходяться </a:t>
            </a:r>
            <a:r>
              <a:rPr lang="uk-UA" i="1" dirty="0">
                <a:solidFill>
                  <a:srgbClr val="002060"/>
                </a:solidFill>
              </a:rPr>
              <a:t>в обігу на ринку цінних паперів України, є</a:t>
            </a:r>
            <a:r>
              <a:rPr lang="uk-UA" i="1" dirty="0" smtClean="0">
                <a:solidFill>
                  <a:srgbClr val="002060"/>
                </a:solidFill>
              </a:rPr>
              <a:t>:</a:t>
            </a:r>
          </a:p>
          <a:p>
            <a:endParaRPr lang="uk-UA" dirty="0"/>
          </a:p>
          <a:p>
            <a:r>
              <a:rPr lang="uk-UA" dirty="0"/>
              <a:t>• акції;</a:t>
            </a:r>
          </a:p>
          <a:p>
            <a:r>
              <a:rPr lang="uk-UA" dirty="0"/>
              <a:t>• облігації звичайних і місцевих внутрішніх державних позик</a:t>
            </a:r>
            <a:r>
              <a:rPr lang="uk-UA" dirty="0" smtClean="0"/>
              <a:t>;</a:t>
            </a:r>
          </a:p>
          <a:p>
            <a:r>
              <a:rPr lang="uk-UA" dirty="0"/>
              <a:t>• облігації підприємств;</a:t>
            </a:r>
          </a:p>
          <a:p>
            <a:r>
              <a:rPr lang="uk-UA" dirty="0"/>
              <a:t>• казначейські зобов’язання держави;</a:t>
            </a:r>
          </a:p>
          <a:p>
            <a:r>
              <a:rPr lang="uk-UA" dirty="0"/>
              <a:t>• депозитні сертифікати;</a:t>
            </a:r>
          </a:p>
          <a:p>
            <a:r>
              <a:rPr lang="uk-UA" dirty="0"/>
              <a:t>• векселі;</a:t>
            </a:r>
          </a:p>
          <a:p>
            <a:r>
              <a:rPr lang="uk-UA" dirty="0"/>
              <a:t>• інвестиційні сертифікати;</a:t>
            </a:r>
          </a:p>
          <a:p>
            <a:r>
              <a:rPr lang="uk-UA" dirty="0"/>
              <a:t>• приватизаційні папери.</a:t>
            </a:r>
            <a:endParaRPr lang="uk-UA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99592" y="228600"/>
            <a:ext cx="8153400" cy="89614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3600" b="1" dirty="0"/>
              <a:t>Поняття ринку цінних </a:t>
            </a:r>
            <a:r>
              <a:rPr lang="uk-UA" sz="3600" b="1" dirty="0" smtClean="0"/>
              <a:t>паперів</a:t>
            </a:r>
            <a:endParaRPr lang="uk-UA" sz="3600" b="1" dirty="0"/>
          </a:p>
        </p:txBody>
      </p:sp>
      <p:pic>
        <p:nvPicPr>
          <p:cNvPr id="14338" name="Picture 2" descr="Українці зможуть інвестувати в іноземні цінні папери - FinP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252" y="3789040"/>
            <a:ext cx="4555651" cy="256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22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60648"/>
            <a:ext cx="5832648" cy="752128"/>
          </a:xfrm>
          <a:solidFill>
            <a:schemeClr val="accent1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3600" b="1" dirty="0"/>
              <a:t>В</a:t>
            </a:r>
            <a:r>
              <a:rPr lang="uk-UA" sz="3600" b="1" dirty="0" smtClean="0"/>
              <a:t>иди </a:t>
            </a:r>
            <a:r>
              <a:rPr lang="uk-UA" sz="3600" b="1" dirty="0"/>
              <a:t>цінних </a:t>
            </a:r>
            <a:r>
              <a:rPr lang="uk-UA" sz="3600" b="1" dirty="0" smtClean="0"/>
              <a:t>паперів</a:t>
            </a:r>
            <a:r>
              <a:rPr lang="uk-UA" sz="3600" b="1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8424936" cy="1944216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000" b="1" dirty="0">
                <a:solidFill>
                  <a:srgbClr val="002060"/>
                </a:solidFill>
              </a:rPr>
              <a:t>Акція</a:t>
            </a:r>
            <a:r>
              <a:rPr lang="uk-UA" sz="2000" b="1" dirty="0"/>
              <a:t> — </a:t>
            </a:r>
            <a:r>
              <a:rPr lang="uk-UA" sz="2000" b="1" dirty="0">
                <a:solidFill>
                  <a:srgbClr val="002060"/>
                </a:solidFill>
              </a:rPr>
              <a:t>це</a:t>
            </a:r>
            <a:r>
              <a:rPr lang="uk-UA" sz="2000" b="1" dirty="0"/>
              <a:t> цінний папір без встановленого строку обігу, що </a:t>
            </a:r>
            <a:r>
              <a:rPr lang="uk-UA" sz="2000" b="1" dirty="0" smtClean="0"/>
              <a:t>засвідчує </a:t>
            </a:r>
            <a:r>
              <a:rPr lang="uk-UA" sz="2000" b="1" dirty="0"/>
              <a:t>пайову участь у статутному капіталі акціонерного товариства, підтверджує членство в акціонерному товаристві та право на участь в управлінні ним, дає право його власникові на одержання частини прибутку у вигляді дивіденду, а також на участь у розподілі майна при ліквідації акціонерного </a:t>
            </a:r>
            <a:r>
              <a:rPr lang="uk-UA" sz="2000" b="1" dirty="0" smtClean="0"/>
              <a:t>товариства</a:t>
            </a:r>
          </a:p>
        </p:txBody>
      </p:sp>
      <p:pic>
        <p:nvPicPr>
          <p:cNvPr id="13314" name="Picture 2" descr="Что такое акции: базовые понятия об этих ценных бумаг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698670"/>
            <a:ext cx="5256584" cy="296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91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1700808"/>
            <a:ext cx="8208912" cy="122413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uk-UA" b="1" dirty="0" smtClean="0">
                <a:solidFill>
                  <a:srgbClr val="002060"/>
                </a:solidFill>
              </a:rPr>
              <a:t>Облігація</a:t>
            </a:r>
            <a:r>
              <a:rPr lang="uk-UA" b="1" dirty="0" smtClean="0"/>
              <a:t> </a:t>
            </a:r>
            <a:r>
              <a:rPr lang="uk-UA" b="1" dirty="0"/>
              <a:t>— </a:t>
            </a:r>
            <a:r>
              <a:rPr lang="uk-UA" b="1" dirty="0">
                <a:solidFill>
                  <a:srgbClr val="002060"/>
                </a:solidFill>
              </a:rPr>
              <a:t>це</a:t>
            </a:r>
            <a:r>
              <a:rPr lang="uk-UA" b="1" dirty="0"/>
              <a:t> цінний папір, що підтверджує внесення її </a:t>
            </a:r>
            <a:r>
              <a:rPr lang="uk-UA" b="1" dirty="0" smtClean="0"/>
              <a:t>власником </a:t>
            </a:r>
            <a:r>
              <a:rPr lang="uk-UA" b="1" dirty="0"/>
              <a:t>грошових коштів і засвідчує зобов’язання відшкодувати йому </a:t>
            </a:r>
            <a:r>
              <a:rPr lang="uk-UA" b="1" dirty="0" smtClean="0"/>
              <a:t>номінальну </a:t>
            </a:r>
            <a:r>
              <a:rPr lang="uk-UA" b="1" dirty="0"/>
              <a:t>вартість цього цінного папера в передбачений у ньому строк з виплатою встановлених </a:t>
            </a:r>
            <a:r>
              <a:rPr lang="uk-UA" b="1" dirty="0" smtClean="0"/>
              <a:t>відсотків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59832" y="260648"/>
            <a:ext cx="5760640" cy="752128"/>
          </a:xfrm>
          <a:solidFill>
            <a:schemeClr val="accent1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3600" b="1" dirty="0"/>
              <a:t>В</a:t>
            </a:r>
            <a:r>
              <a:rPr lang="uk-UA" sz="3600" b="1" dirty="0" smtClean="0"/>
              <a:t>иди </a:t>
            </a:r>
            <a:r>
              <a:rPr lang="uk-UA" sz="3600" b="1" dirty="0"/>
              <a:t>цінних </a:t>
            </a:r>
            <a:r>
              <a:rPr lang="uk-UA" sz="3600" b="1" dirty="0" smtClean="0"/>
              <a:t>паперів</a:t>
            </a:r>
            <a:r>
              <a:rPr lang="uk-UA" sz="3600" b="1" dirty="0"/>
              <a:t>:</a:t>
            </a:r>
          </a:p>
        </p:txBody>
      </p:sp>
      <p:pic>
        <p:nvPicPr>
          <p:cNvPr id="12290" name="Picture 2" descr="Чи вигідно купувати державні облігації в 2019 році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2988852"/>
            <a:ext cx="6192688" cy="363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4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1700808"/>
            <a:ext cx="8064896" cy="172819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uk-UA" b="1" dirty="0" smtClean="0">
                <a:solidFill>
                  <a:srgbClr val="002060"/>
                </a:solidFill>
              </a:rPr>
              <a:t>Казначейські </a:t>
            </a:r>
            <a:r>
              <a:rPr lang="uk-UA" b="1" dirty="0">
                <a:solidFill>
                  <a:srgbClr val="002060"/>
                </a:solidFill>
              </a:rPr>
              <a:t>зобов’язання держави </a:t>
            </a:r>
            <a:r>
              <a:rPr lang="uk-UA" b="1" dirty="0"/>
              <a:t>— </a:t>
            </a:r>
            <a:r>
              <a:rPr lang="uk-UA" b="1" dirty="0">
                <a:solidFill>
                  <a:srgbClr val="002060"/>
                </a:solidFill>
              </a:rPr>
              <a:t>це</a:t>
            </a:r>
            <a:r>
              <a:rPr lang="uk-UA" b="1" dirty="0"/>
              <a:t> вид цінних паперів на пред’явника, що розміщуються винятково на добровільних </a:t>
            </a:r>
            <a:r>
              <a:rPr lang="uk-UA" b="1" dirty="0" smtClean="0"/>
              <a:t>засадах </a:t>
            </a:r>
            <a:r>
              <a:rPr lang="uk-UA" b="1" dirty="0"/>
              <a:t>серед населення, підприємств, організацій та інших учасників ринку цінних паперів та засвідчують внесення їх власниками </a:t>
            </a:r>
            <a:r>
              <a:rPr lang="uk-UA" b="1" dirty="0" smtClean="0"/>
              <a:t>грошових </a:t>
            </a:r>
            <a:r>
              <a:rPr lang="uk-UA" b="1" dirty="0"/>
              <a:t>коштів до бюджету і дають право на отримання фінансового </a:t>
            </a:r>
            <a:r>
              <a:rPr lang="uk-UA" b="1" dirty="0" smtClean="0"/>
              <a:t>доходу</a:t>
            </a:r>
            <a:endParaRPr lang="uk-UA" b="1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43808" y="260648"/>
            <a:ext cx="5976664" cy="752128"/>
          </a:xfrm>
          <a:solidFill>
            <a:schemeClr val="accent1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3600" b="1" dirty="0"/>
              <a:t>В</a:t>
            </a:r>
            <a:r>
              <a:rPr lang="uk-UA" sz="3600" b="1" dirty="0" smtClean="0"/>
              <a:t>иди </a:t>
            </a:r>
            <a:r>
              <a:rPr lang="uk-UA" sz="3600" b="1" dirty="0"/>
              <a:t>цінних </a:t>
            </a:r>
            <a:r>
              <a:rPr lang="uk-UA" sz="3600" b="1" dirty="0" smtClean="0"/>
              <a:t>паперів</a:t>
            </a:r>
            <a:r>
              <a:rPr lang="uk-UA" sz="3600" b="1" dirty="0"/>
              <a:t>:</a:t>
            </a:r>
          </a:p>
        </p:txBody>
      </p:sp>
      <p:pic>
        <p:nvPicPr>
          <p:cNvPr id="19458" name="Picture 2" descr="Я собі купив казначейське зобов'язання. А Ви? / Статтi / Finance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46448"/>
            <a:ext cx="3041251" cy="329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Чернівчани скуповують цінні папери, щоб допомогти армії » Новини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014" y="3446448"/>
            <a:ext cx="3164968" cy="338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4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43808" y="260648"/>
            <a:ext cx="5976664" cy="752128"/>
          </a:xfrm>
          <a:solidFill>
            <a:schemeClr val="accent1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3600" b="1" dirty="0"/>
              <a:t>В</a:t>
            </a:r>
            <a:r>
              <a:rPr lang="uk-UA" sz="3600" b="1" dirty="0" smtClean="0"/>
              <a:t>иди </a:t>
            </a:r>
            <a:r>
              <a:rPr lang="uk-UA" sz="3600" b="1" dirty="0"/>
              <a:t>цінних </a:t>
            </a:r>
            <a:r>
              <a:rPr lang="uk-UA" sz="3600" b="1" dirty="0" smtClean="0"/>
              <a:t>паперів</a:t>
            </a:r>
            <a:r>
              <a:rPr lang="uk-UA" sz="3600" b="1" dirty="0"/>
              <a:t>:</a:t>
            </a:r>
          </a:p>
        </p:txBody>
      </p:sp>
      <p:pic>
        <p:nvPicPr>
          <p:cNvPr id="18436" name="Picture 4" descr="ПриватБанк відкриває валютні депозитні сертифікати з гарантією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95" y="3789040"/>
            <a:ext cx="3580107" cy="253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Оформлення ощадних (депозитних) сертифікатів » Стратегічні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58409"/>
            <a:ext cx="487680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07824" cy="175679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uk-UA" b="1" dirty="0">
                <a:solidFill>
                  <a:srgbClr val="002060"/>
                </a:solidFill>
              </a:rPr>
              <a:t>Депозитний сертифікат (ощадний) </a:t>
            </a:r>
            <a:r>
              <a:rPr lang="uk-UA" b="1" dirty="0"/>
              <a:t>—</a:t>
            </a:r>
            <a:r>
              <a:rPr lang="uk-UA" b="1" dirty="0">
                <a:solidFill>
                  <a:srgbClr val="002060"/>
                </a:solidFill>
              </a:rPr>
              <a:t> це </a:t>
            </a:r>
            <a:r>
              <a:rPr lang="uk-UA" b="1" dirty="0"/>
              <a:t>письмове свідоцтво </a:t>
            </a:r>
            <a:r>
              <a:rPr lang="uk-UA" b="1" dirty="0" smtClean="0"/>
              <a:t>банку </a:t>
            </a:r>
            <a:r>
              <a:rPr lang="uk-UA" b="1" dirty="0"/>
              <a:t>про депонування грошових коштів, яке засвідчує право вкладника на отримання (після закінчення встановленого строку) депозиту та відсотків на нього. На відміну від звичайних ощадних рахунків, </a:t>
            </a:r>
            <a:r>
              <a:rPr lang="uk-UA" b="1" dirty="0" smtClean="0"/>
              <a:t>вкладник </a:t>
            </a:r>
            <a:r>
              <a:rPr lang="uk-UA" b="1" dirty="0"/>
              <a:t>отримує сертифікат, який є своєрідним борговим зобов’язанням </a:t>
            </a:r>
            <a:r>
              <a:rPr lang="uk-UA" b="1" dirty="0" smtClean="0"/>
              <a:t>банку</a:t>
            </a:r>
          </a:p>
          <a:p>
            <a:pPr marL="0" indent="0" algn="just">
              <a:buNone/>
            </a:pP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88795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983</TotalTime>
  <Words>757</Words>
  <Application>Microsoft Office PowerPoint</Application>
  <PresentationFormat>Экран (4:3)</PresentationFormat>
  <Paragraphs>59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Обычная</vt:lpstr>
      <vt:lpstr>Тема 4. Статистика фондового ринку</vt:lpstr>
      <vt:lpstr>План</vt:lpstr>
      <vt:lpstr>Поняття ринку цінних паперів</vt:lpstr>
      <vt:lpstr>Поняття ринку цінних паперів</vt:lpstr>
      <vt:lpstr>Поняття ринку цінних паперів</vt:lpstr>
      <vt:lpstr>Види цінних паперів:</vt:lpstr>
      <vt:lpstr>Види цінних паперів:</vt:lpstr>
      <vt:lpstr>Види цінних паперів:</vt:lpstr>
      <vt:lpstr>Види цінних паперів:</vt:lpstr>
      <vt:lpstr>Види цінних паперів:</vt:lpstr>
      <vt:lpstr>Види цінних паперів:</vt:lpstr>
      <vt:lpstr>Види цінних паперів:</vt:lpstr>
      <vt:lpstr>Презентация PowerPoint</vt:lpstr>
      <vt:lpstr>Методи оцінювання вартості цінних паперів</vt:lpstr>
      <vt:lpstr>Методи оцінювання  вартості цінних паперів</vt:lpstr>
      <vt:lpstr>Методи оцінювання  вартості цінних паперів</vt:lpstr>
      <vt:lpstr>Методи оцінювання  вартості цінних паперів</vt:lpstr>
      <vt:lpstr>Методи оцінювання  вартості цінних паперів</vt:lpstr>
      <vt:lpstr>Оцінка ефективності реальних інвестицій</vt:lpstr>
      <vt:lpstr>Оцінка ефективності реальних інвестицій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2020-04-06T16:42:05Z</dcterms:created>
  <dcterms:modified xsi:type="dcterms:W3CDTF">2020-04-07T09:16:10Z</dcterms:modified>
</cp:coreProperties>
</file>