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5" r:id="rId8"/>
    <p:sldId id="263" r:id="rId9"/>
    <p:sldId id="264"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80" r:id="rId23"/>
    <p:sldId id="281" r:id="rId24"/>
    <p:sldId id="278" r:id="rId25"/>
    <p:sldId id="282" r:id="rId26"/>
    <p:sldId id="283" r:id="rId27"/>
    <p:sldId id="279" r:id="rId2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08"/>
    <p:restoredTop sz="95814"/>
  </p:normalViewPr>
  <p:slideViewPr>
    <p:cSldViewPr snapToGrid="0" snapToObjects="1">
      <p:cViewPr varScale="1">
        <p:scale>
          <a:sx n="73" d="100"/>
          <a:sy n="73" d="100"/>
        </p:scale>
        <p:origin x="-58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136BBD-1EC2-2F4E-A807-3F910D35B7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00F3BB49-3A0C-6548-8566-8E9F92F10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524C53E1-27B1-1D4F-9E3C-3FAD7569A40E}"/>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5" name="Footer Placeholder 4">
            <a:extLst>
              <a:ext uri="{FF2B5EF4-FFF2-40B4-BE49-F238E27FC236}">
                <a16:creationId xmlns="" xmlns:a16="http://schemas.microsoft.com/office/drawing/2014/main" id="{26EA5378-335C-7C4F-86E6-6604DFFC40F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1AB4B5F-F63B-774B-B0A9-D2FE47A62AF1}"/>
              </a:ext>
            </a:extLst>
          </p:cNvPr>
          <p:cNvSpPr>
            <a:spLocks noGrp="1"/>
          </p:cNvSpPr>
          <p:nvPr>
            <p:ph type="sldNum" sz="quarter" idx="12"/>
          </p:nvPr>
        </p:nvSpPr>
        <p:spPr/>
        <p:txBody>
          <a:bodyPr/>
          <a:lstStyle/>
          <a:p>
            <a:fld id="{45F40B8D-37C4-5F41-A237-4DF07816A17A}" type="slidenum">
              <a:rPr lang="x-none" smtClean="0"/>
              <a:pPr/>
              <a:t>‹#›</a:t>
            </a:fld>
            <a:endParaRPr lang="x-none"/>
          </a:p>
        </p:txBody>
      </p:sp>
      <p:sp>
        <p:nvSpPr>
          <p:cNvPr id="9" name="Rectangle 8">
            <a:extLst>
              <a:ext uri="{FF2B5EF4-FFF2-40B4-BE49-F238E27FC236}">
                <a16:creationId xmlns="" xmlns:a16="http://schemas.microsoft.com/office/drawing/2014/main" id="{A09A98F5-D14E-0047-8096-6E5A158F7B18}"/>
              </a:ext>
            </a:extLst>
          </p:cNvPr>
          <p:cNvSpPr/>
          <p:nvPr userDrawn="1"/>
        </p:nvSpPr>
        <p:spPr>
          <a:xfrm>
            <a:off x="0" y="-1"/>
            <a:ext cx="12192000" cy="6857999"/>
          </a:xfrm>
          <a:prstGeom prst="rect">
            <a:avLst/>
          </a:prstGeom>
          <a:gradFill flip="none" rotWithShape="1">
            <a:gsLst>
              <a:gs pos="0">
                <a:schemeClr val="accent1">
                  <a:lumMod val="5000"/>
                  <a:lumOff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8" name="Picture 7">
            <a:extLst>
              <a:ext uri="{FF2B5EF4-FFF2-40B4-BE49-F238E27FC236}">
                <a16:creationId xmlns="" xmlns:a16="http://schemas.microsoft.com/office/drawing/2014/main" id="{3B6640C8-63F3-0843-B82A-F324EE09454C}"/>
              </a:ext>
            </a:extLst>
          </p:cNvPr>
          <p:cNvPicPr>
            <a:picLocks noChangeAspect="1"/>
          </p:cNvPicPr>
          <p:nvPr userDrawn="1"/>
        </p:nvPicPr>
        <p:blipFill rotWithShape="1">
          <a:blip r:embed="rId2"/>
          <a:srcRect l="25000"/>
          <a:stretch/>
        </p:blipFill>
        <p:spPr>
          <a:xfrm>
            <a:off x="3047998" y="0"/>
            <a:ext cx="9144001" cy="6858000"/>
          </a:xfrm>
          <a:prstGeom prst="rect">
            <a:avLst/>
          </a:prstGeom>
        </p:spPr>
      </p:pic>
    </p:spTree>
    <p:extLst>
      <p:ext uri="{BB962C8B-B14F-4D97-AF65-F5344CB8AC3E}">
        <p14:creationId xmlns="" xmlns:p14="http://schemas.microsoft.com/office/powerpoint/2010/main" val="20180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2AACE5-C82A-6643-8B78-80C937385981}"/>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FA6BFCF9-4571-3442-A973-B7EDA5B29A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25C553A7-BFD8-E944-BE34-F5B743DEBB1D}"/>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5" name="Footer Placeholder 4">
            <a:extLst>
              <a:ext uri="{FF2B5EF4-FFF2-40B4-BE49-F238E27FC236}">
                <a16:creationId xmlns="" xmlns:a16="http://schemas.microsoft.com/office/drawing/2014/main" id="{16BBCD05-2A80-6E40-A5CF-77AA9254164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185E1807-F543-D14D-ACBE-106B32BEA1AF}"/>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117872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169FC2-6A4E-7549-BEFF-56A6F35934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48E1FE4E-BCF9-0143-860F-B8DF0B4C53A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AEA30118-DA0A-5443-8087-1178CDD2291A}"/>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5" name="Footer Placeholder 4">
            <a:extLst>
              <a:ext uri="{FF2B5EF4-FFF2-40B4-BE49-F238E27FC236}">
                <a16:creationId xmlns="" xmlns:a16="http://schemas.microsoft.com/office/drawing/2014/main" id="{9CD139BB-7A45-E942-92F5-D3FFD38040E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1AEAC559-01C3-DF41-BB5D-DB3A48B12C53}"/>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26841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EF57F2-B52B-9F45-86CB-7A20C377955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5EB78C2A-4266-7E4A-86AD-231BDFC05E8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2EEB10B9-DA45-6D4A-822D-0DD58371B836}"/>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5" name="Footer Placeholder 4">
            <a:extLst>
              <a:ext uri="{FF2B5EF4-FFF2-40B4-BE49-F238E27FC236}">
                <a16:creationId xmlns="" xmlns:a16="http://schemas.microsoft.com/office/drawing/2014/main" id="{EDD2BABF-A580-4E4C-A0B2-DC7C5B8CCCB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2FBDEBC5-CE5A-B14A-9A76-3F375B328B55}"/>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308432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8189EC-226C-1F40-9BA8-3AAB49E2BF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84F738F2-D14D-D441-9256-FBA332D24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F7BEEC25-FABC-9947-91C1-587F872A4C0E}"/>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5" name="Footer Placeholder 4">
            <a:extLst>
              <a:ext uri="{FF2B5EF4-FFF2-40B4-BE49-F238E27FC236}">
                <a16:creationId xmlns="" xmlns:a16="http://schemas.microsoft.com/office/drawing/2014/main" id="{11702F6A-0DE8-9347-91EB-BEF97585402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2E164EF0-EEDC-4345-8AFA-5CA606063226}"/>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362106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61DA0F-1F99-1947-9702-ACF29F85E201}"/>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935EBD8-2989-8F4B-BF28-DBC74F08E3E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57EB7C1-DE77-734F-9E91-20E71726F1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7E86392D-F50C-1B4E-BAD9-C66B42E288AC}"/>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6" name="Footer Placeholder 5">
            <a:extLst>
              <a:ext uri="{FF2B5EF4-FFF2-40B4-BE49-F238E27FC236}">
                <a16:creationId xmlns="" xmlns:a16="http://schemas.microsoft.com/office/drawing/2014/main" id="{3DDBDB01-B34D-7B42-9629-E4305CC6377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ADC81A37-7A1D-E549-B57E-61F46505DDEB}"/>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66608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3ACC52-34E4-AD4E-92CD-CABBDECFA6F6}"/>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0F32FA1-1800-CE4B-9591-4C439124A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D80800CA-9637-374D-9F4A-37960DA038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71E47CD0-13EC-3B4D-B83A-D2692048C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2B2A6D04-4885-DF46-8AA1-98C4A42B751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0FFF50BD-5434-8048-84D0-F6BBEA3811ED}"/>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8" name="Footer Placeholder 7">
            <a:extLst>
              <a:ext uri="{FF2B5EF4-FFF2-40B4-BE49-F238E27FC236}">
                <a16:creationId xmlns="" xmlns:a16="http://schemas.microsoft.com/office/drawing/2014/main" id="{AE3CA4AE-AC94-0949-8FD7-4B16887E2BD6}"/>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BF7AD23F-D6A2-0C4A-AA67-3C91BBF55363}"/>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354960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C02112-3973-B34D-97CE-8FED3985E786}"/>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43B85E2A-2D5B-0547-BDF0-EEEBD1FCA154}"/>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4" name="Footer Placeholder 3">
            <a:extLst>
              <a:ext uri="{FF2B5EF4-FFF2-40B4-BE49-F238E27FC236}">
                <a16:creationId xmlns="" xmlns:a16="http://schemas.microsoft.com/office/drawing/2014/main" id="{848395C3-5064-304A-B1CE-6ECE5EDBFE7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08661143-56C4-504A-BEE1-A5CAA3B74C54}"/>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186886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F11CD6D-3210-A149-9CE5-185877235415}"/>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3" name="Footer Placeholder 2">
            <a:extLst>
              <a:ext uri="{FF2B5EF4-FFF2-40B4-BE49-F238E27FC236}">
                <a16:creationId xmlns="" xmlns:a16="http://schemas.microsoft.com/office/drawing/2014/main" id="{C33DA5CB-0A91-2C45-95B0-77A07EACC42F}"/>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C5FE82BA-B17D-7B49-8A10-B1A252E56FED}"/>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60568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2EF8C-35A6-1E4F-BB14-06E602AFB9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B89C6E07-3250-4E4E-ACC8-C8ADF8AEF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B641D222-0403-6A4E-8189-343866933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15C484C3-F3B7-DB4A-BC46-0AE653C2BD0B}"/>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6" name="Footer Placeholder 5">
            <a:extLst>
              <a:ext uri="{FF2B5EF4-FFF2-40B4-BE49-F238E27FC236}">
                <a16:creationId xmlns="" xmlns:a16="http://schemas.microsoft.com/office/drawing/2014/main" id="{588B4A4F-1508-5749-BB75-2978394D490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7EC2CFF4-19B4-EC46-9832-D80169DDCCD1}"/>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381474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5C316-5CEF-1941-B524-4CDAE9B3F5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3F54613F-C2FA-7844-B543-587CE43A3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52F22857-219C-0D40-8455-5E65DB169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7DC1B048-2BE4-724D-9D2F-F95E8AC9683C}"/>
              </a:ext>
            </a:extLst>
          </p:cNvPr>
          <p:cNvSpPr>
            <a:spLocks noGrp="1"/>
          </p:cNvSpPr>
          <p:nvPr>
            <p:ph type="dt" sz="half" idx="10"/>
          </p:nvPr>
        </p:nvSpPr>
        <p:spPr/>
        <p:txBody>
          <a:bodyPr/>
          <a:lstStyle/>
          <a:p>
            <a:fld id="{F8B49B22-E9E4-494A-8E5B-F7F0DA700916}" type="datetimeFigureOut">
              <a:rPr lang="x-none" smtClean="0"/>
              <a:pPr/>
              <a:t>31.10.2022</a:t>
            </a:fld>
            <a:endParaRPr lang="x-none"/>
          </a:p>
        </p:txBody>
      </p:sp>
      <p:sp>
        <p:nvSpPr>
          <p:cNvPr id="6" name="Footer Placeholder 5">
            <a:extLst>
              <a:ext uri="{FF2B5EF4-FFF2-40B4-BE49-F238E27FC236}">
                <a16:creationId xmlns="" xmlns:a16="http://schemas.microsoft.com/office/drawing/2014/main" id="{BF3EAB0E-AD43-C640-8C07-3D1D2C4D342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36C6214D-3BF8-154F-A626-38F87A645D0A}"/>
              </a:ext>
            </a:extLst>
          </p:cNvPr>
          <p:cNvSpPr>
            <a:spLocks noGrp="1"/>
          </p:cNvSpPr>
          <p:nvPr>
            <p:ph type="sldNum" sz="quarter" idx="12"/>
          </p:nvPr>
        </p:nvSpPr>
        <p:spPr/>
        <p:txBody>
          <a:bodyPr/>
          <a:lstStyle/>
          <a:p>
            <a:fld id="{45F40B8D-37C4-5F41-A237-4DF07816A17A}" type="slidenum">
              <a:rPr lang="x-none" smtClean="0"/>
              <a:pPr/>
              <a:t>‹#›</a:t>
            </a:fld>
            <a:endParaRPr lang="x-none"/>
          </a:p>
        </p:txBody>
      </p:sp>
    </p:spTree>
    <p:extLst>
      <p:ext uri="{BB962C8B-B14F-4D97-AF65-F5344CB8AC3E}">
        <p14:creationId xmlns="" xmlns:p14="http://schemas.microsoft.com/office/powerpoint/2010/main" val="105478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C16EBFE-EA0A-4944-BFA9-CB413BD10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E4D6A52-E80F-9944-9E1A-300D8C2C6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5F90F70D-30A4-D242-BCBD-EF48496B2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49B22-E9E4-494A-8E5B-F7F0DA700916}" type="datetimeFigureOut">
              <a:rPr lang="x-none" smtClean="0"/>
              <a:pPr/>
              <a:t>31.10.2022</a:t>
            </a:fld>
            <a:endParaRPr lang="x-none"/>
          </a:p>
        </p:txBody>
      </p:sp>
      <p:sp>
        <p:nvSpPr>
          <p:cNvPr id="5" name="Footer Placeholder 4">
            <a:extLst>
              <a:ext uri="{FF2B5EF4-FFF2-40B4-BE49-F238E27FC236}">
                <a16:creationId xmlns="" xmlns:a16="http://schemas.microsoft.com/office/drawing/2014/main" id="{DD7DB7DA-E984-2247-80D6-89F2F7504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4C985398-EC45-E342-9F15-E962E8679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0B8D-37C4-5F41-A237-4DF07816A17A}" type="slidenum">
              <a:rPr lang="x-none" smtClean="0"/>
              <a:pPr/>
              <a:t>‹#›</a:t>
            </a:fld>
            <a:endParaRPr lang="x-none"/>
          </a:p>
        </p:txBody>
      </p:sp>
      <p:sp>
        <p:nvSpPr>
          <p:cNvPr id="7" name="Rectangle 6">
            <a:extLst>
              <a:ext uri="{FF2B5EF4-FFF2-40B4-BE49-F238E27FC236}">
                <a16:creationId xmlns="" xmlns:a16="http://schemas.microsoft.com/office/drawing/2014/main" id="{271DCCEC-410E-444A-8495-06384D7F335F}"/>
              </a:ext>
            </a:extLst>
          </p:cNvPr>
          <p:cNvSpPr/>
          <p:nvPr userDrawn="1"/>
        </p:nvSpPr>
        <p:spPr>
          <a:xfrm>
            <a:off x="0" y="-1"/>
            <a:ext cx="12192000" cy="6857999"/>
          </a:xfrm>
          <a:prstGeom prst="rect">
            <a:avLst/>
          </a:prstGeom>
          <a:gradFill>
            <a:gsLst>
              <a:gs pos="0">
                <a:schemeClr val="accent1">
                  <a:lumMod val="5000"/>
                  <a:lumOff val="9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8">
            <a:extLst>
              <a:ext uri="{FF2B5EF4-FFF2-40B4-BE49-F238E27FC236}">
                <a16:creationId xmlns="" xmlns:a16="http://schemas.microsoft.com/office/drawing/2014/main" id="{D3A73FFD-596B-DD47-AF2F-10BEE10DFCE2}"/>
              </a:ext>
            </a:extLst>
          </p:cNvPr>
          <p:cNvPicPr>
            <a:picLocks noChangeAspect="1"/>
          </p:cNvPicPr>
          <p:nvPr userDrawn="1"/>
        </p:nvPicPr>
        <p:blipFill rotWithShape="1">
          <a:blip r:embed="rId13"/>
          <a:srcRect r="66250"/>
          <a:stretch/>
        </p:blipFill>
        <p:spPr>
          <a:xfrm>
            <a:off x="0" y="0"/>
            <a:ext cx="4114800" cy="6858000"/>
          </a:xfrm>
          <a:prstGeom prst="rect">
            <a:avLst/>
          </a:prstGeom>
        </p:spPr>
      </p:pic>
    </p:spTree>
    <p:extLst>
      <p:ext uri="{BB962C8B-B14F-4D97-AF65-F5344CB8AC3E}">
        <p14:creationId xmlns="" xmlns:p14="http://schemas.microsoft.com/office/powerpoint/2010/main" val="2311703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C9291D-FCAE-A241-BEA4-59D0E6A72970}"/>
              </a:ext>
            </a:extLst>
          </p:cNvPr>
          <p:cNvSpPr>
            <a:spLocks noGrp="1"/>
          </p:cNvSpPr>
          <p:nvPr>
            <p:ph type="ctrTitle"/>
          </p:nvPr>
        </p:nvSpPr>
        <p:spPr>
          <a:xfrm>
            <a:off x="498762" y="3255963"/>
            <a:ext cx="5347855" cy="2387600"/>
          </a:xfrm>
        </p:spPr>
        <p:txBody>
          <a:bodyPr>
            <a:normAutofit/>
          </a:bodyPr>
          <a:lstStyle/>
          <a:p>
            <a:pPr algn="l"/>
            <a:r>
              <a:rPr lang="pl-PL" dirty="0" smtClean="0">
                <a:latin typeface="+mn-lt"/>
              </a:rPr>
              <a:t>Pronomen</a:t>
            </a:r>
            <a:endParaRPr lang="x-none" dirty="0">
              <a:latin typeface="+mn-lt"/>
            </a:endParaRPr>
          </a:p>
        </p:txBody>
      </p:sp>
      <p:sp>
        <p:nvSpPr>
          <p:cNvPr id="3" name="Subtitle 2">
            <a:extLst>
              <a:ext uri="{FF2B5EF4-FFF2-40B4-BE49-F238E27FC236}">
                <a16:creationId xmlns="" xmlns:a16="http://schemas.microsoft.com/office/drawing/2014/main" id="{5EFA3544-C215-DA41-B304-8918C430B658}"/>
              </a:ext>
            </a:extLst>
          </p:cNvPr>
          <p:cNvSpPr>
            <a:spLocks noGrp="1"/>
          </p:cNvSpPr>
          <p:nvPr>
            <p:ph type="subTitle" idx="1"/>
          </p:nvPr>
        </p:nvSpPr>
        <p:spPr>
          <a:xfrm>
            <a:off x="540327" y="5735638"/>
            <a:ext cx="5347855" cy="1655762"/>
          </a:xfrm>
        </p:spPr>
        <p:txBody>
          <a:bodyPr/>
          <a:lstStyle/>
          <a:p>
            <a:pPr algn="l"/>
            <a:r>
              <a:rPr lang="x-none" dirty="0"/>
              <a:t>Subtitle here</a:t>
            </a:r>
          </a:p>
        </p:txBody>
      </p:sp>
    </p:spTree>
    <p:extLst>
      <p:ext uri="{BB962C8B-B14F-4D97-AF65-F5344CB8AC3E}">
        <p14:creationId xmlns="" xmlns:p14="http://schemas.microsoft.com/office/powerpoint/2010/main" val="273893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5086" y="365125"/>
            <a:ext cx="8218714" cy="1325563"/>
          </a:xfrm>
        </p:spPr>
        <p:txBody>
          <a:bodyPr>
            <a:normAutofit fontScale="90000"/>
          </a:bodyPr>
          <a:lstStyle/>
          <a:p>
            <a:r>
              <a:rPr lang="de-DE" b="1" dirty="0" smtClean="0"/>
              <a:t>Übung 2. </a:t>
            </a:r>
            <a:r>
              <a:rPr lang="de-DE" dirty="0" smtClean="0"/>
              <a:t>Welche Personalpronomen fehlen in den Lücken?</a:t>
            </a:r>
            <a:endParaRPr lang="uk-UA" dirty="0"/>
          </a:p>
        </p:txBody>
      </p:sp>
      <p:sp>
        <p:nvSpPr>
          <p:cNvPr id="3" name="Содержимое 2"/>
          <p:cNvSpPr>
            <a:spLocks noGrp="1"/>
          </p:cNvSpPr>
          <p:nvPr>
            <p:ph idx="1"/>
          </p:nvPr>
        </p:nvSpPr>
        <p:spPr/>
        <p:txBody>
          <a:bodyPr>
            <a:normAutofit fontScale="92500" lnSpcReduction="20000"/>
          </a:bodyPr>
          <a:lstStyle/>
          <a:p>
            <a:r>
              <a:rPr lang="de-DE" dirty="0" smtClean="0"/>
              <a:t>1. Siehst du den Mann da? – Ja, ich sehe …. </a:t>
            </a:r>
            <a:endParaRPr lang="pl-PL" dirty="0" smtClean="0"/>
          </a:p>
          <a:p>
            <a:r>
              <a:rPr lang="de-DE" dirty="0" smtClean="0"/>
              <a:t>2. Was schenkt ihr eurer Mutter? - … schenken … eine Halskette und Blumen. </a:t>
            </a:r>
            <a:endParaRPr lang="pl-PL" dirty="0" smtClean="0"/>
          </a:p>
          <a:p>
            <a:r>
              <a:rPr lang="de-DE" dirty="0" smtClean="0"/>
              <a:t>3. Gehört die Zeitung Ihnen? – Ja, … gehört …. </a:t>
            </a:r>
            <a:endParaRPr lang="pl-PL" dirty="0" smtClean="0"/>
          </a:p>
          <a:p>
            <a:r>
              <a:rPr lang="de-DE" dirty="0" smtClean="0"/>
              <a:t>4. Wir schenken dem Freund einen Fußball. … dankt … dafür. </a:t>
            </a:r>
            <a:endParaRPr lang="pl-PL" dirty="0" smtClean="0"/>
          </a:p>
          <a:p>
            <a:r>
              <a:rPr lang="de-DE" dirty="0" smtClean="0"/>
              <a:t>5. Wie fühlt sich Peter? Wie geht es …? </a:t>
            </a:r>
            <a:endParaRPr lang="pl-PL" dirty="0" smtClean="0"/>
          </a:p>
          <a:p>
            <a:r>
              <a:rPr lang="de-DE" dirty="0" smtClean="0"/>
              <a:t>6. Die Großmutter wartet auf dich. Geh und hilf …! </a:t>
            </a:r>
            <a:endParaRPr lang="pl-PL" dirty="0" smtClean="0"/>
          </a:p>
          <a:p>
            <a:r>
              <a:rPr lang="de-DE" dirty="0" smtClean="0"/>
              <a:t>7. Ich kenne … noch nicht. Wie heißt ihr? </a:t>
            </a:r>
            <a:endParaRPr lang="pl-PL" dirty="0" smtClean="0"/>
          </a:p>
          <a:p>
            <a:r>
              <a:rPr lang="de-DE" dirty="0" smtClean="0"/>
              <a:t>8. Deine Mütze gefällt mir. Sie steht … gut. </a:t>
            </a:r>
            <a:endParaRPr lang="pl-PL" dirty="0" smtClean="0"/>
          </a:p>
          <a:p>
            <a:r>
              <a:rPr lang="de-DE" dirty="0" smtClean="0"/>
              <a:t>9. Wir danken unserem Opa. Er hat … ein Fahrrad geschenkt. </a:t>
            </a:r>
            <a:endParaRPr lang="pl-PL" dirty="0" smtClean="0"/>
          </a:p>
          <a:p>
            <a:r>
              <a:rPr lang="de-DE" dirty="0" smtClean="0"/>
              <a:t>10. Könnt ihr uns eure Karte geben? - … geben … überhaupt nichts! </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5086" y="365125"/>
            <a:ext cx="8218714" cy="1325563"/>
          </a:xfrm>
        </p:spPr>
        <p:txBody>
          <a:bodyPr>
            <a:normAutofit fontScale="90000"/>
          </a:bodyPr>
          <a:lstStyle/>
          <a:p>
            <a:r>
              <a:rPr lang="de-DE" b="1" dirty="0" smtClean="0"/>
              <a:t>Übung 2. </a:t>
            </a:r>
            <a:r>
              <a:rPr lang="de-DE" dirty="0" smtClean="0"/>
              <a:t>Welche Personalpronomen fehlen in den Lücken?</a:t>
            </a:r>
            <a:endParaRPr lang="uk-UA" dirty="0"/>
          </a:p>
        </p:txBody>
      </p:sp>
      <p:sp>
        <p:nvSpPr>
          <p:cNvPr id="3" name="Содержимое 2"/>
          <p:cNvSpPr>
            <a:spLocks noGrp="1"/>
          </p:cNvSpPr>
          <p:nvPr>
            <p:ph idx="1"/>
          </p:nvPr>
        </p:nvSpPr>
        <p:spPr>
          <a:xfrm>
            <a:off x="838200" y="1966776"/>
            <a:ext cx="10515600" cy="4486275"/>
          </a:xfrm>
        </p:spPr>
        <p:txBody>
          <a:bodyPr>
            <a:normAutofit fontScale="85000" lnSpcReduction="10000"/>
          </a:bodyPr>
          <a:lstStyle/>
          <a:p>
            <a:r>
              <a:rPr lang="de-DE" dirty="0" smtClean="0"/>
              <a:t>11. Fühlen Sie sich nicht wohl? Kann ich … helfen oder soll ich … den Arzt holen? </a:t>
            </a:r>
            <a:endParaRPr lang="pl-PL" dirty="0" smtClean="0"/>
          </a:p>
          <a:p>
            <a:r>
              <a:rPr lang="de-DE" dirty="0" smtClean="0"/>
              <a:t>12. Das Kind geht schlafen, seine Mutter liest … ein Märchen vor. </a:t>
            </a:r>
            <a:endParaRPr lang="pl-PL" dirty="0" smtClean="0"/>
          </a:p>
          <a:p>
            <a:r>
              <a:rPr lang="de-DE" dirty="0" smtClean="0"/>
              <a:t>13. Geh zu ihr, sie braucht …. </a:t>
            </a:r>
            <a:endParaRPr lang="pl-PL" dirty="0" smtClean="0"/>
          </a:p>
          <a:p>
            <a:r>
              <a:rPr lang="de-DE" dirty="0" smtClean="0"/>
              <a:t>14. Ihr habt sehr gut gespielt, wir bewundern …. </a:t>
            </a:r>
            <a:endParaRPr lang="pl-PL" dirty="0" smtClean="0"/>
          </a:p>
          <a:p>
            <a:r>
              <a:rPr lang="de-DE" dirty="0" smtClean="0"/>
              <a:t>15. Sie haben mir sehr geholfen, … danke … für diese Hilfe. </a:t>
            </a:r>
            <a:endParaRPr lang="pl-PL" dirty="0" smtClean="0"/>
          </a:p>
          <a:p>
            <a:r>
              <a:rPr lang="de-DE" dirty="0" smtClean="0"/>
              <a:t>16. Wir sind gleich fertig, geben Sie … noch fünf Minuten Zeit. </a:t>
            </a:r>
            <a:endParaRPr lang="pl-PL" dirty="0" smtClean="0"/>
          </a:p>
          <a:p>
            <a:r>
              <a:rPr lang="de-DE" dirty="0" smtClean="0"/>
              <a:t>17. Das Motorrad gehört nicht meinem Freund, aber das Auto gehört </a:t>
            </a:r>
            <a:r>
              <a:rPr lang="de-DE" dirty="0" smtClean="0"/>
              <a:t>…ihn. </a:t>
            </a:r>
            <a:endParaRPr lang="pl-PL" dirty="0" smtClean="0"/>
          </a:p>
          <a:p>
            <a:r>
              <a:rPr lang="de-DE" dirty="0" smtClean="0"/>
              <a:t>18. Sie schreibt oft E-Mails an ihren Freund und … antwortet …. </a:t>
            </a:r>
            <a:endParaRPr lang="pl-PL" dirty="0" smtClean="0"/>
          </a:p>
          <a:p>
            <a:r>
              <a:rPr lang="de-DE" dirty="0" smtClean="0"/>
              <a:t>19. Ich brauche eure Unterstützung. Könnt … … helfen?</a:t>
            </a:r>
            <a:endParaRPr lang="pl-PL" dirty="0" smtClean="0"/>
          </a:p>
          <a:p>
            <a:r>
              <a:rPr lang="de-DE" dirty="0" smtClean="0"/>
              <a:t> 20. Haben Sie am Sonntag Zeit? Ich möchte … zum Essen oder ins Kino einladen.</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5086" y="365125"/>
            <a:ext cx="8218714" cy="1325563"/>
          </a:xfrm>
        </p:spPr>
        <p:txBody>
          <a:bodyPr>
            <a:normAutofit fontScale="90000"/>
          </a:bodyPr>
          <a:lstStyle/>
          <a:p>
            <a:r>
              <a:rPr lang="de-DE" b="1" dirty="0" smtClean="0"/>
              <a:t>Übung 2. </a:t>
            </a:r>
            <a:r>
              <a:rPr lang="de-DE" dirty="0" smtClean="0"/>
              <a:t>Welche Personalpronomen fehlen in den Lücken?</a:t>
            </a:r>
            <a:endParaRPr lang="uk-UA" dirty="0"/>
          </a:p>
        </p:txBody>
      </p:sp>
      <p:sp>
        <p:nvSpPr>
          <p:cNvPr id="3" name="Содержимое 2"/>
          <p:cNvSpPr>
            <a:spLocks noGrp="1"/>
          </p:cNvSpPr>
          <p:nvPr>
            <p:ph idx="1"/>
          </p:nvPr>
        </p:nvSpPr>
        <p:spPr/>
        <p:txBody>
          <a:bodyPr>
            <a:normAutofit fontScale="92500" lnSpcReduction="20000"/>
          </a:bodyPr>
          <a:lstStyle/>
          <a:p>
            <a:r>
              <a:rPr lang="de-DE" dirty="0" smtClean="0"/>
              <a:t>21. Ich kann das Problem nicht lösen. Kannst … … einen Rat geben?</a:t>
            </a:r>
            <a:endParaRPr lang="pl-PL" dirty="0" smtClean="0"/>
          </a:p>
          <a:p>
            <a:r>
              <a:rPr lang="de-DE" dirty="0" smtClean="0"/>
              <a:t> 22. Er ist krank und sie besucht … jeden Tag im Krankenhaus. </a:t>
            </a:r>
            <a:endParaRPr lang="pl-PL" dirty="0" smtClean="0"/>
          </a:p>
          <a:p>
            <a:r>
              <a:rPr lang="de-DE" dirty="0" smtClean="0"/>
              <a:t>23. Sie kocht gern, … schenke … ein Kochbuch. </a:t>
            </a:r>
            <a:endParaRPr lang="pl-PL" dirty="0" smtClean="0"/>
          </a:p>
          <a:p>
            <a:r>
              <a:rPr lang="de-DE" dirty="0" smtClean="0"/>
              <a:t>24. Herr Müller, ich verstehe … leider nicht! </a:t>
            </a:r>
            <a:endParaRPr lang="pl-PL" dirty="0" smtClean="0"/>
          </a:p>
          <a:p>
            <a:r>
              <a:rPr lang="de-DE" dirty="0" smtClean="0"/>
              <a:t>25. Wo ist Frau Meier? Ich suche …. </a:t>
            </a:r>
            <a:endParaRPr lang="pl-PL" dirty="0" smtClean="0"/>
          </a:p>
          <a:p>
            <a:r>
              <a:rPr lang="de-DE" dirty="0" smtClean="0"/>
              <a:t>26. Was sagt er? Ich verstehe … nicht. </a:t>
            </a:r>
            <a:endParaRPr lang="pl-PL" dirty="0" smtClean="0"/>
          </a:p>
          <a:p>
            <a:r>
              <a:rPr lang="de-DE" dirty="0" smtClean="0"/>
              <a:t>27. Gefällt dir das Buch? – Ja, … gefällt …. </a:t>
            </a:r>
            <a:endParaRPr lang="pl-PL" dirty="0" smtClean="0"/>
          </a:p>
          <a:p>
            <a:r>
              <a:rPr lang="de-DE" dirty="0" smtClean="0"/>
              <a:t>28. Gehört … die Tasche, Frau Klein? – Nein, die gehört … nicht. </a:t>
            </a:r>
            <a:endParaRPr lang="pl-PL" dirty="0" smtClean="0"/>
          </a:p>
          <a:p>
            <a:r>
              <a:rPr lang="de-DE" dirty="0" smtClean="0"/>
              <a:t>29. Was sagt deine Frau? Gefällt … die Wohnung? </a:t>
            </a:r>
            <a:endParaRPr lang="pl-PL" dirty="0" smtClean="0"/>
          </a:p>
          <a:p>
            <a:r>
              <a:rPr lang="de-DE" dirty="0" smtClean="0"/>
              <a:t>30. Ich bleibe zu Hause. Kannst … … morgen besuchen?</a:t>
            </a:r>
            <a:endParaRPr lang="uk-UA" dirty="0" smtClean="0"/>
          </a:p>
          <a:p>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0726" y="182880"/>
            <a:ext cx="9651274" cy="1325563"/>
          </a:xfrm>
        </p:spPr>
        <p:txBody>
          <a:bodyPr>
            <a:noAutofit/>
          </a:bodyPr>
          <a:lstStyle/>
          <a:p>
            <a:r>
              <a:rPr lang="de-DE" sz="2800" b="1" dirty="0" smtClean="0"/>
              <a:t>Übung </a:t>
            </a:r>
            <a:r>
              <a:rPr lang="pl-PL" sz="2800" b="1" dirty="0" smtClean="0"/>
              <a:t>3</a:t>
            </a:r>
            <a:r>
              <a:rPr lang="de-DE" sz="2800" b="1" dirty="0" smtClean="0"/>
              <a:t>. </a:t>
            </a:r>
            <a:r>
              <a:rPr lang="de-DE" sz="2800" dirty="0" smtClean="0"/>
              <a:t>Ersetzen Sie die Substantive durch die entsprechenden Personalpronomen. Achten Sie besonders auf die Wortfolge.</a:t>
            </a:r>
            <a:r>
              <a:rPr lang="uk-UA" sz="2800" dirty="0" smtClean="0"/>
              <a:t/>
            </a:r>
            <a:br>
              <a:rPr lang="uk-UA" sz="2800" dirty="0" smtClean="0"/>
            </a:br>
            <a:r>
              <a:rPr lang="de-DE" sz="2800" dirty="0" smtClean="0"/>
              <a:t>Beispiel: Er zeigt seinen Eltern sein neues Haus. – Er zeigt </a:t>
            </a:r>
            <a:r>
              <a:rPr lang="de-DE" sz="2800" i="1" dirty="0" smtClean="0"/>
              <a:t>es ihnen</a:t>
            </a:r>
            <a:r>
              <a:rPr lang="de-DE" sz="2800" dirty="0" smtClean="0"/>
              <a:t>.</a:t>
            </a:r>
            <a:endParaRPr lang="uk-UA" sz="2800" dirty="0"/>
          </a:p>
        </p:txBody>
      </p:sp>
      <p:sp>
        <p:nvSpPr>
          <p:cNvPr id="3" name="Содержимое 2"/>
          <p:cNvSpPr>
            <a:spLocks noGrp="1"/>
          </p:cNvSpPr>
          <p:nvPr>
            <p:ph idx="1"/>
          </p:nvPr>
        </p:nvSpPr>
        <p:spPr>
          <a:xfrm>
            <a:off x="838200" y="2272937"/>
            <a:ext cx="10515600" cy="3904026"/>
          </a:xfrm>
        </p:spPr>
        <p:txBody>
          <a:bodyPr>
            <a:normAutofit/>
          </a:bodyPr>
          <a:lstStyle/>
          <a:p>
            <a:r>
              <a:rPr lang="de-DE" dirty="0" smtClean="0"/>
              <a:t>1. Er hat </a:t>
            </a:r>
            <a:r>
              <a:rPr lang="de-DE" dirty="0" smtClean="0">
                <a:solidFill>
                  <a:srgbClr val="FF0000"/>
                </a:solidFill>
              </a:rPr>
              <a:t>seinem Sohn </a:t>
            </a:r>
            <a:r>
              <a:rPr lang="de-DE" dirty="0" smtClean="0"/>
              <a:t>ein </a:t>
            </a:r>
            <a:r>
              <a:rPr lang="de-DE" dirty="0" smtClean="0">
                <a:solidFill>
                  <a:srgbClr val="FF0000"/>
                </a:solidFill>
              </a:rPr>
              <a:t>neues Auto </a:t>
            </a:r>
            <a:r>
              <a:rPr lang="de-DE" dirty="0" smtClean="0"/>
              <a:t>gekauft. </a:t>
            </a:r>
            <a:endParaRPr lang="pl-PL" dirty="0" smtClean="0"/>
          </a:p>
          <a:p>
            <a:r>
              <a:rPr lang="de-DE" dirty="0" smtClean="0"/>
              <a:t>2. Er hat seinen Freunden Grußkarten geschickt. </a:t>
            </a:r>
            <a:endParaRPr lang="pl-PL" dirty="0" smtClean="0"/>
          </a:p>
          <a:p>
            <a:r>
              <a:rPr lang="de-DE" dirty="0" smtClean="0"/>
              <a:t>3. Er hat seiner Oma einen langen Brief geschrieben. </a:t>
            </a:r>
            <a:endParaRPr lang="pl-PL" dirty="0" smtClean="0"/>
          </a:p>
          <a:p>
            <a:r>
              <a:rPr lang="de-DE" dirty="0" smtClean="0"/>
              <a:t>4. Er hat seiner Frau eine besondere Schokolade mitgebracht. </a:t>
            </a:r>
            <a:endParaRPr lang="pl-PL" dirty="0" smtClean="0"/>
          </a:p>
          <a:p>
            <a:r>
              <a:rPr lang="de-DE" dirty="0" smtClean="0"/>
              <a:t>5. Er hat der Direktorin einen teuren Blumenstrauß geschenkt. </a:t>
            </a:r>
            <a:endParaRPr lang="pl-PL" dirty="0" smtClean="0"/>
          </a:p>
          <a:p>
            <a:r>
              <a:rPr lang="de-DE" dirty="0" smtClean="0"/>
              <a:t>6. Er hat einem Freund einen guten Ratschlag gegeben. </a:t>
            </a:r>
            <a:endParaRPr lang="pl-PL" dirty="0" smtClean="0"/>
          </a:p>
          <a:p>
            <a:r>
              <a:rPr lang="de-DE" dirty="0" smtClean="0"/>
              <a:t>7. Er hat seiner Tochter eine schöne Geschichte erzählt. </a:t>
            </a:r>
            <a:endParaRPr lang="uk-UA" dirty="0" smtClean="0"/>
          </a:p>
          <a:p>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0726" y="182880"/>
            <a:ext cx="9651274" cy="1325563"/>
          </a:xfrm>
        </p:spPr>
        <p:txBody>
          <a:bodyPr>
            <a:noAutofit/>
          </a:bodyPr>
          <a:lstStyle/>
          <a:p>
            <a:r>
              <a:rPr lang="de-DE" sz="2800" b="1" dirty="0" smtClean="0"/>
              <a:t>Übung </a:t>
            </a:r>
            <a:r>
              <a:rPr lang="pl-PL" sz="2800" b="1" dirty="0" smtClean="0"/>
              <a:t>3</a:t>
            </a:r>
            <a:r>
              <a:rPr lang="de-DE" sz="2800" b="1" dirty="0" smtClean="0"/>
              <a:t>. </a:t>
            </a:r>
            <a:r>
              <a:rPr lang="de-DE" sz="2800" dirty="0" smtClean="0"/>
              <a:t>Ersetzen Sie die Substantive durch die entsprechenden Personalpronomen. Achten Sie besonders auf die Wortfolge.</a:t>
            </a:r>
            <a:r>
              <a:rPr lang="uk-UA" sz="2800" dirty="0" smtClean="0"/>
              <a:t/>
            </a:r>
            <a:br>
              <a:rPr lang="uk-UA" sz="2800" dirty="0" smtClean="0"/>
            </a:br>
            <a:r>
              <a:rPr lang="de-DE" sz="2800" dirty="0" smtClean="0"/>
              <a:t>Beispiel: Er zeigt seinen Eltern sein neues Haus. – Er zeigt </a:t>
            </a:r>
            <a:r>
              <a:rPr lang="de-DE" sz="2800" i="1" dirty="0" smtClean="0"/>
              <a:t>es ihnen</a:t>
            </a:r>
            <a:r>
              <a:rPr lang="de-DE" sz="2800" dirty="0" smtClean="0"/>
              <a:t>.</a:t>
            </a:r>
            <a:endParaRPr lang="uk-UA" sz="2800" dirty="0"/>
          </a:p>
        </p:txBody>
      </p:sp>
      <p:sp>
        <p:nvSpPr>
          <p:cNvPr id="3" name="Содержимое 2"/>
          <p:cNvSpPr>
            <a:spLocks noGrp="1"/>
          </p:cNvSpPr>
          <p:nvPr>
            <p:ph idx="1"/>
          </p:nvPr>
        </p:nvSpPr>
        <p:spPr>
          <a:xfrm>
            <a:off x="838200" y="2272937"/>
            <a:ext cx="10515600" cy="3904026"/>
          </a:xfrm>
        </p:spPr>
        <p:txBody>
          <a:bodyPr>
            <a:normAutofit/>
          </a:bodyPr>
          <a:lstStyle/>
          <a:p>
            <a:r>
              <a:rPr lang="de-DE" dirty="0" smtClean="0"/>
              <a:t>8. Er hat dem Opa Medikamente mitgebracht. </a:t>
            </a:r>
            <a:endParaRPr lang="pl-PL" dirty="0" smtClean="0"/>
          </a:p>
          <a:p>
            <a:r>
              <a:rPr lang="de-DE" dirty="0" smtClean="0"/>
              <a:t>9. Er hat dem Sohn die Regel erklärt. </a:t>
            </a:r>
            <a:endParaRPr lang="pl-PL" dirty="0" smtClean="0"/>
          </a:p>
          <a:p>
            <a:r>
              <a:rPr lang="de-DE" dirty="0" smtClean="0"/>
              <a:t>10. Er hat seinen Nachbarn Geld geborgt. </a:t>
            </a:r>
            <a:endParaRPr lang="pl-PL" dirty="0" smtClean="0"/>
          </a:p>
          <a:p>
            <a:r>
              <a:rPr lang="de-DE" dirty="0" smtClean="0"/>
              <a:t>11. Er hat seinen Söhnen das Rauchen verboten. </a:t>
            </a:r>
            <a:endParaRPr lang="pl-PL" dirty="0" smtClean="0"/>
          </a:p>
          <a:p>
            <a:r>
              <a:rPr lang="de-DE" dirty="0" smtClean="0"/>
              <a:t>12. Er hat seinen Gästen edlen Rotwein empfohlen. </a:t>
            </a:r>
            <a:endParaRPr lang="pl-PL" dirty="0" smtClean="0"/>
          </a:p>
          <a:p>
            <a:r>
              <a:rPr lang="de-DE" dirty="0" smtClean="0"/>
              <a:t>13. Er hat seinen Freunden die Wahrheit gesagt. </a:t>
            </a:r>
            <a:endParaRPr lang="pl-PL" dirty="0" smtClean="0"/>
          </a:p>
          <a:p>
            <a:r>
              <a:rPr lang="de-DE" dirty="0" smtClean="0"/>
              <a:t>14. Er hat seiner Tochter die Frage beantwortet.</a:t>
            </a:r>
            <a:endParaRPr lang="uk-UA" dirty="0" smtClean="0"/>
          </a:p>
          <a:p>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7966" y="169182"/>
            <a:ext cx="8545286" cy="1325563"/>
          </a:xfrm>
        </p:spPr>
        <p:txBody>
          <a:bodyPr>
            <a:normAutofit fontScale="90000"/>
          </a:bodyPr>
          <a:lstStyle/>
          <a:p>
            <a:r>
              <a:rPr lang="de-DE" sz="3100" b="1" dirty="0" smtClean="0"/>
              <a:t>Übung </a:t>
            </a:r>
            <a:r>
              <a:rPr lang="pl-PL" sz="3100" b="1" dirty="0" smtClean="0"/>
              <a:t>4</a:t>
            </a:r>
            <a:r>
              <a:rPr lang="de-DE" sz="3100" b="1" dirty="0" smtClean="0"/>
              <a:t>.</a:t>
            </a:r>
            <a:r>
              <a:rPr lang="de-DE" sz="3100" dirty="0" smtClean="0"/>
              <a:t> Beantworten Sie die Fragen nach dem Muster:</a:t>
            </a:r>
            <a:r>
              <a:rPr lang="uk-UA" sz="3100" dirty="0" smtClean="0"/>
              <a:t/>
            </a:r>
            <a:br>
              <a:rPr lang="uk-UA" sz="3100" dirty="0" smtClean="0"/>
            </a:br>
            <a:r>
              <a:rPr lang="de-DE" sz="3100" dirty="0" smtClean="0"/>
              <a:t>Wann gibst du mir mein Heft zurück? – Ich gebe </a:t>
            </a:r>
            <a:r>
              <a:rPr lang="de-DE" sz="3100" i="1" dirty="0" smtClean="0"/>
              <a:t>es dir </a:t>
            </a:r>
            <a:r>
              <a:rPr lang="de-DE" sz="3100" dirty="0" smtClean="0"/>
              <a:t>morgen zurück.</a:t>
            </a:r>
            <a:endParaRPr lang="uk-UA" dirty="0"/>
          </a:p>
        </p:txBody>
      </p:sp>
      <p:sp>
        <p:nvSpPr>
          <p:cNvPr id="3" name="Содержимое 2"/>
          <p:cNvSpPr>
            <a:spLocks noGrp="1"/>
          </p:cNvSpPr>
          <p:nvPr>
            <p:ph idx="1"/>
          </p:nvPr>
        </p:nvSpPr>
        <p:spPr/>
        <p:txBody>
          <a:bodyPr>
            <a:normAutofit lnSpcReduction="10000"/>
          </a:bodyPr>
          <a:lstStyle/>
          <a:p>
            <a:pPr>
              <a:buNone/>
            </a:pPr>
            <a:endParaRPr lang="uk-UA" dirty="0" smtClean="0"/>
          </a:p>
          <a:p>
            <a:r>
              <a:rPr lang="de-DE" dirty="0" smtClean="0"/>
              <a:t>1. Vertraust du dein Baby deiner 10jährigen Nichte an? </a:t>
            </a:r>
            <a:endParaRPr lang="pl-PL" dirty="0" smtClean="0"/>
          </a:p>
          <a:p>
            <a:r>
              <a:rPr lang="de-DE" dirty="0" smtClean="0"/>
              <a:t>2. Können Sie mir noch die folgende Frage beantworten? </a:t>
            </a:r>
            <a:endParaRPr lang="pl-PL" dirty="0" smtClean="0"/>
          </a:p>
          <a:p>
            <a:r>
              <a:rPr lang="de-DE" dirty="0" smtClean="0"/>
              <a:t>3. Können Sie dem Richter Ihre Unschuld beweisen? </a:t>
            </a:r>
            <a:endParaRPr lang="pl-PL" dirty="0" smtClean="0"/>
          </a:p>
          <a:p>
            <a:r>
              <a:rPr lang="de-DE" dirty="0" smtClean="0"/>
              <a:t>4. Wann bringst du uns die Übersetzung? </a:t>
            </a:r>
            <a:endParaRPr lang="pl-PL" dirty="0" smtClean="0"/>
          </a:p>
          <a:p>
            <a:r>
              <a:rPr lang="de-DE" dirty="0" smtClean="0"/>
              <a:t>5. Kannst du uns ein bisschen Geld borgen? </a:t>
            </a:r>
            <a:endParaRPr lang="pl-PL" dirty="0" smtClean="0"/>
          </a:p>
          <a:p>
            <a:r>
              <a:rPr lang="de-DE" dirty="0" smtClean="0"/>
              <a:t>6. Mama, erlaubst du Peter die Party bei Susi? </a:t>
            </a:r>
            <a:endParaRPr lang="pl-PL" dirty="0" smtClean="0"/>
          </a:p>
          <a:p>
            <a:r>
              <a:rPr lang="de-DE" dirty="0" smtClean="0"/>
              <a:t>7. Wann erzählst du uns diese Geschichte? </a:t>
            </a:r>
            <a:endParaRPr lang="pl-PL" dirty="0" smtClean="0"/>
          </a:p>
          <a:p>
            <a:r>
              <a:rPr lang="de-DE" dirty="0" smtClean="0"/>
              <a:t>8. Wann gibst du den Freunden das Motorrad zurück</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7966" y="169182"/>
            <a:ext cx="8545286" cy="1325563"/>
          </a:xfrm>
        </p:spPr>
        <p:txBody>
          <a:bodyPr>
            <a:normAutofit fontScale="90000"/>
          </a:bodyPr>
          <a:lstStyle/>
          <a:p>
            <a:r>
              <a:rPr lang="de-DE" sz="3100" b="1" dirty="0" smtClean="0"/>
              <a:t>Übung </a:t>
            </a:r>
            <a:r>
              <a:rPr lang="pl-PL" sz="3100" b="1" dirty="0" smtClean="0"/>
              <a:t>4</a:t>
            </a:r>
            <a:r>
              <a:rPr lang="de-DE" sz="3100" b="1" dirty="0" smtClean="0"/>
              <a:t>.</a:t>
            </a:r>
            <a:r>
              <a:rPr lang="de-DE" sz="3100" dirty="0" smtClean="0"/>
              <a:t> Beantworten Sie die Fragen nach dem Muster:</a:t>
            </a:r>
            <a:r>
              <a:rPr lang="uk-UA" sz="3100" dirty="0" smtClean="0"/>
              <a:t/>
            </a:r>
            <a:br>
              <a:rPr lang="uk-UA" sz="3100" dirty="0" smtClean="0"/>
            </a:br>
            <a:r>
              <a:rPr lang="de-DE" sz="3100" dirty="0" smtClean="0"/>
              <a:t>Wann gibst du mir mein Heft zurück? – Ich gebe </a:t>
            </a:r>
            <a:r>
              <a:rPr lang="de-DE" sz="3100" i="1" dirty="0" smtClean="0"/>
              <a:t>es dir </a:t>
            </a:r>
            <a:r>
              <a:rPr lang="de-DE" sz="3100" dirty="0" smtClean="0"/>
              <a:t>morgen zurück.</a:t>
            </a:r>
            <a:endParaRPr lang="uk-UA" dirty="0"/>
          </a:p>
        </p:txBody>
      </p:sp>
      <p:sp>
        <p:nvSpPr>
          <p:cNvPr id="3" name="Содержимое 2"/>
          <p:cNvSpPr>
            <a:spLocks noGrp="1"/>
          </p:cNvSpPr>
          <p:nvPr>
            <p:ph idx="1"/>
          </p:nvPr>
        </p:nvSpPr>
        <p:spPr>
          <a:xfrm>
            <a:off x="838200" y="1825625"/>
            <a:ext cx="10515600" cy="4562112"/>
          </a:xfrm>
        </p:spPr>
        <p:txBody>
          <a:bodyPr>
            <a:normAutofit fontScale="92500" lnSpcReduction="10000"/>
          </a:bodyPr>
          <a:lstStyle/>
          <a:p>
            <a:r>
              <a:rPr lang="de-DE" dirty="0" smtClean="0"/>
              <a:t> 9. Leihst du Katja die Zeitschrift? </a:t>
            </a:r>
            <a:endParaRPr lang="pl-PL" dirty="0" smtClean="0"/>
          </a:p>
          <a:p>
            <a:r>
              <a:rPr lang="de-DE" dirty="0" smtClean="0"/>
              <a:t>10. Schenkst du den Kindern diese Bücher. </a:t>
            </a:r>
            <a:endParaRPr lang="pl-PL" dirty="0" smtClean="0"/>
          </a:p>
          <a:p>
            <a:r>
              <a:rPr lang="de-DE" dirty="0" smtClean="0"/>
              <a:t>11. Wann schicken Sie uns Ihr Angebot? </a:t>
            </a:r>
            <a:endParaRPr lang="pl-PL" dirty="0" smtClean="0"/>
          </a:p>
          <a:p>
            <a:r>
              <a:rPr lang="de-DE" dirty="0" smtClean="0"/>
              <a:t>12. Können Sie mir bitte den Weg zeigen? </a:t>
            </a:r>
            <a:endParaRPr lang="pl-PL" dirty="0" smtClean="0"/>
          </a:p>
          <a:p>
            <a:r>
              <a:rPr lang="de-DE" dirty="0" smtClean="0"/>
              <a:t>13. Wann schreibst du uns wieder eine SMS? </a:t>
            </a:r>
            <a:endParaRPr lang="pl-PL" dirty="0" smtClean="0"/>
          </a:p>
          <a:p>
            <a:r>
              <a:rPr lang="de-DE" dirty="0" smtClean="0"/>
              <a:t>14. Sagst du deinen Eltern immer die Wahrheit? </a:t>
            </a:r>
            <a:endParaRPr lang="pl-PL" dirty="0" smtClean="0"/>
          </a:p>
          <a:p>
            <a:r>
              <a:rPr lang="de-DE" dirty="0" smtClean="0"/>
              <a:t>15. Wann stellen Sie uns Ihren neuen Kollegen vor? </a:t>
            </a:r>
            <a:endParaRPr lang="pl-PL" dirty="0" smtClean="0"/>
          </a:p>
          <a:p>
            <a:r>
              <a:rPr lang="de-DE" dirty="0" smtClean="0"/>
              <a:t>16. Kannst du uns diesen Text / diese E-Mail übersetzen? </a:t>
            </a:r>
            <a:endParaRPr lang="pl-PL" dirty="0" smtClean="0"/>
          </a:p>
          <a:p>
            <a:r>
              <a:rPr lang="de-DE" dirty="0" smtClean="0"/>
              <a:t>17. Können Sie uns diese Melodie vorspielen? </a:t>
            </a:r>
            <a:endParaRPr lang="pl-PL" dirty="0" smtClean="0"/>
          </a:p>
          <a:p>
            <a:r>
              <a:rPr lang="de-DE" dirty="0" smtClean="0"/>
              <a:t>18. Können Sie uns diese Frage beantworten? </a:t>
            </a:r>
            <a:endParaRPr lang="uk-UA" dirty="0" smtClean="0"/>
          </a:p>
          <a:p>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7966" y="169182"/>
            <a:ext cx="8545286" cy="1325563"/>
          </a:xfrm>
        </p:spPr>
        <p:txBody>
          <a:bodyPr>
            <a:normAutofit fontScale="90000"/>
          </a:bodyPr>
          <a:lstStyle/>
          <a:p>
            <a:r>
              <a:rPr lang="de-DE" sz="3100" b="1" dirty="0" smtClean="0"/>
              <a:t>Übung </a:t>
            </a:r>
            <a:r>
              <a:rPr lang="pl-PL" sz="3100" b="1" dirty="0" smtClean="0"/>
              <a:t>4</a:t>
            </a:r>
            <a:r>
              <a:rPr lang="de-DE" sz="3100" b="1" dirty="0" smtClean="0"/>
              <a:t>.</a:t>
            </a:r>
            <a:r>
              <a:rPr lang="de-DE" sz="3100" dirty="0" smtClean="0"/>
              <a:t> Beantworten Sie die Fragen nach dem Muster:</a:t>
            </a:r>
            <a:r>
              <a:rPr lang="uk-UA" sz="3100" dirty="0" smtClean="0"/>
              <a:t/>
            </a:r>
            <a:br>
              <a:rPr lang="uk-UA" sz="3100" dirty="0" smtClean="0"/>
            </a:br>
            <a:r>
              <a:rPr lang="de-DE" sz="3100" dirty="0" smtClean="0"/>
              <a:t>Wann gibst du mir mein Heft zurück? – Ich gebe </a:t>
            </a:r>
            <a:r>
              <a:rPr lang="de-DE" sz="3100" i="1" dirty="0" smtClean="0"/>
              <a:t>es dir </a:t>
            </a:r>
            <a:r>
              <a:rPr lang="de-DE" sz="3100" dirty="0" smtClean="0"/>
              <a:t>morgen zurück.</a:t>
            </a:r>
            <a:endParaRPr lang="uk-UA" dirty="0"/>
          </a:p>
        </p:txBody>
      </p:sp>
      <p:sp>
        <p:nvSpPr>
          <p:cNvPr id="3" name="Содержимое 2"/>
          <p:cNvSpPr>
            <a:spLocks noGrp="1"/>
          </p:cNvSpPr>
          <p:nvPr>
            <p:ph idx="1"/>
          </p:nvPr>
        </p:nvSpPr>
        <p:spPr>
          <a:xfrm>
            <a:off x="838200" y="2037805"/>
            <a:ext cx="10515600" cy="4139157"/>
          </a:xfrm>
        </p:spPr>
        <p:txBody>
          <a:bodyPr>
            <a:normAutofit/>
          </a:bodyPr>
          <a:lstStyle/>
          <a:p>
            <a:r>
              <a:rPr lang="de-DE" dirty="0" smtClean="0"/>
              <a:t>19. Hast du deinem Bruder das Auto überlassen? </a:t>
            </a:r>
            <a:endParaRPr lang="pl-PL" dirty="0" smtClean="0"/>
          </a:p>
          <a:p>
            <a:r>
              <a:rPr lang="de-DE" dirty="0" smtClean="0"/>
              <a:t>20. Können Sie uns das Paket noch heute senden? </a:t>
            </a:r>
            <a:endParaRPr lang="pl-PL" dirty="0" smtClean="0"/>
          </a:p>
          <a:p>
            <a:r>
              <a:rPr lang="de-DE" dirty="0" smtClean="0"/>
              <a:t>21. Kannst du uns die Geschichte noch einmal erzählen? </a:t>
            </a:r>
            <a:endParaRPr lang="pl-PL" dirty="0" smtClean="0"/>
          </a:p>
          <a:p>
            <a:r>
              <a:rPr lang="de-DE" dirty="0" smtClean="0"/>
              <a:t>22. Hat er der Schwester die Puppe weggenommen? </a:t>
            </a:r>
            <a:endParaRPr lang="pl-PL" dirty="0" smtClean="0"/>
          </a:p>
          <a:p>
            <a:r>
              <a:rPr lang="de-DE" dirty="0" smtClean="0"/>
              <a:t>23. Wann liest du uns das Märchen vor? </a:t>
            </a:r>
            <a:endParaRPr lang="pl-PL" dirty="0" smtClean="0"/>
          </a:p>
          <a:p>
            <a:r>
              <a:rPr lang="de-DE" dirty="0" smtClean="0"/>
              <a:t>24. Papa, wann kaufst du uns Eis? </a:t>
            </a:r>
            <a:endParaRPr lang="pl-PL" dirty="0" smtClean="0"/>
          </a:p>
          <a:p>
            <a:r>
              <a:rPr lang="de-DE" dirty="0" smtClean="0"/>
              <a:t>25. Kannst du mir deinen Kugelschreiber geben?</a:t>
            </a:r>
            <a:endParaRPr lang="uk-UA" dirty="0" smtClean="0"/>
          </a:p>
          <a:p>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67050" y="365126"/>
            <a:ext cx="7186749" cy="862784"/>
          </a:xfrm>
        </p:spPr>
        <p:txBody>
          <a:bodyPr>
            <a:normAutofit/>
          </a:bodyPr>
          <a:lstStyle/>
          <a:p>
            <a:r>
              <a:rPr lang="uk-UA" sz="3600" b="1" dirty="0" smtClean="0"/>
              <a:t>Зворотні дієслова (</a:t>
            </a:r>
            <a:r>
              <a:rPr lang="de-DE" sz="3600" b="1" dirty="0" smtClean="0"/>
              <a:t>Reflexive Verben</a:t>
            </a:r>
            <a:r>
              <a:rPr lang="uk-UA" sz="3600" b="1" dirty="0" smtClean="0"/>
              <a:t>)</a:t>
            </a:r>
            <a:endParaRPr lang="uk-UA" sz="3600" dirty="0"/>
          </a:p>
        </p:txBody>
      </p:sp>
      <p:sp>
        <p:nvSpPr>
          <p:cNvPr id="3" name="Содержимое 2"/>
          <p:cNvSpPr>
            <a:spLocks noGrp="1"/>
          </p:cNvSpPr>
          <p:nvPr>
            <p:ph idx="1"/>
          </p:nvPr>
        </p:nvSpPr>
        <p:spPr/>
        <p:txBody>
          <a:bodyPr/>
          <a:lstStyle/>
          <a:p>
            <a:r>
              <a:rPr lang="uk-UA" dirty="0" smtClean="0"/>
              <a:t>Зворотні дієслова означають дію, спрямовану на самого її носія. </a:t>
            </a:r>
            <a:endParaRPr lang="pl-PL" dirty="0" smtClean="0"/>
          </a:p>
          <a:p>
            <a:r>
              <a:rPr lang="uk-UA" dirty="0" smtClean="0"/>
              <a:t>В українській мові формальною ознакою цих дієслів є частка </a:t>
            </a:r>
            <a:r>
              <a:rPr lang="uk-UA" dirty="0" err="1" smtClean="0"/>
              <a:t>-ся</a:t>
            </a:r>
            <a:r>
              <a:rPr lang="uk-UA" dirty="0" smtClean="0"/>
              <a:t>, в німецькій же мові – це зворотний займенник </a:t>
            </a:r>
            <a:r>
              <a:rPr lang="de-DE" i="1" dirty="0" smtClean="0"/>
              <a:t>sich</a:t>
            </a:r>
            <a:r>
              <a:rPr lang="uk-UA" dirty="0" smtClean="0"/>
              <a:t>:</a:t>
            </a:r>
            <a:endParaRPr lang="pl-PL" dirty="0" smtClean="0"/>
          </a:p>
          <a:p>
            <a:r>
              <a:rPr lang="uk-UA" dirty="0" smtClean="0"/>
              <a:t> пор.: вмивати</a:t>
            </a:r>
            <a:r>
              <a:rPr lang="uk-UA" i="1" dirty="0" smtClean="0"/>
              <a:t>ся</a:t>
            </a:r>
            <a:r>
              <a:rPr lang="uk-UA" dirty="0" smtClean="0"/>
              <a:t> – </a:t>
            </a:r>
            <a:r>
              <a:rPr lang="de-DE" i="1" dirty="0" smtClean="0"/>
              <a:t>sich</a:t>
            </a:r>
            <a:r>
              <a:rPr lang="de-DE" dirty="0" smtClean="0"/>
              <a:t> waschen</a:t>
            </a:r>
            <a:r>
              <a:rPr lang="uk-UA" dirty="0" smtClean="0"/>
              <a:t>. </a:t>
            </a:r>
            <a:endParaRPr lang="pl-PL" dirty="0" smtClean="0"/>
          </a:p>
          <a:p>
            <a:r>
              <a:rPr lang="uk-UA" dirty="0" smtClean="0"/>
              <a:t>В залежності від значення дієслова зворотний займенник </a:t>
            </a:r>
            <a:r>
              <a:rPr lang="de-DE" b="1" i="1" dirty="0" smtClean="0"/>
              <a:t>sich </a:t>
            </a:r>
            <a:r>
              <a:rPr lang="uk-UA" dirty="0" smtClean="0"/>
              <a:t>може вживатися у відмінках </a:t>
            </a:r>
            <a:r>
              <a:rPr lang="de-DE" i="1" dirty="0" smtClean="0"/>
              <a:t>Akkusativ</a:t>
            </a:r>
            <a:r>
              <a:rPr lang="de-DE" dirty="0" smtClean="0"/>
              <a:t> </a:t>
            </a:r>
            <a:r>
              <a:rPr lang="uk-UA" dirty="0" smtClean="0"/>
              <a:t>або (рідше) </a:t>
            </a:r>
            <a:r>
              <a:rPr lang="de-DE" i="1" dirty="0" smtClean="0"/>
              <a:t>Dativ</a:t>
            </a:r>
            <a:r>
              <a:rPr lang="uk-UA" dirty="0" smtClean="0"/>
              <a:t>: </a:t>
            </a:r>
            <a:endParaRPr lang="en-US" dirty="0" smtClean="0"/>
          </a:p>
          <a:p>
            <a:r>
              <a:rPr lang="de-DE" dirty="0" smtClean="0"/>
              <a:t>sich</a:t>
            </a:r>
            <a:r>
              <a:rPr lang="uk-UA" dirty="0" smtClean="0"/>
              <a:t> </a:t>
            </a:r>
            <a:r>
              <a:rPr lang="uk-UA" dirty="0" smtClean="0"/>
              <a:t>ä</a:t>
            </a:r>
            <a:r>
              <a:rPr lang="de-DE" dirty="0" err="1" smtClean="0"/>
              <a:t>ndern</a:t>
            </a:r>
            <a:r>
              <a:rPr lang="uk-UA" dirty="0" smtClean="0"/>
              <a:t> (</a:t>
            </a:r>
            <a:r>
              <a:rPr lang="de-DE" dirty="0" smtClean="0"/>
              <a:t>wen</a:t>
            </a:r>
            <a:r>
              <a:rPr lang="uk-UA" dirty="0" smtClean="0"/>
              <a:t>? – </a:t>
            </a:r>
            <a:r>
              <a:rPr lang="de-DE" dirty="0" err="1" smtClean="0"/>
              <a:t>Akk</a:t>
            </a:r>
            <a:r>
              <a:rPr lang="uk-UA" dirty="0" smtClean="0"/>
              <a:t>.), але </a:t>
            </a:r>
            <a:r>
              <a:rPr lang="de-DE" dirty="0" smtClean="0"/>
              <a:t>sich etwas vorstellen</a:t>
            </a:r>
            <a:r>
              <a:rPr lang="uk-UA" dirty="0" smtClean="0"/>
              <a:t> (</a:t>
            </a:r>
            <a:r>
              <a:rPr lang="de-DE" dirty="0" smtClean="0"/>
              <a:t>wem</a:t>
            </a:r>
            <a:r>
              <a:rPr lang="uk-UA" dirty="0" smtClean="0"/>
              <a:t>? – </a:t>
            </a:r>
            <a:r>
              <a:rPr lang="de-DE" dirty="0" smtClean="0"/>
              <a:t>Dat</a:t>
            </a:r>
            <a:r>
              <a:rPr lang="uk-UA" dirty="0" smtClean="0"/>
              <a:t>.</a:t>
            </a:r>
            <a:r>
              <a:rPr lang="en-US" dirty="0" smtClean="0"/>
              <a:t>)</a:t>
            </a:r>
            <a:endParaRPr lang="uk-UA" dirty="0" smtClean="0"/>
          </a:p>
          <a:p>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45029" y="1227909"/>
          <a:ext cx="10306593" cy="4267200"/>
        </p:xfrm>
        <a:graphic>
          <a:graphicData uri="http://schemas.openxmlformats.org/drawingml/2006/table">
            <a:tbl>
              <a:tblPr>
                <a:tableStyleId>{5DA37D80-6434-44D0-A028-1B22A696006F}</a:tableStyleId>
              </a:tblPr>
              <a:tblGrid>
                <a:gridCol w="1354857"/>
                <a:gridCol w="3543714"/>
                <a:gridCol w="5408022"/>
              </a:tblGrid>
              <a:tr h="0">
                <a:tc>
                  <a:txBody>
                    <a:bodyPr/>
                    <a:lstStyle/>
                    <a:p>
                      <a:pPr algn="ctr">
                        <a:spcAft>
                          <a:spcPts val="0"/>
                        </a:spcAft>
                      </a:pPr>
                      <a:r>
                        <a:rPr lang="de-DE" sz="2800" dirty="0"/>
                        <a:t>Person</a:t>
                      </a:r>
                      <a:endParaRPr lang="uk-UA" sz="2800" dirty="0">
                        <a:latin typeface="Times New Roman"/>
                        <a:ea typeface="MS Mincho"/>
                      </a:endParaRPr>
                    </a:p>
                  </a:txBody>
                  <a:tcPr marL="68580" marR="68580" marT="0" marB="0"/>
                </a:tc>
                <a:tc>
                  <a:txBody>
                    <a:bodyPr/>
                    <a:lstStyle/>
                    <a:p>
                      <a:pPr algn="ctr">
                        <a:spcAft>
                          <a:spcPts val="0"/>
                        </a:spcAft>
                      </a:pPr>
                      <a:r>
                        <a:rPr lang="de-DE" sz="2800"/>
                        <a:t>Akkusativ</a:t>
                      </a:r>
                      <a:endParaRPr lang="uk-UA" sz="2800">
                        <a:latin typeface="Times New Roman"/>
                        <a:ea typeface="MS Mincho"/>
                      </a:endParaRPr>
                    </a:p>
                  </a:txBody>
                  <a:tcPr marL="68580" marR="68580" marT="0" marB="0"/>
                </a:tc>
                <a:tc>
                  <a:txBody>
                    <a:bodyPr/>
                    <a:lstStyle/>
                    <a:p>
                      <a:pPr algn="ctr">
                        <a:spcAft>
                          <a:spcPts val="0"/>
                        </a:spcAft>
                      </a:pPr>
                      <a:r>
                        <a:rPr lang="de-DE" sz="2800"/>
                        <a:t>Dativ</a:t>
                      </a:r>
                      <a:endParaRPr lang="uk-UA" sz="2800">
                        <a:latin typeface="Times New Roman"/>
                        <a:ea typeface="MS Mincho"/>
                      </a:endParaRPr>
                    </a:p>
                  </a:txBody>
                  <a:tcPr marL="68580" marR="68580" marT="0" marB="0"/>
                </a:tc>
              </a:tr>
              <a:tr h="0">
                <a:tc>
                  <a:txBody>
                    <a:bodyPr/>
                    <a:lstStyle/>
                    <a:p>
                      <a:pPr algn="just">
                        <a:spcAft>
                          <a:spcPts val="0"/>
                        </a:spcAft>
                      </a:pPr>
                      <a:r>
                        <a:rPr lang="de-DE" sz="2800"/>
                        <a:t>ich</a:t>
                      </a:r>
                      <a:endParaRPr lang="uk-UA" sz="2800">
                        <a:latin typeface="Times New Roman"/>
                        <a:ea typeface="MS Mincho"/>
                      </a:endParaRPr>
                    </a:p>
                  </a:txBody>
                  <a:tcPr marL="68580" marR="68580" marT="0" marB="0"/>
                </a:tc>
                <a:tc>
                  <a:txBody>
                    <a:bodyPr/>
                    <a:lstStyle/>
                    <a:p>
                      <a:pPr algn="just">
                        <a:spcAft>
                          <a:spcPts val="0"/>
                        </a:spcAft>
                      </a:pPr>
                      <a:r>
                        <a:rPr lang="de-DE" sz="2800" dirty="0"/>
                        <a:t>ich wasche mich</a:t>
                      </a:r>
                      <a:endParaRPr lang="uk-UA" sz="2800" dirty="0">
                        <a:latin typeface="Times New Roman"/>
                        <a:ea typeface="MS Mincho"/>
                      </a:endParaRPr>
                    </a:p>
                  </a:txBody>
                  <a:tcPr marL="68580" marR="68580" marT="0" marB="0"/>
                </a:tc>
                <a:tc>
                  <a:txBody>
                    <a:bodyPr/>
                    <a:lstStyle/>
                    <a:p>
                      <a:pPr algn="just">
                        <a:spcAft>
                          <a:spcPts val="0"/>
                        </a:spcAft>
                      </a:pPr>
                      <a:r>
                        <a:rPr lang="de-DE" sz="2800" dirty="0"/>
                        <a:t>ich wasche mir die Hände</a:t>
                      </a:r>
                      <a:endParaRPr lang="uk-UA" sz="2800" dirty="0">
                        <a:latin typeface="Times New Roman"/>
                        <a:ea typeface="MS Mincho"/>
                      </a:endParaRPr>
                    </a:p>
                  </a:txBody>
                  <a:tcPr marL="68580" marR="68580" marT="0" marB="0"/>
                </a:tc>
              </a:tr>
              <a:tr h="0">
                <a:tc>
                  <a:txBody>
                    <a:bodyPr/>
                    <a:lstStyle/>
                    <a:p>
                      <a:pPr algn="just">
                        <a:spcAft>
                          <a:spcPts val="0"/>
                        </a:spcAft>
                      </a:pPr>
                      <a:r>
                        <a:rPr lang="de-DE" sz="2800"/>
                        <a:t>du</a:t>
                      </a:r>
                      <a:endParaRPr lang="uk-UA" sz="2800">
                        <a:latin typeface="Times New Roman"/>
                        <a:ea typeface="MS Mincho"/>
                      </a:endParaRPr>
                    </a:p>
                  </a:txBody>
                  <a:tcPr marL="68580" marR="68580" marT="0" marB="0"/>
                </a:tc>
                <a:tc>
                  <a:txBody>
                    <a:bodyPr/>
                    <a:lstStyle/>
                    <a:p>
                      <a:pPr algn="just">
                        <a:spcAft>
                          <a:spcPts val="0"/>
                        </a:spcAft>
                      </a:pPr>
                      <a:r>
                        <a:rPr lang="de-DE" sz="2800"/>
                        <a:t>du entschuldigst dich</a:t>
                      </a:r>
                      <a:endParaRPr lang="uk-UA" sz="2800">
                        <a:latin typeface="Times New Roman"/>
                        <a:ea typeface="MS Mincho"/>
                      </a:endParaRPr>
                    </a:p>
                  </a:txBody>
                  <a:tcPr marL="68580" marR="68580" marT="0" marB="0"/>
                </a:tc>
                <a:tc>
                  <a:txBody>
                    <a:bodyPr/>
                    <a:lstStyle/>
                    <a:p>
                      <a:pPr algn="just">
                        <a:spcAft>
                          <a:spcPts val="0"/>
                        </a:spcAft>
                      </a:pPr>
                      <a:r>
                        <a:rPr lang="de-DE" sz="2800" dirty="0"/>
                        <a:t>du siehst dir den Film an</a:t>
                      </a:r>
                      <a:endParaRPr lang="uk-UA" sz="2800" dirty="0">
                        <a:latin typeface="Times New Roman"/>
                        <a:ea typeface="MS Mincho"/>
                      </a:endParaRPr>
                    </a:p>
                  </a:txBody>
                  <a:tcPr marL="68580" marR="68580" marT="0" marB="0"/>
                </a:tc>
              </a:tr>
              <a:tr h="0">
                <a:tc>
                  <a:txBody>
                    <a:bodyPr/>
                    <a:lstStyle/>
                    <a:p>
                      <a:pPr algn="just">
                        <a:spcAft>
                          <a:spcPts val="0"/>
                        </a:spcAft>
                      </a:pPr>
                      <a:r>
                        <a:rPr lang="de-DE" sz="2800"/>
                        <a:t>er</a:t>
                      </a:r>
                      <a:endParaRPr lang="uk-UA" sz="2800">
                        <a:latin typeface="Times New Roman"/>
                        <a:ea typeface="MS Mincho"/>
                      </a:endParaRPr>
                    </a:p>
                  </a:txBody>
                  <a:tcPr marL="68580" marR="68580" marT="0" marB="0"/>
                </a:tc>
                <a:tc>
                  <a:txBody>
                    <a:bodyPr/>
                    <a:lstStyle/>
                    <a:p>
                      <a:pPr algn="just">
                        <a:spcAft>
                          <a:spcPts val="0"/>
                        </a:spcAft>
                      </a:pPr>
                      <a:r>
                        <a:rPr lang="de-DE" sz="2800" dirty="0"/>
                        <a:t>er rasiert sich</a:t>
                      </a:r>
                      <a:endParaRPr lang="uk-UA" sz="2800" dirty="0">
                        <a:latin typeface="Times New Roman"/>
                        <a:ea typeface="MS Mincho"/>
                      </a:endParaRPr>
                    </a:p>
                  </a:txBody>
                  <a:tcPr marL="68580" marR="68580" marT="0" marB="0"/>
                </a:tc>
                <a:tc>
                  <a:txBody>
                    <a:bodyPr/>
                    <a:lstStyle/>
                    <a:p>
                      <a:pPr algn="just">
                        <a:spcAft>
                          <a:spcPts val="0"/>
                        </a:spcAft>
                      </a:pPr>
                      <a:r>
                        <a:rPr lang="de-DE" sz="2800"/>
                        <a:t>er gewöhnt sich das Rauchen ab</a:t>
                      </a:r>
                      <a:endParaRPr lang="uk-UA" sz="2800">
                        <a:latin typeface="Times New Roman"/>
                        <a:ea typeface="MS Mincho"/>
                      </a:endParaRPr>
                    </a:p>
                  </a:txBody>
                  <a:tcPr marL="68580" marR="68580" marT="0" marB="0"/>
                </a:tc>
              </a:tr>
              <a:tr h="0">
                <a:tc>
                  <a:txBody>
                    <a:bodyPr/>
                    <a:lstStyle/>
                    <a:p>
                      <a:pPr algn="just">
                        <a:spcAft>
                          <a:spcPts val="0"/>
                        </a:spcAft>
                      </a:pPr>
                      <a:r>
                        <a:rPr lang="de-DE" sz="2800"/>
                        <a:t>sie</a:t>
                      </a:r>
                      <a:endParaRPr lang="uk-UA" sz="2800">
                        <a:latin typeface="Times New Roman"/>
                        <a:ea typeface="MS Mincho"/>
                      </a:endParaRPr>
                    </a:p>
                  </a:txBody>
                  <a:tcPr marL="68580" marR="68580" marT="0" marB="0"/>
                </a:tc>
                <a:tc>
                  <a:txBody>
                    <a:bodyPr/>
                    <a:lstStyle/>
                    <a:p>
                      <a:pPr algn="just">
                        <a:spcAft>
                          <a:spcPts val="0"/>
                        </a:spcAft>
                      </a:pPr>
                      <a:r>
                        <a:rPr lang="de-DE" sz="2800" dirty="0"/>
                        <a:t>sie kämmt sich</a:t>
                      </a:r>
                      <a:endParaRPr lang="uk-UA" sz="2800" dirty="0">
                        <a:latin typeface="Times New Roman"/>
                        <a:ea typeface="MS Mincho"/>
                      </a:endParaRPr>
                    </a:p>
                  </a:txBody>
                  <a:tcPr marL="68580" marR="68580" marT="0" marB="0"/>
                </a:tc>
                <a:tc>
                  <a:txBody>
                    <a:bodyPr/>
                    <a:lstStyle/>
                    <a:p>
                      <a:pPr algn="just">
                        <a:spcAft>
                          <a:spcPts val="0"/>
                        </a:spcAft>
                      </a:pPr>
                      <a:r>
                        <a:rPr lang="de-DE" sz="2800"/>
                        <a:t>sie zieht sich eine Jacke an</a:t>
                      </a:r>
                      <a:endParaRPr lang="uk-UA" sz="2800">
                        <a:latin typeface="Times New Roman"/>
                        <a:ea typeface="MS Mincho"/>
                      </a:endParaRPr>
                    </a:p>
                  </a:txBody>
                  <a:tcPr marL="68580" marR="68580" marT="0" marB="0"/>
                </a:tc>
              </a:tr>
              <a:tr h="0">
                <a:tc>
                  <a:txBody>
                    <a:bodyPr/>
                    <a:lstStyle/>
                    <a:p>
                      <a:pPr algn="just">
                        <a:spcAft>
                          <a:spcPts val="0"/>
                        </a:spcAft>
                      </a:pPr>
                      <a:r>
                        <a:rPr lang="de-DE" sz="2800"/>
                        <a:t>es</a:t>
                      </a:r>
                      <a:endParaRPr lang="uk-UA" sz="2800">
                        <a:latin typeface="Times New Roman"/>
                        <a:ea typeface="MS Mincho"/>
                      </a:endParaRPr>
                    </a:p>
                  </a:txBody>
                  <a:tcPr marL="68580" marR="68580" marT="0" marB="0"/>
                </a:tc>
                <a:tc>
                  <a:txBody>
                    <a:bodyPr/>
                    <a:lstStyle/>
                    <a:p>
                      <a:pPr algn="just">
                        <a:spcAft>
                          <a:spcPts val="0"/>
                        </a:spcAft>
                      </a:pPr>
                      <a:r>
                        <a:rPr lang="de-DE" sz="2800" dirty="0"/>
                        <a:t>es setzt sich</a:t>
                      </a:r>
                      <a:endParaRPr lang="uk-UA" sz="2800" dirty="0">
                        <a:latin typeface="Times New Roman"/>
                        <a:ea typeface="MS Mincho"/>
                      </a:endParaRPr>
                    </a:p>
                  </a:txBody>
                  <a:tcPr marL="68580" marR="68580" marT="0" marB="0"/>
                </a:tc>
                <a:tc>
                  <a:txBody>
                    <a:bodyPr/>
                    <a:lstStyle/>
                    <a:p>
                      <a:pPr algn="just">
                        <a:spcAft>
                          <a:spcPts val="0"/>
                        </a:spcAft>
                      </a:pPr>
                      <a:r>
                        <a:rPr lang="de-DE" sz="2800"/>
                        <a:t>es kämmt sich die Haare</a:t>
                      </a:r>
                      <a:endParaRPr lang="uk-UA" sz="2800">
                        <a:latin typeface="Times New Roman"/>
                        <a:ea typeface="MS Mincho"/>
                      </a:endParaRPr>
                    </a:p>
                  </a:txBody>
                  <a:tcPr marL="68580" marR="68580" marT="0" marB="0"/>
                </a:tc>
              </a:tr>
              <a:tr h="0">
                <a:tc>
                  <a:txBody>
                    <a:bodyPr/>
                    <a:lstStyle/>
                    <a:p>
                      <a:pPr algn="just">
                        <a:spcAft>
                          <a:spcPts val="0"/>
                        </a:spcAft>
                      </a:pPr>
                      <a:r>
                        <a:rPr lang="de-DE" sz="2800"/>
                        <a:t>wir</a:t>
                      </a:r>
                      <a:endParaRPr lang="uk-UA" sz="2800">
                        <a:latin typeface="Times New Roman"/>
                        <a:ea typeface="MS Mincho"/>
                      </a:endParaRPr>
                    </a:p>
                  </a:txBody>
                  <a:tcPr marL="68580" marR="68580" marT="0" marB="0"/>
                </a:tc>
                <a:tc>
                  <a:txBody>
                    <a:bodyPr/>
                    <a:lstStyle/>
                    <a:p>
                      <a:pPr algn="just">
                        <a:spcAft>
                          <a:spcPts val="0"/>
                        </a:spcAft>
                      </a:pPr>
                      <a:r>
                        <a:rPr lang="de-DE" sz="2800" dirty="0"/>
                        <a:t>wir bewegen uns</a:t>
                      </a:r>
                      <a:endParaRPr lang="uk-UA" sz="2800" dirty="0">
                        <a:latin typeface="Times New Roman"/>
                        <a:ea typeface="MS Mincho"/>
                      </a:endParaRPr>
                    </a:p>
                  </a:txBody>
                  <a:tcPr marL="68580" marR="68580" marT="0" marB="0"/>
                </a:tc>
                <a:tc>
                  <a:txBody>
                    <a:bodyPr/>
                    <a:lstStyle/>
                    <a:p>
                      <a:pPr algn="just">
                        <a:spcAft>
                          <a:spcPts val="0"/>
                        </a:spcAft>
                      </a:pPr>
                      <a:r>
                        <a:rPr lang="de-DE" sz="2800"/>
                        <a:t>wir leihen uns ein Auto</a:t>
                      </a:r>
                      <a:endParaRPr lang="uk-UA" sz="2800">
                        <a:latin typeface="Times New Roman"/>
                        <a:ea typeface="MS Mincho"/>
                      </a:endParaRPr>
                    </a:p>
                  </a:txBody>
                  <a:tcPr marL="68580" marR="68580" marT="0" marB="0"/>
                </a:tc>
              </a:tr>
              <a:tr h="0">
                <a:tc>
                  <a:txBody>
                    <a:bodyPr/>
                    <a:lstStyle/>
                    <a:p>
                      <a:pPr algn="just">
                        <a:spcAft>
                          <a:spcPts val="0"/>
                        </a:spcAft>
                      </a:pPr>
                      <a:r>
                        <a:rPr lang="de-DE" sz="2800"/>
                        <a:t>ihr</a:t>
                      </a:r>
                      <a:endParaRPr lang="uk-UA" sz="2800">
                        <a:latin typeface="Times New Roman"/>
                        <a:ea typeface="MS Mincho"/>
                      </a:endParaRPr>
                    </a:p>
                  </a:txBody>
                  <a:tcPr marL="68580" marR="68580" marT="0" marB="0"/>
                </a:tc>
                <a:tc>
                  <a:txBody>
                    <a:bodyPr/>
                    <a:lstStyle/>
                    <a:p>
                      <a:pPr algn="just">
                        <a:spcAft>
                          <a:spcPts val="0"/>
                        </a:spcAft>
                      </a:pPr>
                      <a:r>
                        <a:rPr lang="de-DE" sz="2800" dirty="0"/>
                        <a:t>ihr erholt euch</a:t>
                      </a:r>
                      <a:endParaRPr lang="uk-UA" sz="2800" dirty="0">
                        <a:latin typeface="Times New Roman"/>
                        <a:ea typeface="MS Mincho"/>
                      </a:endParaRPr>
                    </a:p>
                  </a:txBody>
                  <a:tcPr marL="68580" marR="68580" marT="0" marB="0"/>
                </a:tc>
                <a:tc>
                  <a:txBody>
                    <a:bodyPr/>
                    <a:lstStyle/>
                    <a:p>
                      <a:pPr algn="just">
                        <a:spcAft>
                          <a:spcPts val="0"/>
                        </a:spcAft>
                      </a:pPr>
                      <a:r>
                        <a:rPr lang="de-DE" sz="2800"/>
                        <a:t>ihr borgt euch Geld</a:t>
                      </a:r>
                      <a:endParaRPr lang="uk-UA" sz="2800">
                        <a:latin typeface="Times New Roman"/>
                        <a:ea typeface="MS Mincho"/>
                      </a:endParaRPr>
                    </a:p>
                  </a:txBody>
                  <a:tcPr marL="68580" marR="68580" marT="0" marB="0"/>
                </a:tc>
              </a:tr>
              <a:tr h="0">
                <a:tc>
                  <a:txBody>
                    <a:bodyPr/>
                    <a:lstStyle/>
                    <a:p>
                      <a:pPr algn="just">
                        <a:spcAft>
                          <a:spcPts val="0"/>
                        </a:spcAft>
                      </a:pPr>
                      <a:r>
                        <a:rPr lang="de-DE" sz="2800"/>
                        <a:t>sie</a:t>
                      </a:r>
                      <a:endParaRPr lang="uk-UA" sz="2800">
                        <a:latin typeface="Times New Roman"/>
                        <a:ea typeface="MS Mincho"/>
                      </a:endParaRPr>
                    </a:p>
                  </a:txBody>
                  <a:tcPr marL="68580" marR="68580" marT="0" marB="0"/>
                </a:tc>
                <a:tc>
                  <a:txBody>
                    <a:bodyPr/>
                    <a:lstStyle/>
                    <a:p>
                      <a:pPr algn="just">
                        <a:spcAft>
                          <a:spcPts val="0"/>
                        </a:spcAft>
                      </a:pPr>
                      <a:r>
                        <a:rPr lang="de-DE" sz="2800" dirty="0"/>
                        <a:t>sie ruhen sich aus</a:t>
                      </a:r>
                      <a:endParaRPr lang="uk-UA" sz="2800" dirty="0">
                        <a:latin typeface="Times New Roman"/>
                        <a:ea typeface="MS Mincho"/>
                      </a:endParaRPr>
                    </a:p>
                  </a:txBody>
                  <a:tcPr marL="68580" marR="68580" marT="0" marB="0"/>
                </a:tc>
                <a:tc>
                  <a:txBody>
                    <a:bodyPr/>
                    <a:lstStyle/>
                    <a:p>
                      <a:pPr algn="just">
                        <a:spcAft>
                          <a:spcPts val="0"/>
                        </a:spcAft>
                      </a:pPr>
                      <a:r>
                        <a:rPr lang="de-DE" sz="2800"/>
                        <a:t>sie putzen sich die Zähne</a:t>
                      </a:r>
                      <a:endParaRPr lang="uk-UA" sz="2800">
                        <a:latin typeface="Times New Roman"/>
                        <a:ea typeface="MS Mincho"/>
                      </a:endParaRPr>
                    </a:p>
                  </a:txBody>
                  <a:tcPr marL="68580" marR="68580" marT="0" marB="0"/>
                </a:tc>
              </a:tr>
              <a:tr h="0">
                <a:tc>
                  <a:txBody>
                    <a:bodyPr/>
                    <a:lstStyle/>
                    <a:p>
                      <a:pPr algn="just">
                        <a:spcAft>
                          <a:spcPts val="0"/>
                        </a:spcAft>
                      </a:pPr>
                      <a:r>
                        <a:rPr lang="de-DE" sz="2800"/>
                        <a:t>Sie</a:t>
                      </a:r>
                      <a:endParaRPr lang="uk-UA" sz="2800">
                        <a:latin typeface="Times New Roman"/>
                        <a:ea typeface="MS Mincho"/>
                      </a:endParaRPr>
                    </a:p>
                  </a:txBody>
                  <a:tcPr marL="68580" marR="68580" marT="0" marB="0"/>
                </a:tc>
                <a:tc>
                  <a:txBody>
                    <a:bodyPr/>
                    <a:lstStyle/>
                    <a:p>
                      <a:pPr algn="just">
                        <a:spcAft>
                          <a:spcPts val="0"/>
                        </a:spcAft>
                      </a:pPr>
                      <a:r>
                        <a:rPr lang="de-DE" sz="2800" dirty="0"/>
                        <a:t>Sie beeilen sich</a:t>
                      </a:r>
                      <a:endParaRPr lang="uk-UA" sz="2800" dirty="0">
                        <a:latin typeface="Times New Roman"/>
                        <a:ea typeface="MS Mincho"/>
                      </a:endParaRPr>
                    </a:p>
                  </a:txBody>
                  <a:tcPr marL="68580" marR="68580" marT="0" marB="0"/>
                </a:tc>
                <a:tc>
                  <a:txBody>
                    <a:bodyPr/>
                    <a:lstStyle/>
                    <a:p>
                      <a:pPr algn="just">
                        <a:spcAft>
                          <a:spcPts val="0"/>
                        </a:spcAft>
                      </a:pPr>
                      <a:r>
                        <a:rPr lang="de-DE" sz="2800" dirty="0"/>
                        <a:t>Sie stellen sich das nicht vor</a:t>
                      </a:r>
                      <a:endParaRPr lang="uk-UA" sz="2800" dirty="0">
                        <a:latin typeface="Times New Roman"/>
                        <a:ea typeface="MS Mincho"/>
                      </a:endParaRPr>
                    </a:p>
                  </a:txBody>
                  <a:tcPr marL="68580" marR="68580" marT="0" marB="0"/>
                </a:tc>
              </a:tr>
            </a:tbl>
          </a:graphicData>
        </a:graphic>
      </p:graphicFrame>
      <p:sp>
        <p:nvSpPr>
          <p:cNvPr id="18433" name="Rectangle 1"/>
          <p:cNvSpPr>
            <a:spLocks noChangeArrowheads="1"/>
          </p:cNvSpPr>
          <p:nvPr/>
        </p:nvSpPr>
        <p:spPr bwMode="auto">
          <a:xfrm>
            <a:off x="4010296" y="0"/>
            <a:ext cx="818170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ja-JP"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Особові форми зворотного займенника </a:t>
            </a:r>
            <a:r>
              <a:rPr kumimoji="0" lang="de-DE" altLang="ja-JP" sz="28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sich</a:t>
            </a:r>
            <a:r>
              <a:rPr kumimoji="0" lang="uk-UA" altLang="ja-JP"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у відмінках</a:t>
            </a:r>
            <a:r>
              <a:rPr kumimoji="0" lang="uk-UA" altLang="ja-JP" sz="28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de-DE" altLang="ja-JP" sz="28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Akkusativ</a:t>
            </a:r>
            <a:r>
              <a:rPr kumimoji="0" lang="uk-UA" altLang="ja-JP" sz="28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та</a:t>
            </a:r>
            <a:r>
              <a:rPr kumimoji="0" lang="uk-UA" altLang="ja-JP" sz="28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de-DE" altLang="ja-JP" sz="2800" b="1"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Dativ</a:t>
            </a:r>
            <a:endParaRPr kumimoji="0" lang="uk-UA" altLang="ja-JP"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ja-JP"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FA4F5C-B4DB-D044-9C64-D69B94AF77B3}"/>
              </a:ext>
            </a:extLst>
          </p:cNvPr>
          <p:cNvSpPr>
            <a:spLocks noGrp="1"/>
          </p:cNvSpPr>
          <p:nvPr>
            <p:ph type="title"/>
          </p:nvPr>
        </p:nvSpPr>
        <p:spPr>
          <a:xfrm>
            <a:off x="2493818" y="365126"/>
            <a:ext cx="8859982" cy="673966"/>
          </a:xfrm>
        </p:spPr>
        <p:txBody>
          <a:bodyPr>
            <a:normAutofit fontScale="90000"/>
          </a:bodyPr>
          <a:lstStyle/>
          <a:p>
            <a:r>
              <a:rPr lang="x-none" dirty="0"/>
              <a:t>Slide title</a:t>
            </a:r>
          </a:p>
        </p:txBody>
      </p:sp>
      <p:grpSp>
        <p:nvGrpSpPr>
          <p:cNvPr id="4" name="Group 2">
            <a:extLst>
              <a:ext uri="{FF2B5EF4-FFF2-40B4-BE49-F238E27FC236}">
                <a16:creationId xmlns="" xmlns:a16="http://schemas.microsoft.com/office/drawing/2014/main" id="{BC058E14-D178-E548-A0C4-21ECDEA2B623}"/>
              </a:ext>
            </a:extLst>
          </p:cNvPr>
          <p:cNvGrpSpPr>
            <a:grpSpLocks/>
          </p:cNvGrpSpPr>
          <p:nvPr/>
        </p:nvGrpSpPr>
        <p:grpSpPr bwMode="auto">
          <a:xfrm>
            <a:off x="3541776" y="4371215"/>
            <a:ext cx="5105400" cy="555625"/>
            <a:chOff x="1248" y="1440"/>
            <a:chExt cx="3216" cy="350"/>
          </a:xfrm>
        </p:grpSpPr>
        <p:sp>
          <p:nvSpPr>
            <p:cNvPr id="5" name="Line 3">
              <a:extLst>
                <a:ext uri="{FF2B5EF4-FFF2-40B4-BE49-F238E27FC236}">
                  <a16:creationId xmlns="" xmlns:a16="http://schemas.microsoft.com/office/drawing/2014/main" id="{38356DD3-DFF0-8C4E-9BED-21BC15B649BA}"/>
                </a:ext>
              </a:extLst>
            </p:cNvPr>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a:extLst>
                <a:ext uri="{FF2B5EF4-FFF2-40B4-BE49-F238E27FC236}">
                  <a16:creationId xmlns="" xmlns:a16="http://schemas.microsoft.com/office/drawing/2014/main" id="{D25C3064-18AF-BE4A-B3B1-8D9CD43470B3}"/>
                </a:ext>
              </a:extLst>
            </p:cNvPr>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5">
              <a:extLst>
                <a:ext uri="{FF2B5EF4-FFF2-40B4-BE49-F238E27FC236}">
                  <a16:creationId xmlns="" xmlns:a16="http://schemas.microsoft.com/office/drawing/2014/main" id="{30C061D2-2B1B-A048-A5DD-8645E512EBFA}"/>
                </a:ext>
              </a:extLst>
            </p:cNvPr>
            <p:cNvSpPr txBox="1">
              <a:spLocks noChangeArrowheads="1"/>
            </p:cNvSpPr>
            <p:nvPr/>
          </p:nvSpPr>
          <p:spPr bwMode="gray">
            <a:xfrm>
              <a:off x="2256" y="1482"/>
              <a:ext cx="153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8" name="Text Box 6">
              <a:extLst>
                <a:ext uri="{FF2B5EF4-FFF2-40B4-BE49-F238E27FC236}">
                  <a16:creationId xmlns="" xmlns:a16="http://schemas.microsoft.com/office/drawing/2014/main" id="{FC7E31D1-35A3-F247-BA2A-F69DE07EA4C2}"/>
                </a:ext>
              </a:extLst>
            </p:cNvPr>
            <p:cNvSpPr txBox="1">
              <a:spLocks noChangeArrowheads="1"/>
            </p:cNvSpPr>
            <p:nvPr/>
          </p:nvSpPr>
          <p:spPr bwMode="gray">
            <a:xfrm>
              <a:off x="1296" y="1454"/>
              <a:ext cx="22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9" name="Group 7">
            <a:extLst>
              <a:ext uri="{FF2B5EF4-FFF2-40B4-BE49-F238E27FC236}">
                <a16:creationId xmlns="" xmlns:a16="http://schemas.microsoft.com/office/drawing/2014/main" id="{9F493706-AD8B-C241-857B-E9C98B652737}"/>
              </a:ext>
            </a:extLst>
          </p:cNvPr>
          <p:cNvGrpSpPr>
            <a:grpSpLocks/>
          </p:cNvGrpSpPr>
          <p:nvPr/>
        </p:nvGrpSpPr>
        <p:grpSpPr bwMode="auto">
          <a:xfrm>
            <a:off x="3541776" y="1856615"/>
            <a:ext cx="5105400" cy="555625"/>
            <a:chOff x="1248" y="2030"/>
            <a:chExt cx="3216" cy="350"/>
          </a:xfrm>
        </p:grpSpPr>
        <p:sp>
          <p:nvSpPr>
            <p:cNvPr id="10" name="Line 8">
              <a:extLst>
                <a:ext uri="{FF2B5EF4-FFF2-40B4-BE49-F238E27FC236}">
                  <a16:creationId xmlns="" xmlns:a16="http://schemas.microsoft.com/office/drawing/2014/main" id="{2DA267F2-526B-A54F-A414-D282DE575CFD}"/>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a:extLst>
                <a:ext uri="{FF2B5EF4-FFF2-40B4-BE49-F238E27FC236}">
                  <a16:creationId xmlns="" xmlns:a16="http://schemas.microsoft.com/office/drawing/2014/main" id="{B72614E2-D446-5D46-9A51-E5885044DABD}"/>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 xmlns:a16="http://schemas.microsoft.com/office/drawing/2014/main" id="{2A51E3C6-21A4-3A48-B376-AC5EA05C7C22}"/>
                </a:ext>
              </a:extLst>
            </p:cNvPr>
            <p:cNvSpPr txBox="1">
              <a:spLocks noChangeArrowheads="1"/>
            </p:cNvSpPr>
            <p:nvPr/>
          </p:nvSpPr>
          <p:spPr bwMode="gray">
            <a:xfrm>
              <a:off x="2256" y="2072"/>
              <a:ext cx="153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13" name="Text Box 11">
              <a:extLst>
                <a:ext uri="{FF2B5EF4-FFF2-40B4-BE49-F238E27FC236}">
                  <a16:creationId xmlns="" xmlns:a16="http://schemas.microsoft.com/office/drawing/2014/main" id="{992D605D-B269-A141-829B-72A6175DB493}"/>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 xmlns:a16="http://schemas.microsoft.com/office/drawing/2014/main" id="{46F14BA0-B61A-F448-8EE2-71E74B129B04}"/>
              </a:ext>
            </a:extLst>
          </p:cNvPr>
          <p:cNvGrpSpPr>
            <a:grpSpLocks/>
          </p:cNvGrpSpPr>
          <p:nvPr/>
        </p:nvGrpSpPr>
        <p:grpSpPr bwMode="auto">
          <a:xfrm>
            <a:off x="3541776" y="2694815"/>
            <a:ext cx="5105400" cy="555625"/>
            <a:chOff x="1248" y="2640"/>
            <a:chExt cx="3216" cy="350"/>
          </a:xfrm>
        </p:grpSpPr>
        <p:sp>
          <p:nvSpPr>
            <p:cNvPr id="15" name="Line 13">
              <a:extLst>
                <a:ext uri="{FF2B5EF4-FFF2-40B4-BE49-F238E27FC236}">
                  <a16:creationId xmlns="" xmlns:a16="http://schemas.microsoft.com/office/drawing/2014/main" id="{2E8BB101-EFD6-314B-B128-0FAD747EFAC9}"/>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 xmlns:a16="http://schemas.microsoft.com/office/drawing/2014/main" id="{EAD707C8-ACA6-C640-85E0-9136FDA30688}"/>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Text Box 15">
              <a:extLst>
                <a:ext uri="{FF2B5EF4-FFF2-40B4-BE49-F238E27FC236}">
                  <a16:creationId xmlns="" xmlns:a16="http://schemas.microsoft.com/office/drawing/2014/main" id="{81A8ACB0-FBE8-F740-BDD1-F219E29DB467}"/>
                </a:ext>
              </a:extLst>
            </p:cNvPr>
            <p:cNvSpPr txBox="1">
              <a:spLocks noChangeArrowheads="1"/>
            </p:cNvSpPr>
            <p:nvPr/>
          </p:nvSpPr>
          <p:spPr bwMode="gray">
            <a:xfrm>
              <a:off x="2256" y="2682"/>
              <a:ext cx="153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18" name="Text Box 16">
              <a:extLst>
                <a:ext uri="{FF2B5EF4-FFF2-40B4-BE49-F238E27FC236}">
                  <a16:creationId xmlns="" xmlns:a16="http://schemas.microsoft.com/office/drawing/2014/main" id="{B00B692A-E851-5F4D-ABC3-61C6C6682E49}"/>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 xmlns:a16="http://schemas.microsoft.com/office/drawing/2014/main" id="{520CE64D-B773-804B-B370-38900B29B262}"/>
              </a:ext>
            </a:extLst>
          </p:cNvPr>
          <p:cNvGrpSpPr>
            <a:grpSpLocks/>
          </p:cNvGrpSpPr>
          <p:nvPr/>
        </p:nvGrpSpPr>
        <p:grpSpPr bwMode="auto">
          <a:xfrm>
            <a:off x="3541776" y="3533015"/>
            <a:ext cx="5105400" cy="555625"/>
            <a:chOff x="1248" y="3230"/>
            <a:chExt cx="3216" cy="350"/>
          </a:xfrm>
        </p:grpSpPr>
        <p:sp>
          <p:nvSpPr>
            <p:cNvPr id="20" name="Line 18">
              <a:extLst>
                <a:ext uri="{FF2B5EF4-FFF2-40B4-BE49-F238E27FC236}">
                  <a16:creationId xmlns="" xmlns:a16="http://schemas.microsoft.com/office/drawing/2014/main" id="{183F7AAB-8208-544A-BCFD-AE80BF51A264}"/>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 xmlns:a16="http://schemas.microsoft.com/office/drawing/2014/main" id="{1970AAED-2D92-7B4F-B22B-88D9514E9926}"/>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 name="Text Box 20">
              <a:extLst>
                <a:ext uri="{FF2B5EF4-FFF2-40B4-BE49-F238E27FC236}">
                  <a16:creationId xmlns="" xmlns:a16="http://schemas.microsoft.com/office/drawing/2014/main" id="{5559F376-4931-BF41-8065-D7758F67BE70}"/>
                </a:ext>
              </a:extLst>
            </p:cNvPr>
            <p:cNvSpPr txBox="1">
              <a:spLocks noChangeArrowheads="1"/>
            </p:cNvSpPr>
            <p:nvPr/>
          </p:nvSpPr>
          <p:spPr bwMode="gray">
            <a:xfrm>
              <a:off x="2256" y="3272"/>
              <a:ext cx="153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23" name="Text Box 21">
              <a:extLst>
                <a:ext uri="{FF2B5EF4-FFF2-40B4-BE49-F238E27FC236}">
                  <a16:creationId xmlns="" xmlns:a16="http://schemas.microsoft.com/office/drawing/2014/main" id="{E12440C7-AA9B-3444-B040-91F72A176645}"/>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grpSp>
        <p:nvGrpSpPr>
          <p:cNvPr id="24" name="Group 22">
            <a:extLst>
              <a:ext uri="{FF2B5EF4-FFF2-40B4-BE49-F238E27FC236}">
                <a16:creationId xmlns="" xmlns:a16="http://schemas.microsoft.com/office/drawing/2014/main" id="{E59D1CB3-DC08-0B49-BB7D-4140B567EA4C}"/>
              </a:ext>
            </a:extLst>
          </p:cNvPr>
          <p:cNvGrpSpPr>
            <a:grpSpLocks/>
          </p:cNvGrpSpPr>
          <p:nvPr/>
        </p:nvGrpSpPr>
        <p:grpSpPr bwMode="auto">
          <a:xfrm>
            <a:off x="3541776" y="5231640"/>
            <a:ext cx="5105400" cy="555625"/>
            <a:chOff x="1248" y="3230"/>
            <a:chExt cx="3216" cy="350"/>
          </a:xfrm>
        </p:grpSpPr>
        <p:sp>
          <p:nvSpPr>
            <p:cNvPr id="25" name="Line 23">
              <a:extLst>
                <a:ext uri="{FF2B5EF4-FFF2-40B4-BE49-F238E27FC236}">
                  <a16:creationId xmlns="" xmlns:a16="http://schemas.microsoft.com/office/drawing/2014/main" id="{48870DE3-E783-3147-B081-01B455D9859F}"/>
                </a:ext>
              </a:extLst>
            </p:cNvPr>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4">
              <a:extLst>
                <a:ext uri="{FF2B5EF4-FFF2-40B4-BE49-F238E27FC236}">
                  <a16:creationId xmlns="" xmlns:a16="http://schemas.microsoft.com/office/drawing/2014/main" id="{2D1161AB-766B-EC4F-9245-272055D5A6F8}"/>
                </a:ext>
              </a:extLst>
            </p:cNvPr>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7" name="Text Box 25">
              <a:extLst>
                <a:ext uri="{FF2B5EF4-FFF2-40B4-BE49-F238E27FC236}">
                  <a16:creationId xmlns="" xmlns:a16="http://schemas.microsoft.com/office/drawing/2014/main" id="{96E37AB0-B526-EC42-815E-2949370D83D0}"/>
                </a:ext>
              </a:extLst>
            </p:cNvPr>
            <p:cNvSpPr txBox="1">
              <a:spLocks noChangeArrowheads="1"/>
            </p:cNvSpPr>
            <p:nvPr/>
          </p:nvSpPr>
          <p:spPr bwMode="gray">
            <a:xfrm>
              <a:off x="2256" y="3272"/>
              <a:ext cx="153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28" name="Text Box 26">
              <a:extLst>
                <a:ext uri="{FF2B5EF4-FFF2-40B4-BE49-F238E27FC236}">
                  <a16:creationId xmlns="" xmlns:a16="http://schemas.microsoft.com/office/drawing/2014/main" id="{2F0B29DE-0CE2-5544-A21A-15C55381A692}"/>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5</a:t>
              </a:r>
            </a:p>
          </p:txBody>
        </p:sp>
      </p:grpSp>
    </p:spTree>
    <p:extLst>
      <p:ext uri="{BB962C8B-B14F-4D97-AF65-F5344CB8AC3E}">
        <p14:creationId xmlns="" xmlns:p14="http://schemas.microsoft.com/office/powerpoint/2010/main" val="134349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0582" y="365125"/>
            <a:ext cx="8323217" cy="1325563"/>
          </a:xfrm>
        </p:spPr>
        <p:txBody>
          <a:bodyPr>
            <a:noAutofit/>
          </a:bodyPr>
          <a:lstStyle/>
          <a:p>
            <a:r>
              <a:rPr lang="uk-UA" sz="2800" b="1" dirty="0" smtClean="0"/>
              <a:t>Місце зворотного займенника </a:t>
            </a:r>
            <a:r>
              <a:rPr lang="de-DE" sz="2800" b="1" i="1" dirty="0" smtClean="0"/>
              <a:t>sich</a:t>
            </a:r>
            <a:r>
              <a:rPr lang="uk-UA" sz="2800" b="1" dirty="0" smtClean="0"/>
              <a:t> в реченні</a:t>
            </a:r>
            <a:r>
              <a:rPr lang="uk-UA" sz="2800" dirty="0" smtClean="0"/>
              <a:t> – </a:t>
            </a:r>
            <a:r>
              <a:rPr lang="uk-UA" sz="2800" i="1" dirty="0" smtClean="0"/>
              <a:t>самостійно сформулюйте правила на основі наведених нижче прикладів:</a:t>
            </a:r>
            <a:r>
              <a:rPr lang="uk-UA" sz="2800" dirty="0" smtClean="0"/>
              <a:t/>
            </a:r>
            <a:br>
              <a:rPr lang="uk-UA" sz="2800" dirty="0" smtClean="0"/>
            </a:br>
            <a:endParaRPr lang="uk-UA" sz="2800" dirty="0"/>
          </a:p>
        </p:txBody>
      </p:sp>
      <p:sp>
        <p:nvSpPr>
          <p:cNvPr id="3" name="Содержимое 2"/>
          <p:cNvSpPr>
            <a:spLocks noGrp="1"/>
          </p:cNvSpPr>
          <p:nvPr>
            <p:ph idx="1"/>
          </p:nvPr>
        </p:nvSpPr>
        <p:spPr/>
        <p:txBody>
          <a:bodyPr>
            <a:normAutofit fontScale="92500" lnSpcReduction="10000"/>
          </a:bodyPr>
          <a:lstStyle/>
          <a:p>
            <a:r>
              <a:rPr lang="uk-UA" dirty="0" smtClean="0"/>
              <a:t>	</a:t>
            </a:r>
            <a:r>
              <a:rPr lang="de-DE" dirty="0" smtClean="0"/>
              <a:t>- David kämmt </a:t>
            </a:r>
            <a:r>
              <a:rPr lang="de-DE" i="1" dirty="0" smtClean="0"/>
              <a:t>sich </a:t>
            </a:r>
            <a:r>
              <a:rPr lang="de-DE" dirty="0" smtClean="0"/>
              <a:t>die Haare. / Wir erholen </a:t>
            </a:r>
            <a:r>
              <a:rPr lang="de-DE" i="1" dirty="0" smtClean="0"/>
              <a:t>uns </a:t>
            </a:r>
            <a:r>
              <a:rPr lang="de-DE" dirty="0" smtClean="0"/>
              <a:t>nach der Sportübung.</a:t>
            </a:r>
            <a:endParaRPr lang="uk-UA" dirty="0" smtClean="0"/>
          </a:p>
          <a:p>
            <a:r>
              <a:rPr lang="de-DE" dirty="0" smtClean="0"/>
              <a:t>	- Jeden Morgen rasiert er </a:t>
            </a:r>
            <a:r>
              <a:rPr lang="de-DE" i="1" dirty="0" smtClean="0"/>
              <a:t>sich</a:t>
            </a:r>
            <a:r>
              <a:rPr lang="de-DE" dirty="0" smtClean="0"/>
              <a:t>. / Jeden Morgen schminkt sie </a:t>
            </a:r>
            <a:r>
              <a:rPr lang="de-DE" i="1" dirty="0" smtClean="0"/>
              <a:t>sich</a:t>
            </a:r>
            <a:r>
              <a:rPr lang="de-DE" dirty="0" smtClean="0"/>
              <a:t>.</a:t>
            </a:r>
            <a:endParaRPr lang="uk-UA" dirty="0" smtClean="0"/>
          </a:p>
          <a:p>
            <a:r>
              <a:rPr lang="de-DE" dirty="0" smtClean="0"/>
              <a:t>	- Jeden Morgen wäscht </a:t>
            </a:r>
            <a:r>
              <a:rPr lang="de-DE" i="1" dirty="0" smtClean="0"/>
              <a:t>sich </a:t>
            </a:r>
            <a:r>
              <a:rPr lang="de-DE" dirty="0" smtClean="0"/>
              <a:t>Paul mit dem kalten Wasser. / Nach der Arbeit ruht </a:t>
            </a:r>
            <a:r>
              <a:rPr lang="de-DE" i="1" dirty="0" smtClean="0"/>
              <a:t>sich </a:t>
            </a:r>
            <a:r>
              <a:rPr lang="de-DE" dirty="0" smtClean="0"/>
              <a:t>Maxim gewöhnlich aus.</a:t>
            </a:r>
            <a:endParaRPr lang="uk-UA" dirty="0" smtClean="0"/>
          </a:p>
          <a:p>
            <a:r>
              <a:rPr lang="de-DE" dirty="0" smtClean="0"/>
              <a:t>	- Deswegen musst du </a:t>
            </a:r>
            <a:r>
              <a:rPr lang="de-DE" i="1" dirty="0" smtClean="0"/>
              <a:t>dich </a:t>
            </a:r>
            <a:r>
              <a:rPr lang="de-DE" dirty="0" smtClean="0"/>
              <a:t>nicht schämen. / Sie kann </a:t>
            </a:r>
            <a:r>
              <a:rPr lang="de-DE" i="1" dirty="0" smtClean="0"/>
              <a:t>sich </a:t>
            </a:r>
            <a:r>
              <a:rPr lang="de-DE" dirty="0" smtClean="0"/>
              <a:t>in der Freizeit um das Kind kümmern.</a:t>
            </a:r>
            <a:endParaRPr lang="uk-UA" dirty="0" smtClean="0"/>
          </a:p>
          <a:p>
            <a:r>
              <a:rPr lang="de-DE" dirty="0" smtClean="0"/>
              <a:t>	- Ich habe </a:t>
            </a:r>
            <a:r>
              <a:rPr lang="de-DE" i="1" dirty="0" smtClean="0"/>
              <a:t>mich </a:t>
            </a:r>
            <a:r>
              <a:rPr lang="de-DE" dirty="0" smtClean="0"/>
              <a:t>gestern beim Schilaufen erkältet. / Gestern hat er </a:t>
            </a:r>
            <a:r>
              <a:rPr lang="de-DE" i="1" dirty="0" smtClean="0"/>
              <a:t>sich </a:t>
            </a:r>
            <a:r>
              <a:rPr lang="de-DE" dirty="0" smtClean="0"/>
              <a:t>beim Schilaufen erkältet. / Über seinen Erfolg haben </a:t>
            </a:r>
            <a:r>
              <a:rPr lang="de-DE" i="1" dirty="0" smtClean="0"/>
              <a:t>sich </a:t>
            </a:r>
            <a:r>
              <a:rPr lang="de-DE" dirty="0" smtClean="0"/>
              <a:t>alle Studenten unserer Gruppe gefreut.</a:t>
            </a:r>
            <a:endParaRPr lang="uk-UA" dirty="0" smtClean="0"/>
          </a:p>
          <a:p>
            <a:r>
              <a:rPr lang="de-DE" dirty="0" smtClean="0"/>
              <a:t>	- Wo erholt ihr </a:t>
            </a:r>
            <a:r>
              <a:rPr lang="de-DE" i="1" dirty="0" smtClean="0"/>
              <a:t>euch </a:t>
            </a:r>
            <a:r>
              <a:rPr lang="de-DE" dirty="0" smtClean="0"/>
              <a:t>dieses Jahr? / Worüber ärgert </a:t>
            </a:r>
            <a:r>
              <a:rPr lang="de-DE" i="1" dirty="0" smtClean="0"/>
              <a:t>sich </a:t>
            </a:r>
            <a:r>
              <a:rPr lang="de-DE" dirty="0" smtClean="0"/>
              <a:t>Paul?</a:t>
            </a:r>
            <a:endParaRPr lang="uk-UA" dirty="0" smtClean="0"/>
          </a:p>
          <a:p>
            <a:r>
              <a:rPr lang="de-DE" dirty="0" smtClean="0"/>
              <a:t>	- Zieh dich an! / Beeilt euch!</a:t>
            </a:r>
            <a:endParaRPr lang="uk-UA" dirty="0" smtClean="0"/>
          </a:p>
          <a:p>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849086"/>
            <a:ext cx="10515600" cy="5327877"/>
          </a:xfrm>
        </p:spPr>
        <p:txBody>
          <a:bodyPr>
            <a:normAutofit fontScale="92500" lnSpcReduction="10000"/>
          </a:bodyPr>
          <a:lstStyle/>
          <a:p>
            <a:r>
              <a:rPr lang="de-DE" b="1" dirty="0" smtClean="0"/>
              <a:t>Übung </a:t>
            </a:r>
            <a:r>
              <a:rPr lang="uk-UA" b="1" dirty="0" smtClean="0"/>
              <a:t>5</a:t>
            </a:r>
            <a:r>
              <a:rPr lang="de-DE" b="1" dirty="0" smtClean="0"/>
              <a:t>. </a:t>
            </a:r>
            <a:r>
              <a:rPr lang="de-DE" dirty="0" smtClean="0"/>
              <a:t>Setzen Sie die reflexiven Verben richtig ein. Achten Sie auf die Wortfolge</a:t>
            </a:r>
            <a:r>
              <a:rPr lang="de-DE" dirty="0" smtClean="0"/>
              <a:t>.</a:t>
            </a:r>
            <a:endParaRPr lang="uk-UA" dirty="0" smtClean="0"/>
          </a:p>
          <a:p>
            <a:r>
              <a:rPr lang="de-DE" dirty="0" smtClean="0"/>
              <a:t>1. Ich (sich interessieren) für Politik und Wirtschaft. </a:t>
            </a:r>
            <a:r>
              <a:rPr lang="de-DE" dirty="0" smtClean="0"/>
              <a:t>- </a:t>
            </a:r>
            <a:r>
              <a:rPr lang="uk-UA" dirty="0" smtClean="0"/>
              <a:t>цікавитись</a:t>
            </a:r>
            <a:endParaRPr lang="de-DE" dirty="0" smtClean="0"/>
          </a:p>
          <a:p>
            <a:r>
              <a:rPr lang="de-DE" dirty="0" smtClean="0"/>
              <a:t>2</a:t>
            </a:r>
            <a:r>
              <a:rPr lang="de-DE" dirty="0" smtClean="0"/>
              <a:t>. Er (sich entschuldigen) für die Verspätung. </a:t>
            </a:r>
            <a:r>
              <a:rPr lang="uk-UA" dirty="0" err="1" smtClean="0"/>
              <a:t>-вибачатись</a:t>
            </a:r>
            <a:endParaRPr lang="de-DE" dirty="0" smtClean="0"/>
          </a:p>
          <a:p>
            <a:r>
              <a:rPr lang="de-DE" dirty="0" smtClean="0"/>
              <a:t>3</a:t>
            </a:r>
            <a:r>
              <a:rPr lang="de-DE" dirty="0" smtClean="0"/>
              <a:t>. Wir (sich beeilen) in die Universität. </a:t>
            </a:r>
            <a:r>
              <a:rPr lang="uk-UA" dirty="0" smtClean="0"/>
              <a:t>- поспішати</a:t>
            </a:r>
            <a:endParaRPr lang="de-DE" dirty="0" smtClean="0"/>
          </a:p>
          <a:p>
            <a:r>
              <a:rPr lang="de-DE" dirty="0" smtClean="0"/>
              <a:t>4</a:t>
            </a:r>
            <a:r>
              <a:rPr lang="de-DE" dirty="0" smtClean="0"/>
              <a:t>. Du (sich freuen) auf die Ferien. </a:t>
            </a:r>
            <a:r>
              <a:rPr lang="uk-UA" dirty="0" smtClean="0"/>
              <a:t>- радіти</a:t>
            </a:r>
            <a:endParaRPr lang="de-DE" dirty="0" smtClean="0"/>
          </a:p>
          <a:p>
            <a:r>
              <a:rPr lang="de-DE" dirty="0" smtClean="0"/>
              <a:t>5</a:t>
            </a:r>
            <a:r>
              <a:rPr lang="de-DE" dirty="0" smtClean="0"/>
              <a:t>. Sie (sich wünschen) zum Geburtstag ein schickes Kleid. </a:t>
            </a:r>
            <a:r>
              <a:rPr lang="uk-UA" dirty="0" smtClean="0"/>
              <a:t>- бажати</a:t>
            </a:r>
            <a:endParaRPr lang="de-DE" dirty="0" smtClean="0"/>
          </a:p>
          <a:p>
            <a:r>
              <a:rPr lang="de-DE" dirty="0" smtClean="0"/>
              <a:t>6</a:t>
            </a:r>
            <a:r>
              <a:rPr lang="de-DE" dirty="0" smtClean="0"/>
              <a:t>. Ihr (sich treffen) vor dem Kino. </a:t>
            </a:r>
            <a:r>
              <a:rPr lang="uk-UA" dirty="0" smtClean="0"/>
              <a:t>- зустрічати</a:t>
            </a:r>
            <a:endParaRPr lang="de-DE" dirty="0" smtClean="0"/>
          </a:p>
          <a:p>
            <a:r>
              <a:rPr lang="de-DE" dirty="0" smtClean="0"/>
              <a:t>7</a:t>
            </a:r>
            <a:r>
              <a:rPr lang="de-DE" dirty="0" smtClean="0"/>
              <a:t>. Das Kind (sich setzen) auf den Stuhl. </a:t>
            </a:r>
            <a:r>
              <a:rPr lang="uk-UA" dirty="0" smtClean="0"/>
              <a:t>- сідати</a:t>
            </a:r>
            <a:endParaRPr lang="de-DE" dirty="0" smtClean="0"/>
          </a:p>
          <a:p>
            <a:r>
              <a:rPr lang="de-DE" dirty="0" smtClean="0"/>
              <a:t>8</a:t>
            </a:r>
            <a:r>
              <a:rPr lang="de-DE" dirty="0" smtClean="0"/>
              <a:t>. Alle Leute (sich wünschen) Gesundheit und Glück. </a:t>
            </a:r>
            <a:endParaRPr lang="de-DE" dirty="0" smtClean="0"/>
          </a:p>
          <a:p>
            <a:r>
              <a:rPr lang="de-DE" dirty="0" smtClean="0"/>
              <a:t>9</a:t>
            </a:r>
            <a:r>
              <a:rPr lang="de-DE" dirty="0" smtClean="0"/>
              <a:t>. Ständig (sich ärgern) Paul über seinen Nachbarn. </a:t>
            </a:r>
            <a:r>
              <a:rPr lang="uk-UA" dirty="0" smtClean="0"/>
              <a:t>- злитись</a:t>
            </a:r>
            <a:endParaRPr lang="de-DE" dirty="0" smtClean="0"/>
          </a:p>
          <a:p>
            <a:r>
              <a:rPr lang="de-DE" dirty="0" smtClean="0"/>
              <a:t>10</a:t>
            </a:r>
            <a:r>
              <a:rPr lang="de-DE" dirty="0" smtClean="0"/>
              <a:t>. Jeden Tag (sich treffen) die Studenten der Gruppe vor der Universität. </a:t>
            </a:r>
            <a:endParaRPr lang="uk-UA" dirty="0" smtClean="0"/>
          </a:p>
          <a:p>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849086"/>
            <a:ext cx="10515600" cy="5327877"/>
          </a:xfrm>
        </p:spPr>
        <p:txBody>
          <a:bodyPr>
            <a:normAutofit lnSpcReduction="10000"/>
          </a:bodyPr>
          <a:lstStyle/>
          <a:p>
            <a:r>
              <a:rPr lang="de-DE" b="1" dirty="0" smtClean="0"/>
              <a:t>Übung </a:t>
            </a:r>
            <a:r>
              <a:rPr lang="uk-UA" b="1" dirty="0" smtClean="0"/>
              <a:t>5</a:t>
            </a:r>
            <a:r>
              <a:rPr lang="de-DE" b="1" dirty="0" smtClean="0"/>
              <a:t>. </a:t>
            </a:r>
            <a:r>
              <a:rPr lang="de-DE" dirty="0" smtClean="0"/>
              <a:t>Setzen Sie die reflexiven Verben richtig ein. Achten Sie auf die Wortfolge.</a:t>
            </a:r>
            <a:endParaRPr lang="uk-UA" dirty="0" smtClean="0"/>
          </a:p>
          <a:p>
            <a:r>
              <a:rPr lang="de-DE" dirty="0" smtClean="0"/>
              <a:t> </a:t>
            </a:r>
            <a:endParaRPr lang="uk-UA" dirty="0" smtClean="0"/>
          </a:p>
          <a:p>
            <a:r>
              <a:rPr lang="de-DE" dirty="0" smtClean="0"/>
              <a:t>11</a:t>
            </a:r>
            <a:r>
              <a:rPr lang="de-DE" dirty="0" smtClean="0"/>
              <a:t>. Oft (sich erkälten) Petra bei kaltem Wetter. </a:t>
            </a:r>
            <a:endParaRPr lang="uk-UA" dirty="0" smtClean="0"/>
          </a:p>
          <a:p>
            <a:r>
              <a:rPr lang="de-DE" dirty="0" smtClean="0"/>
              <a:t>12</a:t>
            </a:r>
            <a:r>
              <a:rPr lang="de-DE" dirty="0" smtClean="0"/>
              <a:t>. Während der Arbeit (sich konzentrieren) ich auf das Wichtigste. </a:t>
            </a:r>
            <a:endParaRPr lang="uk-UA" dirty="0" smtClean="0"/>
          </a:p>
          <a:p>
            <a:r>
              <a:rPr lang="de-DE" dirty="0" smtClean="0"/>
              <a:t>13</a:t>
            </a:r>
            <a:r>
              <a:rPr lang="de-DE" dirty="0" smtClean="0"/>
              <a:t>. Im Reisebüro (sich erkundigen) du nach Stadtrundfahrten. </a:t>
            </a:r>
            <a:endParaRPr lang="uk-UA" dirty="0" smtClean="0"/>
          </a:p>
          <a:p>
            <a:r>
              <a:rPr lang="de-DE" dirty="0" smtClean="0"/>
              <a:t>14</a:t>
            </a:r>
            <a:r>
              <a:rPr lang="de-DE" dirty="0" smtClean="0"/>
              <a:t>. Nach der Arbeit (sich bedanken) wir bei den Freunden für die Hilfe. </a:t>
            </a:r>
            <a:endParaRPr lang="uk-UA" dirty="0" smtClean="0"/>
          </a:p>
          <a:p>
            <a:r>
              <a:rPr lang="de-DE" dirty="0" smtClean="0"/>
              <a:t>15</a:t>
            </a:r>
            <a:r>
              <a:rPr lang="de-DE" dirty="0" smtClean="0"/>
              <a:t>. Täglich (sich duschen) er kalt. </a:t>
            </a:r>
            <a:endParaRPr lang="uk-UA" dirty="0" smtClean="0"/>
          </a:p>
          <a:p>
            <a:r>
              <a:rPr lang="de-DE" dirty="0" smtClean="0"/>
              <a:t>16</a:t>
            </a:r>
            <a:r>
              <a:rPr lang="de-DE" dirty="0" smtClean="0"/>
              <a:t>. Gewöhnlich (sich irren) sie nicht. </a:t>
            </a:r>
            <a:endParaRPr lang="uk-UA" dirty="0" smtClean="0"/>
          </a:p>
          <a:p>
            <a:r>
              <a:rPr lang="de-DE" dirty="0" smtClean="0"/>
              <a:t>17</a:t>
            </a:r>
            <a:r>
              <a:rPr lang="de-DE" dirty="0" smtClean="0"/>
              <a:t>. Sagt mal, (sich wundern) ihr über euer Ergebnis? </a:t>
            </a:r>
            <a:endParaRPr lang="uk-UA" dirty="0" smtClean="0"/>
          </a:p>
          <a:p>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849086"/>
            <a:ext cx="10515600" cy="5327877"/>
          </a:xfrm>
        </p:spPr>
        <p:txBody>
          <a:bodyPr>
            <a:normAutofit/>
          </a:bodyPr>
          <a:lstStyle/>
          <a:p>
            <a:r>
              <a:rPr lang="de-DE" b="1" dirty="0" smtClean="0"/>
              <a:t>Übung </a:t>
            </a:r>
            <a:r>
              <a:rPr lang="uk-UA" b="1" dirty="0" smtClean="0"/>
              <a:t>5</a:t>
            </a:r>
            <a:r>
              <a:rPr lang="de-DE" b="1" dirty="0" smtClean="0"/>
              <a:t>. </a:t>
            </a:r>
            <a:r>
              <a:rPr lang="de-DE" dirty="0" smtClean="0"/>
              <a:t>Setzen Sie die reflexiven Verben richtig ein. Achten Sie auf die Wortfolge.</a:t>
            </a:r>
            <a:endParaRPr lang="uk-UA" dirty="0" smtClean="0"/>
          </a:p>
          <a:p>
            <a:r>
              <a:rPr lang="de-DE" dirty="0" smtClean="0"/>
              <a:t> </a:t>
            </a:r>
            <a:r>
              <a:rPr lang="de-DE" dirty="0" smtClean="0"/>
              <a:t>18</a:t>
            </a:r>
            <a:r>
              <a:rPr lang="de-DE" dirty="0" smtClean="0"/>
              <a:t>. Nach der Morgengymnastik (sich fühlen) ich fit und munter. </a:t>
            </a:r>
            <a:endParaRPr lang="uk-UA" dirty="0" smtClean="0"/>
          </a:p>
          <a:p>
            <a:r>
              <a:rPr lang="de-DE" dirty="0" smtClean="0"/>
              <a:t>19</a:t>
            </a:r>
            <a:r>
              <a:rPr lang="de-DE" dirty="0" smtClean="0"/>
              <a:t>. Wo (sich befinden) du jetzt? </a:t>
            </a:r>
            <a:endParaRPr lang="uk-UA" dirty="0" smtClean="0"/>
          </a:p>
          <a:p>
            <a:r>
              <a:rPr lang="de-DE" dirty="0" smtClean="0"/>
              <a:t>20</a:t>
            </a:r>
            <a:r>
              <a:rPr lang="de-DE" dirty="0" smtClean="0"/>
              <a:t>. Meine Wohnung (sich befinden) im zweiten Stock. </a:t>
            </a:r>
            <a:endParaRPr lang="uk-UA" dirty="0" smtClean="0"/>
          </a:p>
          <a:p>
            <a:r>
              <a:rPr lang="de-DE" dirty="0" smtClean="0"/>
              <a:t>21</a:t>
            </a:r>
            <a:r>
              <a:rPr lang="de-DE" dirty="0" smtClean="0"/>
              <a:t>. Nach allen Vorbereitungen (sich auf den Weg machen) wir. </a:t>
            </a:r>
            <a:endParaRPr lang="uk-UA" dirty="0" smtClean="0"/>
          </a:p>
          <a:p>
            <a:r>
              <a:rPr lang="de-DE" dirty="0" smtClean="0"/>
              <a:t>22</a:t>
            </a:r>
            <a:r>
              <a:rPr lang="de-DE" dirty="0" smtClean="0"/>
              <a:t>. Nach einer Entspannungspause (sich machen) ihr an die Hausaufgaben. </a:t>
            </a:r>
            <a:endParaRPr lang="uk-UA" dirty="0" smtClean="0"/>
          </a:p>
          <a:p>
            <a:r>
              <a:rPr lang="de-DE" dirty="0" smtClean="0"/>
              <a:t>23</a:t>
            </a:r>
            <a:r>
              <a:rPr lang="de-DE" dirty="0" smtClean="0"/>
              <a:t>. Nach der Dusche (sich machen) ich ans Frühstück.</a:t>
            </a:r>
            <a:endParaRPr lang="uk-UA" dirty="0" smtClean="0"/>
          </a:p>
          <a:p>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0" y="169817"/>
            <a:ext cx="8869680" cy="1520871"/>
          </a:xfrm>
        </p:spPr>
        <p:txBody>
          <a:bodyPr>
            <a:normAutofit fontScale="90000"/>
          </a:bodyPr>
          <a:lstStyle/>
          <a:p>
            <a:r>
              <a:rPr lang="de-DE" b="1" dirty="0" smtClean="0"/>
              <a:t>Übung </a:t>
            </a:r>
            <a:r>
              <a:rPr lang="uk-UA" b="1" dirty="0" smtClean="0"/>
              <a:t>6</a:t>
            </a:r>
            <a:r>
              <a:rPr lang="de-DE" b="1" dirty="0" smtClean="0"/>
              <a:t>. </a:t>
            </a:r>
            <a:r>
              <a:rPr lang="de-DE" dirty="0" smtClean="0"/>
              <a:t>Setzen Sie die reflexiven Verben richtig ein. Achten Sie auf die Wortfolge</a:t>
            </a:r>
            <a:r>
              <a:rPr lang="de-DE" dirty="0" smtClean="0"/>
              <a:t>.</a:t>
            </a:r>
            <a:endParaRPr lang="uk-UA" dirty="0"/>
          </a:p>
        </p:txBody>
      </p:sp>
      <p:sp>
        <p:nvSpPr>
          <p:cNvPr id="3" name="Содержимое 2"/>
          <p:cNvSpPr>
            <a:spLocks noGrp="1"/>
          </p:cNvSpPr>
          <p:nvPr>
            <p:ph idx="1"/>
          </p:nvPr>
        </p:nvSpPr>
        <p:spPr/>
        <p:txBody>
          <a:bodyPr>
            <a:normAutofit fontScale="85000" lnSpcReduction="20000"/>
          </a:bodyPr>
          <a:lstStyle/>
          <a:p>
            <a:r>
              <a:rPr lang="de-DE" dirty="0" smtClean="0"/>
              <a:t>1</a:t>
            </a:r>
            <a:r>
              <a:rPr lang="de-DE" dirty="0" smtClean="0"/>
              <a:t>. Du musst (sich beeilen), sonst (sich verspäten) du. </a:t>
            </a:r>
            <a:endParaRPr lang="uk-UA" dirty="0" smtClean="0"/>
          </a:p>
          <a:p>
            <a:r>
              <a:rPr lang="de-DE" dirty="0" smtClean="0"/>
              <a:t>2</a:t>
            </a:r>
            <a:r>
              <a:rPr lang="de-DE" dirty="0" smtClean="0"/>
              <a:t>. Du kannst mit dem Professor über dieses Thema (sich unterhalten</a:t>
            </a:r>
            <a:r>
              <a:rPr lang="de-DE" dirty="0" smtClean="0"/>
              <a:t>).</a:t>
            </a:r>
            <a:endParaRPr lang="uk-UA" dirty="0" smtClean="0"/>
          </a:p>
          <a:p>
            <a:r>
              <a:rPr lang="de-DE" dirty="0" smtClean="0"/>
              <a:t> </a:t>
            </a:r>
            <a:r>
              <a:rPr lang="de-DE" dirty="0" smtClean="0"/>
              <a:t>3. Im Urlaub sollen die Menschen (sich erholen). </a:t>
            </a:r>
            <a:endParaRPr lang="uk-UA" dirty="0" smtClean="0"/>
          </a:p>
          <a:p>
            <a:r>
              <a:rPr lang="de-DE" dirty="0" smtClean="0"/>
              <a:t>4</a:t>
            </a:r>
            <a:r>
              <a:rPr lang="de-DE" dirty="0" smtClean="0"/>
              <a:t>. Ich darf nicht (sich erkälten), in zwei Tagen ist eine wichtige Prüfung. </a:t>
            </a:r>
            <a:endParaRPr lang="uk-UA" dirty="0" smtClean="0"/>
          </a:p>
          <a:p>
            <a:r>
              <a:rPr lang="de-DE" dirty="0" smtClean="0"/>
              <a:t>5</a:t>
            </a:r>
            <a:r>
              <a:rPr lang="de-DE" dirty="0" smtClean="0"/>
              <a:t>. Du darfst nicht (sich umdrehen), ich muss zuerst (sich verstecken). </a:t>
            </a:r>
            <a:endParaRPr lang="uk-UA" dirty="0" smtClean="0"/>
          </a:p>
          <a:p>
            <a:r>
              <a:rPr lang="de-DE" dirty="0" smtClean="0"/>
              <a:t>6</a:t>
            </a:r>
            <a:r>
              <a:rPr lang="de-DE" dirty="0" smtClean="0"/>
              <a:t>. Unsere Abiturienten dürfen bei vielen Universitäten um einen Studienplatz (sich bewerben). </a:t>
            </a:r>
            <a:endParaRPr lang="uk-UA" dirty="0" smtClean="0"/>
          </a:p>
          <a:p>
            <a:r>
              <a:rPr lang="de-DE" dirty="0" smtClean="0"/>
              <a:t>7</a:t>
            </a:r>
            <a:r>
              <a:rPr lang="de-DE" dirty="0" smtClean="0"/>
              <a:t>. Ihr sollt bei ihrem Nachbarn für die Hilfe (sich bedanken). </a:t>
            </a:r>
            <a:endParaRPr lang="uk-UA" dirty="0" smtClean="0"/>
          </a:p>
          <a:p>
            <a:r>
              <a:rPr lang="de-DE" dirty="0" smtClean="0"/>
              <a:t>8</a:t>
            </a:r>
            <a:r>
              <a:rPr lang="de-DE" dirty="0" smtClean="0"/>
              <a:t>. Wir dürfen nicht (sich verspäten), unser Zug kommt gleich</a:t>
            </a:r>
            <a:r>
              <a:rPr lang="de-DE" dirty="0" smtClean="0"/>
              <a:t>.</a:t>
            </a:r>
            <a:endParaRPr lang="uk-UA" dirty="0" smtClean="0"/>
          </a:p>
          <a:p>
            <a:r>
              <a:rPr lang="de-DE" dirty="0" smtClean="0"/>
              <a:t> </a:t>
            </a:r>
            <a:r>
              <a:rPr lang="de-DE" dirty="0" smtClean="0"/>
              <a:t>9. Er soll dem Dozenten (sich vorstellen). </a:t>
            </a:r>
            <a:endParaRPr lang="uk-UA" dirty="0" smtClean="0"/>
          </a:p>
          <a:p>
            <a:r>
              <a:rPr lang="de-DE" dirty="0" smtClean="0"/>
              <a:t>10</a:t>
            </a:r>
            <a:r>
              <a:rPr lang="de-DE" dirty="0" smtClean="0"/>
              <a:t>. Sie muss das Buch noch diese Woche (sich besorgen). </a:t>
            </a:r>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0" y="169817"/>
            <a:ext cx="8869680" cy="1520871"/>
          </a:xfrm>
        </p:spPr>
        <p:txBody>
          <a:bodyPr>
            <a:normAutofit fontScale="90000"/>
          </a:bodyPr>
          <a:lstStyle/>
          <a:p>
            <a:r>
              <a:rPr lang="de-DE" b="1" dirty="0" smtClean="0"/>
              <a:t>Übung </a:t>
            </a:r>
            <a:r>
              <a:rPr lang="uk-UA" b="1" dirty="0" smtClean="0"/>
              <a:t>6</a:t>
            </a:r>
            <a:r>
              <a:rPr lang="de-DE" b="1" dirty="0" smtClean="0"/>
              <a:t>. </a:t>
            </a:r>
            <a:r>
              <a:rPr lang="de-DE" dirty="0" smtClean="0"/>
              <a:t>Setzen Sie die reflexiven Verben richtig ein. Achten Sie auf die Wortfolge</a:t>
            </a:r>
            <a:r>
              <a:rPr lang="de-DE" dirty="0" smtClean="0"/>
              <a:t>.</a:t>
            </a:r>
            <a:endParaRPr lang="uk-UA" dirty="0"/>
          </a:p>
        </p:txBody>
      </p:sp>
      <p:sp>
        <p:nvSpPr>
          <p:cNvPr id="3" name="Содержимое 2"/>
          <p:cNvSpPr>
            <a:spLocks noGrp="1"/>
          </p:cNvSpPr>
          <p:nvPr>
            <p:ph idx="1"/>
          </p:nvPr>
        </p:nvSpPr>
        <p:spPr/>
        <p:txBody>
          <a:bodyPr>
            <a:normAutofit fontScale="92500" lnSpcReduction="20000"/>
          </a:bodyPr>
          <a:lstStyle/>
          <a:p>
            <a:r>
              <a:rPr lang="de-DE" dirty="0" smtClean="0"/>
              <a:t>11</a:t>
            </a:r>
            <a:r>
              <a:rPr lang="de-DE" dirty="0" smtClean="0"/>
              <a:t>. In </a:t>
            </a:r>
            <a:r>
              <a:rPr lang="de-DE" dirty="0" err="1" smtClean="0"/>
              <a:t>Kyjiw</a:t>
            </a:r>
            <a:r>
              <a:rPr lang="de-DE" dirty="0" smtClean="0"/>
              <a:t> (sich auskennen) ich gut. </a:t>
            </a:r>
            <a:endParaRPr lang="uk-UA" dirty="0" smtClean="0"/>
          </a:p>
          <a:p>
            <a:r>
              <a:rPr lang="de-DE" dirty="0" smtClean="0"/>
              <a:t>12</a:t>
            </a:r>
            <a:r>
              <a:rPr lang="de-DE" dirty="0" smtClean="0"/>
              <a:t>. Diese Touristengruppe (sich aufhalten) zwei Wochen in der Ukraine. </a:t>
            </a:r>
            <a:endParaRPr lang="uk-UA" dirty="0" smtClean="0"/>
          </a:p>
          <a:p>
            <a:r>
              <a:rPr lang="de-DE" dirty="0" smtClean="0"/>
              <a:t>13</a:t>
            </a:r>
            <a:r>
              <a:rPr lang="de-DE" dirty="0" smtClean="0"/>
              <a:t>. Nach dem Essen (sich ausruhen) er gerne eine Stunde. </a:t>
            </a:r>
            <a:endParaRPr lang="uk-UA" dirty="0" smtClean="0"/>
          </a:p>
          <a:p>
            <a:r>
              <a:rPr lang="de-DE" dirty="0" smtClean="0"/>
              <a:t>14</a:t>
            </a:r>
            <a:r>
              <a:rPr lang="de-DE" dirty="0" smtClean="0"/>
              <a:t>. Der Junge und das Mädchen (sich abtrocknen) mit einem Badetuch. </a:t>
            </a:r>
            <a:endParaRPr lang="uk-UA" dirty="0" smtClean="0"/>
          </a:p>
          <a:p>
            <a:r>
              <a:rPr lang="de-DE" dirty="0" smtClean="0"/>
              <a:t>15</a:t>
            </a:r>
            <a:r>
              <a:rPr lang="de-DE" dirty="0" smtClean="0"/>
              <a:t>. Das Kind (sich anziehen) selbst. </a:t>
            </a:r>
            <a:endParaRPr lang="uk-UA" dirty="0" smtClean="0"/>
          </a:p>
          <a:p>
            <a:r>
              <a:rPr lang="de-DE" dirty="0" smtClean="0"/>
              <a:t>16</a:t>
            </a:r>
            <a:r>
              <a:rPr lang="de-DE" dirty="0" smtClean="0"/>
              <a:t>. Wir (sich vorbereiten) auf die mündliche Prüfung in Deutsch. </a:t>
            </a:r>
            <a:endParaRPr lang="uk-UA" dirty="0" smtClean="0"/>
          </a:p>
          <a:p>
            <a:r>
              <a:rPr lang="de-DE" dirty="0" smtClean="0"/>
              <a:t>17</a:t>
            </a:r>
            <a:r>
              <a:rPr lang="de-DE" dirty="0" smtClean="0"/>
              <a:t>. Über seine Bemerkungen (sich aufregen) sie. </a:t>
            </a:r>
            <a:endParaRPr lang="uk-UA" dirty="0" smtClean="0"/>
          </a:p>
          <a:p>
            <a:r>
              <a:rPr lang="de-DE" dirty="0" smtClean="0"/>
              <a:t>18</a:t>
            </a:r>
            <a:r>
              <a:rPr lang="de-DE" dirty="0" smtClean="0"/>
              <a:t>. Ihr (sich anstrengen) zu wenig. </a:t>
            </a:r>
            <a:endParaRPr lang="uk-UA" dirty="0" smtClean="0"/>
          </a:p>
          <a:p>
            <a:r>
              <a:rPr lang="de-DE" dirty="0" smtClean="0"/>
              <a:t>19</a:t>
            </a:r>
            <a:r>
              <a:rPr lang="de-DE" dirty="0" smtClean="0"/>
              <a:t>. Wartet mal, ich (sich umziehen) nur schnell. </a:t>
            </a:r>
            <a:endParaRPr lang="uk-UA" dirty="0" smtClean="0"/>
          </a:p>
          <a:p>
            <a:r>
              <a:rPr lang="de-DE" dirty="0" smtClean="0"/>
              <a:t>20</a:t>
            </a:r>
            <a:r>
              <a:rPr lang="de-DE" dirty="0" smtClean="0"/>
              <a:t>. Zuerst (sich abtrocknen) ihr und dann gehen wir nach Hause. </a:t>
            </a:r>
            <a:endParaRPr lang="uk-UA" dirty="0" smtClean="0"/>
          </a:p>
          <a:p>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0" y="169817"/>
            <a:ext cx="8869680" cy="1520871"/>
          </a:xfrm>
        </p:spPr>
        <p:txBody>
          <a:bodyPr>
            <a:normAutofit fontScale="90000"/>
          </a:bodyPr>
          <a:lstStyle/>
          <a:p>
            <a:r>
              <a:rPr lang="de-DE" b="1" dirty="0" smtClean="0"/>
              <a:t>Übung </a:t>
            </a:r>
            <a:r>
              <a:rPr lang="uk-UA" b="1" dirty="0" smtClean="0"/>
              <a:t>6</a:t>
            </a:r>
            <a:r>
              <a:rPr lang="de-DE" b="1" dirty="0" smtClean="0"/>
              <a:t>. </a:t>
            </a:r>
            <a:r>
              <a:rPr lang="de-DE" dirty="0" smtClean="0"/>
              <a:t>Setzen Sie die reflexiven Verben richtig ein. Achten Sie auf die Wortfolge</a:t>
            </a:r>
            <a:r>
              <a:rPr lang="de-DE" dirty="0" smtClean="0"/>
              <a:t>.</a:t>
            </a:r>
            <a:endParaRPr lang="uk-UA" dirty="0"/>
          </a:p>
        </p:txBody>
      </p:sp>
      <p:sp>
        <p:nvSpPr>
          <p:cNvPr id="3" name="Содержимое 2"/>
          <p:cNvSpPr>
            <a:spLocks noGrp="1"/>
          </p:cNvSpPr>
          <p:nvPr>
            <p:ph idx="1"/>
          </p:nvPr>
        </p:nvSpPr>
        <p:spPr/>
        <p:txBody>
          <a:bodyPr>
            <a:normAutofit/>
          </a:bodyPr>
          <a:lstStyle/>
          <a:p>
            <a:r>
              <a:rPr lang="de-DE" dirty="0" smtClean="0"/>
              <a:t> </a:t>
            </a:r>
            <a:r>
              <a:rPr lang="de-DE" dirty="0" smtClean="0"/>
              <a:t>20. Zuerst (sich abtrocknen) ihr und dann gehen wir nach Hause</a:t>
            </a:r>
            <a:r>
              <a:rPr lang="de-DE" dirty="0" smtClean="0"/>
              <a:t>.</a:t>
            </a:r>
            <a:endParaRPr lang="uk-UA" dirty="0" smtClean="0"/>
          </a:p>
          <a:p>
            <a:r>
              <a:rPr lang="de-DE" dirty="0" smtClean="0"/>
              <a:t> </a:t>
            </a:r>
            <a:r>
              <a:rPr lang="de-DE" dirty="0" smtClean="0"/>
              <a:t>21. Wir begrüßen den Direktor und (sich vorstellen) ihm. </a:t>
            </a:r>
            <a:endParaRPr lang="uk-UA" dirty="0" smtClean="0"/>
          </a:p>
          <a:p>
            <a:r>
              <a:rPr lang="de-DE" dirty="0" smtClean="0"/>
              <a:t>22</a:t>
            </a:r>
            <a:r>
              <a:rPr lang="de-DE" dirty="0" smtClean="0"/>
              <a:t>. In Astronomie (sich auskennen) du gut. </a:t>
            </a:r>
            <a:endParaRPr lang="uk-UA" dirty="0" smtClean="0"/>
          </a:p>
          <a:p>
            <a:r>
              <a:rPr lang="de-DE" dirty="0" smtClean="0"/>
              <a:t>23</a:t>
            </a:r>
            <a:r>
              <a:rPr lang="de-DE" dirty="0" smtClean="0"/>
              <a:t>. Es ist windig geworden und wir (sich anziehen) wärmer. </a:t>
            </a:r>
            <a:endParaRPr lang="uk-UA" dirty="0" smtClean="0"/>
          </a:p>
          <a:p>
            <a:r>
              <a:rPr lang="de-DE" dirty="0" smtClean="0"/>
              <a:t>24</a:t>
            </a:r>
            <a:r>
              <a:rPr lang="de-DE" dirty="0" smtClean="0"/>
              <a:t>. Der Test ist schwer, deshalb (sich vorbereiten) er darauf gründlich</a:t>
            </a:r>
            <a:r>
              <a:rPr lang="de-DE" dirty="0" smtClean="0"/>
              <a:t>.</a:t>
            </a:r>
            <a:endParaRPr lang="uk-UA" dirty="0" smtClean="0"/>
          </a:p>
          <a:p>
            <a:r>
              <a:rPr lang="de-DE" dirty="0" smtClean="0"/>
              <a:t> </a:t>
            </a:r>
            <a:r>
              <a:rPr lang="de-DE" dirty="0" smtClean="0"/>
              <a:t>25. Du (sich aufregen) darüber umsonst.  </a:t>
            </a:r>
            <a:endParaRPr lang="uk-UA" dirty="0" smtClean="0"/>
          </a:p>
          <a:p>
            <a:endParaRPr lang="uk-U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de-DE" b="1" dirty="0" smtClean="0"/>
              <a:t>Übung </a:t>
            </a:r>
            <a:r>
              <a:rPr lang="uk-UA" b="1" dirty="0" smtClean="0"/>
              <a:t>6</a:t>
            </a:r>
            <a:r>
              <a:rPr lang="de-DE" b="1" dirty="0" smtClean="0"/>
              <a:t>. </a:t>
            </a:r>
            <a:r>
              <a:rPr lang="de-DE" dirty="0" smtClean="0"/>
              <a:t>Erzählen Sie über Ihren Arbeitstag. Gebrauchen Sie dabei die folgenden reflexiven Verben: </a:t>
            </a:r>
            <a:endParaRPr lang="uk-UA" dirty="0" smtClean="0"/>
          </a:p>
          <a:p>
            <a:r>
              <a:rPr lang="de-DE" dirty="0" smtClean="0"/>
              <a:t>sich waschen, sich duschen, sich kämmen, sich schminken, sich rasieren, sich anziehen, sich beeilen, sich auf etwas (Akk.) vorbereiten, sich an etwas (Akk.) machen, sich befinden, sich ausruhen, sich auf etwas (Akk.) konzentrieren.</a:t>
            </a:r>
            <a:endParaRPr lang="uk-UA" dirty="0" smtClean="0"/>
          </a:p>
          <a:p>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8110" y="0"/>
            <a:ext cx="5553890" cy="1325563"/>
          </a:xfrm>
        </p:spPr>
        <p:txBody>
          <a:bodyPr>
            <a:normAutofit/>
          </a:bodyPr>
          <a:lstStyle/>
          <a:p>
            <a:r>
              <a:rPr lang="uk-UA" b="1" dirty="0" smtClean="0"/>
              <a:t>Особові займенники</a:t>
            </a:r>
            <a:r>
              <a:rPr lang="pl-PL" b="1" dirty="0" smtClean="0"/>
              <a:t> - </a:t>
            </a:r>
            <a:r>
              <a:rPr lang="en-US" b="1" dirty="0" err="1" smtClean="0"/>
              <a:t>Personalpronomen</a:t>
            </a:r>
            <a:endParaRPr lang="uk-UA" dirty="0"/>
          </a:p>
        </p:txBody>
      </p:sp>
      <p:graphicFrame>
        <p:nvGraphicFramePr>
          <p:cNvPr id="5" name="Таблица 4"/>
          <p:cNvGraphicFramePr>
            <a:graphicFrameLocks noGrp="1"/>
          </p:cNvGraphicFramePr>
          <p:nvPr/>
        </p:nvGraphicFramePr>
        <p:xfrm>
          <a:off x="1273125" y="1325563"/>
          <a:ext cx="9386166" cy="4887265"/>
        </p:xfrm>
        <a:graphic>
          <a:graphicData uri="http://schemas.openxmlformats.org/drawingml/2006/table">
            <a:tbl>
              <a:tblPr>
                <a:tableStyleId>{5DA37D80-6434-44D0-A028-1B22A696006F}</a:tableStyleId>
              </a:tblPr>
              <a:tblGrid>
                <a:gridCol w="1522300"/>
                <a:gridCol w="1522300"/>
                <a:gridCol w="1522300"/>
                <a:gridCol w="1522300"/>
                <a:gridCol w="1522300"/>
                <a:gridCol w="1774666"/>
              </a:tblGrid>
              <a:tr h="419998">
                <a:tc gridSpan="6">
                  <a:txBody>
                    <a:bodyPr/>
                    <a:lstStyle/>
                    <a:p>
                      <a:pPr algn="ctr"/>
                      <a:r>
                        <a:rPr lang="uk-UA" sz="1800" dirty="0"/>
                        <a:t>Однина </a:t>
                      </a:r>
                      <a:r>
                        <a:rPr lang="en-US" sz="1800" dirty="0"/>
                        <a:t>Singular</a:t>
                      </a:r>
                    </a:p>
                  </a:txBody>
                  <a:tcPr marL="172130" marR="172130" marT="86065" marB="86065"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419998">
                <a:tc gridSpan="3">
                  <a:txBody>
                    <a:bodyPr/>
                    <a:lstStyle/>
                    <a:p>
                      <a:pPr algn="ctr"/>
                      <a:r>
                        <a:rPr lang="uk-UA" sz="1800" dirty="0"/>
                        <a:t> </a:t>
                      </a:r>
                    </a:p>
                  </a:txBody>
                  <a:tcPr marL="172130" marR="172130" marT="86065" marB="86065" anchor="ctr"/>
                </a:tc>
                <a:tc hMerge="1">
                  <a:txBody>
                    <a:bodyPr/>
                    <a:lstStyle/>
                    <a:p>
                      <a:endParaRPr lang="uk-UA"/>
                    </a:p>
                  </a:txBody>
                  <a:tcPr/>
                </a:tc>
                <a:tc hMerge="1">
                  <a:txBody>
                    <a:bodyPr/>
                    <a:lstStyle/>
                    <a:p>
                      <a:endParaRPr lang="uk-UA"/>
                    </a:p>
                  </a:txBody>
                  <a:tcPr/>
                </a:tc>
                <a:tc gridSpan="3">
                  <a:txBody>
                    <a:bodyPr/>
                    <a:lstStyle/>
                    <a:p>
                      <a:pPr algn="ctr"/>
                      <a:r>
                        <a:rPr lang="en-US" sz="1800" dirty="0"/>
                        <a:t>3. Person</a:t>
                      </a:r>
                    </a:p>
                  </a:txBody>
                  <a:tcPr marL="172130" marR="172130" marT="86065" marB="86065" anchor="ctr"/>
                </a:tc>
                <a:tc hMerge="1">
                  <a:txBody>
                    <a:bodyPr/>
                    <a:lstStyle/>
                    <a:p>
                      <a:endParaRPr lang="uk-UA"/>
                    </a:p>
                  </a:txBody>
                  <a:tcPr/>
                </a:tc>
                <a:tc hMerge="1">
                  <a:txBody>
                    <a:bodyPr/>
                    <a:lstStyle/>
                    <a:p>
                      <a:endParaRPr lang="uk-UA"/>
                    </a:p>
                  </a:txBody>
                  <a:tcPr/>
                </a:tc>
              </a:tr>
              <a:tr h="915734">
                <a:tc>
                  <a:txBody>
                    <a:bodyPr/>
                    <a:lstStyle/>
                    <a:p>
                      <a:pPr algn="ctr"/>
                      <a:r>
                        <a:rPr lang="uk-UA" sz="1800"/>
                        <a:t>Відмінок</a:t>
                      </a:r>
                    </a:p>
                  </a:txBody>
                  <a:tcPr marL="172130" marR="172130" marT="86065" marB="86065" anchor="ctr"/>
                </a:tc>
                <a:tc>
                  <a:txBody>
                    <a:bodyPr/>
                    <a:lstStyle/>
                    <a:p>
                      <a:pPr algn="ctr"/>
                      <a:r>
                        <a:rPr lang="en-US" sz="1800"/>
                        <a:t>1. Person</a:t>
                      </a:r>
                    </a:p>
                  </a:txBody>
                  <a:tcPr marL="172130" marR="172130" marT="86065" marB="86065" anchor="ctr"/>
                </a:tc>
                <a:tc>
                  <a:txBody>
                    <a:bodyPr/>
                    <a:lstStyle/>
                    <a:p>
                      <a:pPr algn="ctr"/>
                      <a:r>
                        <a:rPr lang="en-US" sz="1800"/>
                        <a:t>2. Person</a:t>
                      </a:r>
                    </a:p>
                  </a:txBody>
                  <a:tcPr marL="172130" marR="172130" marT="86065" marB="86065" anchor="ctr"/>
                </a:tc>
                <a:tc>
                  <a:txBody>
                    <a:bodyPr/>
                    <a:lstStyle/>
                    <a:p>
                      <a:pPr algn="ctr"/>
                      <a:r>
                        <a:rPr lang="uk-UA" sz="1800"/>
                        <a:t>Чол.р.</a:t>
                      </a:r>
                      <a:br>
                        <a:rPr lang="uk-UA" sz="1800"/>
                      </a:br>
                      <a:r>
                        <a:rPr lang="en-US" sz="1800"/>
                        <a:t>Maskulinum</a:t>
                      </a:r>
                    </a:p>
                  </a:txBody>
                  <a:tcPr marL="172130" marR="172130" marT="86065" marB="86065" anchor="ctr"/>
                </a:tc>
                <a:tc>
                  <a:txBody>
                    <a:bodyPr/>
                    <a:lstStyle/>
                    <a:p>
                      <a:pPr algn="ctr"/>
                      <a:r>
                        <a:rPr lang="uk-UA" sz="1800"/>
                        <a:t>Жін.р.</a:t>
                      </a:r>
                      <a:br>
                        <a:rPr lang="uk-UA" sz="1800"/>
                      </a:br>
                      <a:r>
                        <a:rPr lang="en-US" sz="1800"/>
                        <a:t>Femininum</a:t>
                      </a:r>
                    </a:p>
                  </a:txBody>
                  <a:tcPr marL="172130" marR="172130" marT="86065" marB="86065" anchor="ctr"/>
                </a:tc>
                <a:tc>
                  <a:txBody>
                    <a:bodyPr/>
                    <a:lstStyle/>
                    <a:p>
                      <a:pPr algn="ctr"/>
                      <a:r>
                        <a:rPr lang="uk-UA" sz="1800" dirty="0" err="1"/>
                        <a:t>Сер.р</a:t>
                      </a:r>
                      <a:r>
                        <a:rPr lang="uk-UA" sz="1800" dirty="0"/>
                        <a:t>.</a:t>
                      </a:r>
                      <a:br>
                        <a:rPr lang="uk-UA" sz="1800" dirty="0"/>
                      </a:br>
                      <a:r>
                        <a:rPr lang="en-US" sz="1800" dirty="0" err="1"/>
                        <a:t>Neutrum</a:t>
                      </a:r>
                      <a:endParaRPr lang="en-US" sz="1800" dirty="0"/>
                    </a:p>
                  </a:txBody>
                  <a:tcPr marL="172130" marR="172130" marT="86065" marB="86065" anchor="ctr"/>
                </a:tc>
              </a:tr>
              <a:tr h="829507">
                <a:tc>
                  <a:txBody>
                    <a:bodyPr/>
                    <a:lstStyle/>
                    <a:p>
                      <a:pPr algn="ctr"/>
                      <a:r>
                        <a:rPr lang="uk-UA" sz="1800"/>
                        <a:t>Називний</a:t>
                      </a:r>
                      <a:br>
                        <a:rPr lang="uk-UA" sz="1800"/>
                      </a:br>
                      <a:r>
                        <a:rPr lang="en-US" sz="1800"/>
                        <a:t>Nominativ</a:t>
                      </a:r>
                    </a:p>
                  </a:txBody>
                  <a:tcPr marL="172130" marR="172130" marT="86065" marB="86065" anchor="ctr"/>
                </a:tc>
                <a:tc>
                  <a:txBody>
                    <a:bodyPr/>
                    <a:lstStyle/>
                    <a:p>
                      <a:pPr algn="ctr"/>
                      <a:r>
                        <a:rPr lang="en-US" sz="1800"/>
                        <a:t>ich</a:t>
                      </a:r>
                      <a:br>
                        <a:rPr lang="en-US" sz="1800"/>
                      </a:br>
                      <a:r>
                        <a:rPr lang="uk-UA" sz="1800"/>
                        <a:t>я</a:t>
                      </a:r>
                    </a:p>
                  </a:txBody>
                  <a:tcPr marL="172130" marR="172130" marT="86065" marB="86065" anchor="ctr"/>
                </a:tc>
                <a:tc>
                  <a:txBody>
                    <a:bodyPr/>
                    <a:lstStyle/>
                    <a:p>
                      <a:pPr algn="ctr"/>
                      <a:r>
                        <a:rPr lang="en-US" sz="1800"/>
                        <a:t>du</a:t>
                      </a:r>
                      <a:br>
                        <a:rPr lang="en-US" sz="1800"/>
                      </a:br>
                      <a:r>
                        <a:rPr lang="uk-UA" sz="1800"/>
                        <a:t>ти</a:t>
                      </a:r>
                    </a:p>
                  </a:txBody>
                  <a:tcPr marL="172130" marR="172130" marT="86065" marB="86065" anchor="ctr"/>
                </a:tc>
                <a:tc>
                  <a:txBody>
                    <a:bodyPr/>
                    <a:lstStyle/>
                    <a:p>
                      <a:pPr algn="ctr"/>
                      <a:r>
                        <a:rPr lang="en-US" sz="1800"/>
                        <a:t>er</a:t>
                      </a:r>
                      <a:br>
                        <a:rPr lang="en-US" sz="1800"/>
                      </a:br>
                      <a:r>
                        <a:rPr lang="uk-UA" sz="1800"/>
                        <a:t>він</a:t>
                      </a:r>
                    </a:p>
                  </a:txBody>
                  <a:tcPr marL="172130" marR="172130" marT="86065" marB="86065" anchor="ctr"/>
                </a:tc>
                <a:tc>
                  <a:txBody>
                    <a:bodyPr/>
                    <a:lstStyle/>
                    <a:p>
                      <a:pPr algn="ctr"/>
                      <a:r>
                        <a:rPr lang="en-US" sz="1800"/>
                        <a:t>sie</a:t>
                      </a:r>
                      <a:br>
                        <a:rPr lang="en-US" sz="1800"/>
                      </a:br>
                      <a:r>
                        <a:rPr lang="uk-UA" sz="1800"/>
                        <a:t>вона</a:t>
                      </a:r>
                    </a:p>
                  </a:txBody>
                  <a:tcPr marL="172130" marR="172130" marT="86065" marB="86065" anchor="ctr"/>
                </a:tc>
                <a:tc>
                  <a:txBody>
                    <a:bodyPr/>
                    <a:lstStyle/>
                    <a:p>
                      <a:pPr algn="ctr"/>
                      <a:r>
                        <a:rPr lang="en-US" sz="1800" dirty="0" err="1"/>
                        <a:t>es</a:t>
                      </a:r>
                      <a:r>
                        <a:rPr lang="en-US" sz="1800" dirty="0"/>
                        <a:t/>
                      </a:r>
                      <a:br>
                        <a:rPr lang="en-US" sz="1800" dirty="0"/>
                      </a:br>
                      <a:r>
                        <a:rPr lang="uk-UA" sz="1800" dirty="0"/>
                        <a:t>воно</a:t>
                      </a:r>
                    </a:p>
                  </a:txBody>
                  <a:tcPr marL="172130" marR="172130" marT="86065" marB="86065" anchor="ctr"/>
                </a:tc>
              </a:tr>
              <a:tr h="783771">
                <a:tc>
                  <a:txBody>
                    <a:bodyPr/>
                    <a:lstStyle/>
                    <a:p>
                      <a:pPr algn="ctr"/>
                      <a:r>
                        <a:rPr lang="uk-UA" sz="1800"/>
                        <a:t>Знахідний</a:t>
                      </a:r>
                      <a:br>
                        <a:rPr lang="uk-UA" sz="1800"/>
                      </a:br>
                      <a:r>
                        <a:rPr lang="en-US" sz="1800"/>
                        <a:t>Akkusativ</a:t>
                      </a:r>
                    </a:p>
                  </a:txBody>
                  <a:tcPr marL="172130" marR="172130" marT="86065" marB="86065" anchor="ctr"/>
                </a:tc>
                <a:tc>
                  <a:txBody>
                    <a:bodyPr/>
                    <a:lstStyle/>
                    <a:p>
                      <a:pPr algn="ctr"/>
                      <a:r>
                        <a:rPr lang="en-US" sz="1800"/>
                        <a:t>mich</a:t>
                      </a:r>
                      <a:br>
                        <a:rPr lang="en-US" sz="1800"/>
                      </a:br>
                      <a:r>
                        <a:rPr lang="uk-UA" sz="1800"/>
                        <a:t>мене</a:t>
                      </a:r>
                    </a:p>
                  </a:txBody>
                  <a:tcPr marL="172130" marR="172130" marT="86065" marB="86065" anchor="ctr"/>
                </a:tc>
                <a:tc>
                  <a:txBody>
                    <a:bodyPr/>
                    <a:lstStyle/>
                    <a:p>
                      <a:pPr algn="ctr"/>
                      <a:r>
                        <a:rPr lang="en-US" sz="1800"/>
                        <a:t>dich</a:t>
                      </a:r>
                      <a:br>
                        <a:rPr lang="en-US" sz="1800"/>
                      </a:br>
                      <a:r>
                        <a:rPr lang="uk-UA" sz="1800"/>
                        <a:t>тебе</a:t>
                      </a:r>
                    </a:p>
                  </a:txBody>
                  <a:tcPr marL="172130" marR="172130" marT="86065" marB="86065" anchor="ctr"/>
                </a:tc>
                <a:tc>
                  <a:txBody>
                    <a:bodyPr/>
                    <a:lstStyle/>
                    <a:p>
                      <a:pPr algn="ctr"/>
                      <a:r>
                        <a:rPr lang="en-US" sz="1800"/>
                        <a:t>ihn</a:t>
                      </a:r>
                      <a:br>
                        <a:rPr lang="en-US" sz="1800"/>
                      </a:br>
                      <a:r>
                        <a:rPr lang="uk-UA" sz="1800"/>
                        <a:t>його</a:t>
                      </a:r>
                    </a:p>
                  </a:txBody>
                  <a:tcPr marL="172130" marR="172130" marT="86065" marB="86065" anchor="ctr"/>
                </a:tc>
                <a:tc>
                  <a:txBody>
                    <a:bodyPr/>
                    <a:lstStyle/>
                    <a:p>
                      <a:pPr algn="ctr"/>
                      <a:r>
                        <a:rPr lang="en-US" sz="1800"/>
                        <a:t>sie</a:t>
                      </a:r>
                      <a:br>
                        <a:rPr lang="en-US" sz="1800"/>
                      </a:br>
                      <a:r>
                        <a:rPr lang="uk-UA" sz="1800"/>
                        <a:t>її</a:t>
                      </a:r>
                    </a:p>
                  </a:txBody>
                  <a:tcPr marL="172130" marR="172130" marT="86065" marB="86065" anchor="ctr"/>
                </a:tc>
                <a:tc>
                  <a:txBody>
                    <a:bodyPr/>
                    <a:lstStyle/>
                    <a:p>
                      <a:pPr algn="ctr"/>
                      <a:r>
                        <a:rPr lang="en-US" sz="1800" dirty="0" err="1"/>
                        <a:t>es</a:t>
                      </a:r>
                      <a:r>
                        <a:rPr lang="en-US" sz="1800" dirty="0"/>
                        <a:t/>
                      </a:r>
                      <a:br>
                        <a:rPr lang="en-US" sz="1800" dirty="0"/>
                      </a:br>
                      <a:r>
                        <a:rPr lang="uk-UA" sz="1800" dirty="0"/>
                        <a:t>його</a:t>
                      </a:r>
                    </a:p>
                  </a:txBody>
                  <a:tcPr marL="172130" marR="172130" marT="86065" marB="86065" anchor="ctr"/>
                </a:tc>
              </a:tr>
              <a:tr h="744583">
                <a:tc>
                  <a:txBody>
                    <a:bodyPr/>
                    <a:lstStyle/>
                    <a:p>
                      <a:pPr algn="ctr"/>
                      <a:r>
                        <a:rPr lang="uk-UA" sz="1800"/>
                        <a:t>Давальний</a:t>
                      </a:r>
                      <a:br>
                        <a:rPr lang="uk-UA" sz="1800"/>
                      </a:br>
                      <a:r>
                        <a:rPr lang="en-US" sz="1800"/>
                        <a:t>Dativ</a:t>
                      </a:r>
                    </a:p>
                  </a:txBody>
                  <a:tcPr marL="172130" marR="172130" marT="86065" marB="86065" anchor="ctr"/>
                </a:tc>
                <a:tc>
                  <a:txBody>
                    <a:bodyPr/>
                    <a:lstStyle/>
                    <a:p>
                      <a:pPr algn="ctr"/>
                      <a:r>
                        <a:rPr lang="en-US" sz="1800"/>
                        <a:t>mir</a:t>
                      </a:r>
                      <a:br>
                        <a:rPr lang="en-US" sz="1800"/>
                      </a:br>
                      <a:r>
                        <a:rPr lang="uk-UA" sz="1800"/>
                        <a:t>мені</a:t>
                      </a:r>
                    </a:p>
                  </a:txBody>
                  <a:tcPr marL="172130" marR="172130" marT="86065" marB="86065" anchor="ctr"/>
                </a:tc>
                <a:tc>
                  <a:txBody>
                    <a:bodyPr/>
                    <a:lstStyle/>
                    <a:p>
                      <a:pPr algn="ctr"/>
                      <a:r>
                        <a:rPr lang="en-US" sz="1800"/>
                        <a:t>dir</a:t>
                      </a:r>
                      <a:br>
                        <a:rPr lang="en-US" sz="1800"/>
                      </a:br>
                      <a:r>
                        <a:rPr lang="uk-UA" sz="1800"/>
                        <a:t>тобі</a:t>
                      </a:r>
                    </a:p>
                  </a:txBody>
                  <a:tcPr marL="172130" marR="172130" marT="86065" marB="86065" anchor="ctr"/>
                </a:tc>
                <a:tc>
                  <a:txBody>
                    <a:bodyPr/>
                    <a:lstStyle/>
                    <a:p>
                      <a:pPr algn="ctr"/>
                      <a:r>
                        <a:rPr lang="en-US" sz="1800"/>
                        <a:t>ihm</a:t>
                      </a:r>
                      <a:br>
                        <a:rPr lang="en-US" sz="1800"/>
                      </a:br>
                      <a:r>
                        <a:rPr lang="uk-UA" sz="1800"/>
                        <a:t>йому</a:t>
                      </a:r>
                    </a:p>
                  </a:txBody>
                  <a:tcPr marL="172130" marR="172130" marT="86065" marB="86065" anchor="ctr"/>
                </a:tc>
                <a:tc>
                  <a:txBody>
                    <a:bodyPr/>
                    <a:lstStyle/>
                    <a:p>
                      <a:pPr algn="ctr"/>
                      <a:r>
                        <a:rPr lang="en-US" sz="1800"/>
                        <a:t>ihr</a:t>
                      </a:r>
                      <a:br>
                        <a:rPr lang="en-US" sz="1800"/>
                      </a:br>
                      <a:r>
                        <a:rPr lang="uk-UA" sz="1800"/>
                        <a:t>їй</a:t>
                      </a:r>
                    </a:p>
                  </a:txBody>
                  <a:tcPr marL="172130" marR="172130" marT="86065" marB="86065" anchor="ctr"/>
                </a:tc>
                <a:tc>
                  <a:txBody>
                    <a:bodyPr/>
                    <a:lstStyle/>
                    <a:p>
                      <a:pPr algn="ctr"/>
                      <a:r>
                        <a:rPr lang="en-US" sz="1800" dirty="0" err="1"/>
                        <a:t>ihm</a:t>
                      </a:r>
                      <a:r>
                        <a:rPr lang="en-US" sz="1800" dirty="0"/>
                        <a:t/>
                      </a:r>
                      <a:br>
                        <a:rPr lang="en-US" sz="1800" dirty="0"/>
                      </a:br>
                      <a:r>
                        <a:rPr lang="uk-UA" sz="1800" dirty="0"/>
                        <a:t>йому</a:t>
                      </a:r>
                    </a:p>
                  </a:txBody>
                  <a:tcPr marL="172130" marR="172130" marT="86065" marB="86065" anchor="ctr"/>
                </a:tc>
              </a:tr>
              <a:tr h="667866">
                <a:tc>
                  <a:txBody>
                    <a:bodyPr/>
                    <a:lstStyle/>
                    <a:p>
                      <a:pPr algn="ctr"/>
                      <a:r>
                        <a:rPr lang="uk-UA" sz="1800"/>
                        <a:t>Родовий</a:t>
                      </a:r>
                      <a:br>
                        <a:rPr lang="uk-UA" sz="1800"/>
                      </a:br>
                      <a:r>
                        <a:rPr lang="en-US" sz="1800"/>
                        <a:t>Genitiv</a:t>
                      </a:r>
                    </a:p>
                  </a:txBody>
                  <a:tcPr marL="172130" marR="172130" marT="86065" marB="86065" anchor="ctr"/>
                </a:tc>
                <a:tc>
                  <a:txBody>
                    <a:bodyPr/>
                    <a:lstStyle/>
                    <a:p>
                      <a:pPr algn="ctr"/>
                      <a:r>
                        <a:rPr lang="en-US" sz="1800"/>
                        <a:t>meiner</a:t>
                      </a:r>
                      <a:br>
                        <a:rPr lang="en-US" sz="1800"/>
                      </a:br>
                      <a:r>
                        <a:rPr lang="uk-UA" sz="1800"/>
                        <a:t>мій</a:t>
                      </a:r>
                    </a:p>
                  </a:txBody>
                  <a:tcPr marL="172130" marR="172130" marT="86065" marB="86065" anchor="ctr"/>
                </a:tc>
                <a:tc>
                  <a:txBody>
                    <a:bodyPr/>
                    <a:lstStyle/>
                    <a:p>
                      <a:pPr algn="ctr"/>
                      <a:r>
                        <a:rPr lang="en-US" sz="1800"/>
                        <a:t>deiner</a:t>
                      </a:r>
                      <a:br>
                        <a:rPr lang="en-US" sz="1800"/>
                      </a:br>
                      <a:r>
                        <a:rPr lang="uk-UA" sz="1800"/>
                        <a:t>твій</a:t>
                      </a:r>
                    </a:p>
                  </a:txBody>
                  <a:tcPr marL="172130" marR="172130" marT="86065" marB="86065" anchor="ctr"/>
                </a:tc>
                <a:tc>
                  <a:txBody>
                    <a:bodyPr/>
                    <a:lstStyle/>
                    <a:p>
                      <a:pPr algn="ctr"/>
                      <a:r>
                        <a:rPr lang="en-US" sz="1800"/>
                        <a:t>seiner</a:t>
                      </a:r>
                      <a:br>
                        <a:rPr lang="en-US" sz="1800"/>
                      </a:br>
                      <a:r>
                        <a:rPr lang="uk-UA" sz="1800"/>
                        <a:t>його</a:t>
                      </a:r>
                    </a:p>
                  </a:txBody>
                  <a:tcPr marL="172130" marR="172130" marT="86065" marB="86065" anchor="ctr"/>
                </a:tc>
                <a:tc>
                  <a:txBody>
                    <a:bodyPr/>
                    <a:lstStyle/>
                    <a:p>
                      <a:pPr algn="ctr"/>
                      <a:r>
                        <a:rPr lang="en-US" sz="1800"/>
                        <a:t>ihrer</a:t>
                      </a:r>
                      <a:br>
                        <a:rPr lang="en-US" sz="1800"/>
                      </a:br>
                      <a:r>
                        <a:rPr lang="uk-UA" sz="1800"/>
                        <a:t>її</a:t>
                      </a:r>
                    </a:p>
                  </a:txBody>
                  <a:tcPr marL="172130" marR="172130" marT="86065" marB="86065" anchor="ctr"/>
                </a:tc>
                <a:tc>
                  <a:txBody>
                    <a:bodyPr/>
                    <a:lstStyle/>
                    <a:p>
                      <a:pPr algn="ctr"/>
                      <a:r>
                        <a:rPr lang="en-US" sz="1800" dirty="0"/>
                        <a:t>seiner</a:t>
                      </a:r>
                      <a:br>
                        <a:rPr lang="en-US" sz="1800" dirty="0"/>
                      </a:br>
                      <a:r>
                        <a:rPr lang="uk-UA" sz="1800" dirty="0"/>
                        <a:t>його</a:t>
                      </a:r>
                    </a:p>
                  </a:txBody>
                  <a:tcPr marL="172130" marR="172130" marT="86065" marB="86065" anchor="ctr"/>
                </a:tc>
              </a:tr>
            </a:tbl>
          </a:graphicData>
        </a:graphic>
      </p:graphicFrame>
      <p:sp>
        <p:nvSpPr>
          <p:cNvPr id="1025"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Arial" charset="0"/>
                <a:cs typeface="Arial" charset="0"/>
              </a:rPr>
              <a:t/>
            </a:r>
            <a:br>
              <a:rPr kumimoji="0" lang="uk-UA" sz="1800" b="0" i="0" u="none" strike="noStrike" cap="none" normalizeH="0" baseline="0" smtClean="0">
                <a:ln>
                  <a:noFill/>
                </a:ln>
                <a:solidFill>
                  <a:schemeClr val="tx1"/>
                </a:solidFill>
                <a:effectLst/>
                <a:latin typeface="Arial" charset="0"/>
                <a:cs typeface="Arial" charset="0"/>
              </a:rPr>
            </a:br>
            <a:endParaRPr kumimoji="0" lang="uk-UA"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8110" y="0"/>
            <a:ext cx="5553890" cy="1325563"/>
          </a:xfrm>
        </p:spPr>
        <p:txBody>
          <a:bodyPr>
            <a:normAutofit/>
          </a:bodyPr>
          <a:lstStyle/>
          <a:p>
            <a:r>
              <a:rPr lang="uk-UA" b="1" dirty="0" smtClean="0"/>
              <a:t>Особові займенники</a:t>
            </a:r>
            <a:r>
              <a:rPr lang="pl-PL" b="1" dirty="0" smtClean="0"/>
              <a:t> - </a:t>
            </a:r>
            <a:r>
              <a:rPr lang="en-US" b="1" dirty="0" err="1" smtClean="0"/>
              <a:t>Personalpronomen</a:t>
            </a:r>
            <a:endParaRPr lang="uk-UA" dirty="0"/>
          </a:p>
        </p:txBody>
      </p:sp>
      <p:sp>
        <p:nvSpPr>
          <p:cNvPr id="1025"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Arial" charset="0"/>
                <a:cs typeface="Arial" charset="0"/>
              </a:rPr>
              <a:t/>
            </a:r>
            <a:br>
              <a:rPr kumimoji="0" lang="uk-UA" sz="1800" b="0" i="0" u="none" strike="noStrike" cap="none" normalizeH="0" baseline="0" smtClean="0">
                <a:ln>
                  <a:noFill/>
                </a:ln>
                <a:solidFill>
                  <a:schemeClr val="tx1"/>
                </a:solidFill>
                <a:effectLst/>
                <a:latin typeface="Arial" charset="0"/>
                <a:cs typeface="Arial" charset="0"/>
              </a:rPr>
            </a:br>
            <a:endParaRPr kumimoji="0" lang="uk-UA" sz="1800" b="0" i="0" u="none" strike="noStrike" cap="none" normalizeH="0" baseline="0" smtClean="0">
              <a:ln>
                <a:noFill/>
              </a:ln>
              <a:solidFill>
                <a:schemeClr val="tx1"/>
              </a:solidFill>
              <a:effectLst/>
              <a:latin typeface="Arial" charset="0"/>
              <a:cs typeface="Arial" charset="0"/>
            </a:endParaRPr>
          </a:p>
        </p:txBody>
      </p:sp>
      <p:graphicFrame>
        <p:nvGraphicFramePr>
          <p:cNvPr id="6" name="Таблица 5"/>
          <p:cNvGraphicFramePr>
            <a:graphicFrameLocks noGrp="1"/>
          </p:cNvGraphicFramePr>
          <p:nvPr/>
        </p:nvGraphicFramePr>
        <p:xfrm>
          <a:off x="2032000" y="1074419"/>
          <a:ext cx="8535850" cy="5143500"/>
        </p:xfrm>
        <a:graphic>
          <a:graphicData uri="http://schemas.openxmlformats.org/drawingml/2006/table">
            <a:tbl>
              <a:tblPr>
                <a:tableStyleId>{5DA37D80-6434-44D0-A028-1B22A696006F}</a:tableStyleId>
              </a:tblPr>
              <a:tblGrid>
                <a:gridCol w="1618077"/>
                <a:gridCol w="1618077"/>
                <a:gridCol w="1618077"/>
                <a:gridCol w="1618077"/>
                <a:gridCol w="2063542"/>
              </a:tblGrid>
              <a:tr h="507692">
                <a:tc gridSpan="5">
                  <a:txBody>
                    <a:bodyPr/>
                    <a:lstStyle/>
                    <a:p>
                      <a:pPr algn="ctr"/>
                      <a:r>
                        <a:rPr lang="uk-UA" dirty="0"/>
                        <a:t>Множина </a:t>
                      </a:r>
                      <a:r>
                        <a:rPr lang="en-US" dirty="0"/>
                        <a:t>Plural</a:t>
                      </a:r>
                    </a:p>
                  </a:txBody>
                  <a:tcPr marL="190500" marR="190500" marT="95250" marB="9525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1406556">
                <a:tc>
                  <a:txBody>
                    <a:bodyPr/>
                    <a:lstStyle/>
                    <a:p>
                      <a:pPr algn="ctr"/>
                      <a:r>
                        <a:rPr lang="uk-UA"/>
                        <a:t> Відмінок</a:t>
                      </a:r>
                    </a:p>
                  </a:txBody>
                  <a:tcPr marL="190500" marR="190500" marT="95250" marB="95250" anchor="ctr"/>
                </a:tc>
                <a:tc>
                  <a:txBody>
                    <a:bodyPr/>
                    <a:lstStyle/>
                    <a:p>
                      <a:pPr algn="ctr"/>
                      <a:r>
                        <a:rPr lang="en-US"/>
                        <a:t>1. Person</a:t>
                      </a:r>
                    </a:p>
                  </a:txBody>
                  <a:tcPr marL="190500" marR="190500" marT="95250" marB="95250" anchor="ctr"/>
                </a:tc>
                <a:tc>
                  <a:txBody>
                    <a:bodyPr/>
                    <a:lstStyle/>
                    <a:p>
                      <a:pPr algn="ctr"/>
                      <a:r>
                        <a:rPr lang="en-US"/>
                        <a:t>2. Person</a:t>
                      </a:r>
                    </a:p>
                  </a:txBody>
                  <a:tcPr marL="190500" marR="190500" marT="95250" marB="95250" anchor="ctr"/>
                </a:tc>
                <a:tc>
                  <a:txBody>
                    <a:bodyPr/>
                    <a:lstStyle/>
                    <a:p>
                      <a:pPr algn="ctr"/>
                      <a:r>
                        <a:rPr lang="en-US"/>
                        <a:t>3. Person</a:t>
                      </a:r>
                    </a:p>
                  </a:txBody>
                  <a:tcPr marL="190500" marR="190500" marT="95250" marB="95250" anchor="ctr"/>
                </a:tc>
                <a:tc>
                  <a:txBody>
                    <a:bodyPr/>
                    <a:lstStyle/>
                    <a:p>
                      <a:pPr algn="ctr"/>
                      <a:r>
                        <a:rPr lang="uk-UA" dirty="0"/>
                        <a:t>Ввічлива форма</a:t>
                      </a:r>
                      <a:br>
                        <a:rPr lang="uk-UA" dirty="0"/>
                      </a:br>
                      <a:r>
                        <a:rPr lang="en-US" dirty="0" err="1"/>
                        <a:t>Höflichkeitsform</a:t>
                      </a:r>
                      <a:endParaRPr lang="en-US" dirty="0"/>
                    </a:p>
                  </a:txBody>
                  <a:tcPr marL="190500" marR="190500" marT="95250" marB="95250" anchor="ctr"/>
                </a:tc>
              </a:tr>
              <a:tr h="807313">
                <a:tc>
                  <a:txBody>
                    <a:bodyPr/>
                    <a:lstStyle/>
                    <a:p>
                      <a:pPr algn="ctr"/>
                      <a:r>
                        <a:rPr lang="uk-UA"/>
                        <a:t>Називний</a:t>
                      </a:r>
                      <a:br>
                        <a:rPr lang="uk-UA"/>
                      </a:br>
                      <a:r>
                        <a:rPr lang="en-US"/>
                        <a:t>Nominativ</a:t>
                      </a:r>
                    </a:p>
                  </a:txBody>
                  <a:tcPr marL="190500" marR="190500" marT="95250" marB="95250" anchor="ctr"/>
                </a:tc>
                <a:tc>
                  <a:txBody>
                    <a:bodyPr/>
                    <a:lstStyle/>
                    <a:p>
                      <a:pPr algn="ctr"/>
                      <a:r>
                        <a:rPr lang="en-US"/>
                        <a:t>wir</a:t>
                      </a:r>
                      <a:br>
                        <a:rPr lang="en-US"/>
                      </a:br>
                      <a:r>
                        <a:rPr lang="uk-UA"/>
                        <a:t>ми</a:t>
                      </a:r>
                    </a:p>
                  </a:txBody>
                  <a:tcPr marL="190500" marR="190500" marT="95250" marB="95250" anchor="ctr"/>
                </a:tc>
                <a:tc>
                  <a:txBody>
                    <a:bodyPr/>
                    <a:lstStyle/>
                    <a:p>
                      <a:pPr algn="ctr"/>
                      <a:r>
                        <a:rPr lang="en-US"/>
                        <a:t>ihr</a:t>
                      </a:r>
                      <a:br>
                        <a:rPr lang="en-US"/>
                      </a:br>
                      <a:r>
                        <a:rPr lang="uk-UA"/>
                        <a:t>ви</a:t>
                      </a:r>
                    </a:p>
                  </a:txBody>
                  <a:tcPr marL="190500" marR="190500" marT="95250" marB="95250" anchor="ctr"/>
                </a:tc>
                <a:tc>
                  <a:txBody>
                    <a:bodyPr/>
                    <a:lstStyle/>
                    <a:p>
                      <a:pPr algn="ctr"/>
                      <a:r>
                        <a:rPr lang="en-US" dirty="0" err="1"/>
                        <a:t>sie</a:t>
                      </a:r>
                      <a:r>
                        <a:rPr lang="en-US" dirty="0"/>
                        <a:t/>
                      </a:r>
                      <a:br>
                        <a:rPr lang="en-US" dirty="0"/>
                      </a:br>
                      <a:r>
                        <a:rPr lang="uk-UA" dirty="0"/>
                        <a:t>вони</a:t>
                      </a:r>
                    </a:p>
                  </a:txBody>
                  <a:tcPr marL="190500" marR="190500" marT="95250" marB="95250" anchor="ctr"/>
                </a:tc>
                <a:tc>
                  <a:txBody>
                    <a:bodyPr/>
                    <a:lstStyle/>
                    <a:p>
                      <a:pPr algn="ctr"/>
                      <a:r>
                        <a:rPr lang="en-US" dirty="0" err="1"/>
                        <a:t>Sie</a:t>
                      </a:r>
                      <a:r>
                        <a:rPr lang="en-US" dirty="0"/>
                        <a:t/>
                      </a:r>
                      <a:br>
                        <a:rPr lang="en-US" dirty="0"/>
                      </a:br>
                      <a:r>
                        <a:rPr lang="uk-UA" dirty="0"/>
                        <a:t>Ви</a:t>
                      </a:r>
                    </a:p>
                  </a:txBody>
                  <a:tcPr marL="190500" marR="190500" marT="95250" marB="95250" anchor="ctr"/>
                </a:tc>
              </a:tr>
              <a:tr h="807313">
                <a:tc>
                  <a:txBody>
                    <a:bodyPr/>
                    <a:lstStyle/>
                    <a:p>
                      <a:pPr algn="ctr"/>
                      <a:r>
                        <a:rPr lang="uk-UA"/>
                        <a:t>Знахідний</a:t>
                      </a:r>
                      <a:br>
                        <a:rPr lang="uk-UA"/>
                      </a:br>
                      <a:r>
                        <a:rPr lang="en-US"/>
                        <a:t>Akkusativ</a:t>
                      </a:r>
                    </a:p>
                  </a:txBody>
                  <a:tcPr marL="190500" marR="190500" marT="95250" marB="95250" anchor="ctr"/>
                </a:tc>
                <a:tc>
                  <a:txBody>
                    <a:bodyPr/>
                    <a:lstStyle/>
                    <a:p>
                      <a:pPr algn="ctr"/>
                      <a:r>
                        <a:rPr lang="en-US"/>
                        <a:t>uns</a:t>
                      </a:r>
                    </a:p>
                    <a:p>
                      <a:pPr algn="ctr"/>
                      <a:r>
                        <a:rPr lang="uk-UA"/>
                        <a:t>нас</a:t>
                      </a:r>
                    </a:p>
                  </a:txBody>
                  <a:tcPr marL="190500" marR="190500" marT="95250" marB="95250" anchor="ctr"/>
                </a:tc>
                <a:tc>
                  <a:txBody>
                    <a:bodyPr/>
                    <a:lstStyle/>
                    <a:p>
                      <a:pPr algn="ctr"/>
                      <a:r>
                        <a:rPr lang="en-US"/>
                        <a:t>euch</a:t>
                      </a:r>
                      <a:br>
                        <a:rPr lang="en-US"/>
                      </a:br>
                      <a:r>
                        <a:rPr lang="uk-UA"/>
                        <a:t>вас</a:t>
                      </a:r>
                    </a:p>
                  </a:txBody>
                  <a:tcPr marL="190500" marR="190500" marT="95250" marB="95250" anchor="ctr"/>
                </a:tc>
                <a:tc>
                  <a:txBody>
                    <a:bodyPr/>
                    <a:lstStyle/>
                    <a:p>
                      <a:pPr algn="ctr"/>
                      <a:r>
                        <a:rPr lang="en-US" dirty="0" err="1"/>
                        <a:t>sie</a:t>
                      </a:r>
                      <a:r>
                        <a:rPr lang="en-US" dirty="0"/>
                        <a:t/>
                      </a:r>
                      <a:br>
                        <a:rPr lang="en-US" dirty="0"/>
                      </a:br>
                      <a:r>
                        <a:rPr lang="uk-UA" dirty="0"/>
                        <a:t>їх</a:t>
                      </a:r>
                    </a:p>
                  </a:txBody>
                  <a:tcPr marL="190500" marR="190500" marT="95250" marB="95250" anchor="ctr"/>
                </a:tc>
                <a:tc>
                  <a:txBody>
                    <a:bodyPr/>
                    <a:lstStyle/>
                    <a:p>
                      <a:pPr algn="ctr"/>
                      <a:r>
                        <a:rPr lang="en-US" dirty="0" err="1"/>
                        <a:t>Sie</a:t>
                      </a:r>
                      <a:r>
                        <a:rPr lang="en-US" dirty="0"/>
                        <a:t/>
                      </a:r>
                      <a:br>
                        <a:rPr lang="en-US" dirty="0"/>
                      </a:br>
                      <a:r>
                        <a:rPr lang="uk-UA" dirty="0"/>
                        <a:t>Вас</a:t>
                      </a:r>
                    </a:p>
                  </a:txBody>
                  <a:tcPr marL="190500" marR="190500" marT="95250" marB="95250" anchor="ctr"/>
                </a:tc>
              </a:tr>
              <a:tr h="807313">
                <a:tc>
                  <a:txBody>
                    <a:bodyPr/>
                    <a:lstStyle/>
                    <a:p>
                      <a:pPr algn="ctr"/>
                      <a:r>
                        <a:rPr lang="uk-UA" b="1" dirty="0"/>
                        <a:t>Давальний</a:t>
                      </a:r>
                      <a:br>
                        <a:rPr lang="uk-UA" b="1" dirty="0"/>
                      </a:br>
                      <a:r>
                        <a:rPr lang="en-US" b="1" dirty="0" err="1"/>
                        <a:t>Dativ</a:t>
                      </a:r>
                      <a:endParaRPr lang="en-US" b="1" dirty="0"/>
                    </a:p>
                  </a:txBody>
                  <a:tcPr marL="190500" marR="190500" marT="95250" marB="95250" anchor="ctr"/>
                </a:tc>
                <a:tc>
                  <a:txBody>
                    <a:bodyPr/>
                    <a:lstStyle/>
                    <a:p>
                      <a:pPr algn="ctr"/>
                      <a:r>
                        <a:rPr lang="en-US"/>
                        <a:t>uns</a:t>
                      </a:r>
                      <a:br>
                        <a:rPr lang="en-US"/>
                      </a:br>
                      <a:r>
                        <a:rPr lang="uk-UA"/>
                        <a:t>нам</a:t>
                      </a:r>
                    </a:p>
                  </a:txBody>
                  <a:tcPr marL="190500" marR="190500" marT="95250" marB="95250" anchor="ctr"/>
                </a:tc>
                <a:tc>
                  <a:txBody>
                    <a:bodyPr/>
                    <a:lstStyle/>
                    <a:p>
                      <a:pPr algn="ctr"/>
                      <a:r>
                        <a:rPr lang="en-US"/>
                        <a:t>euch</a:t>
                      </a:r>
                      <a:br>
                        <a:rPr lang="en-US"/>
                      </a:br>
                      <a:r>
                        <a:rPr lang="uk-UA"/>
                        <a:t>вам</a:t>
                      </a:r>
                    </a:p>
                  </a:txBody>
                  <a:tcPr marL="190500" marR="190500" marT="95250" marB="95250" anchor="ctr"/>
                </a:tc>
                <a:tc>
                  <a:txBody>
                    <a:bodyPr/>
                    <a:lstStyle/>
                    <a:p>
                      <a:pPr algn="ctr"/>
                      <a:r>
                        <a:rPr lang="en-US" dirty="0" err="1"/>
                        <a:t>ihnen</a:t>
                      </a:r>
                      <a:r>
                        <a:rPr lang="en-US" dirty="0"/>
                        <a:t/>
                      </a:r>
                      <a:br>
                        <a:rPr lang="en-US" dirty="0"/>
                      </a:br>
                      <a:r>
                        <a:rPr lang="uk-UA" dirty="0"/>
                        <a:t>їм</a:t>
                      </a:r>
                    </a:p>
                  </a:txBody>
                  <a:tcPr marL="190500" marR="190500" marT="95250" marB="95250" anchor="ctr"/>
                </a:tc>
                <a:tc>
                  <a:txBody>
                    <a:bodyPr/>
                    <a:lstStyle/>
                    <a:p>
                      <a:pPr algn="ctr"/>
                      <a:r>
                        <a:rPr lang="en-US" dirty="0" err="1"/>
                        <a:t>Ihnen</a:t>
                      </a:r>
                      <a:r>
                        <a:rPr lang="en-US" dirty="0"/>
                        <a:t/>
                      </a:r>
                      <a:br>
                        <a:rPr lang="en-US" dirty="0"/>
                      </a:br>
                      <a:r>
                        <a:rPr lang="uk-UA" dirty="0"/>
                        <a:t>Вам</a:t>
                      </a:r>
                    </a:p>
                  </a:txBody>
                  <a:tcPr marL="190500" marR="190500" marT="95250" marB="95250" anchor="ctr"/>
                </a:tc>
              </a:tr>
              <a:tr h="807313">
                <a:tc>
                  <a:txBody>
                    <a:bodyPr/>
                    <a:lstStyle/>
                    <a:p>
                      <a:pPr algn="ctr"/>
                      <a:r>
                        <a:rPr lang="uk-UA"/>
                        <a:t>Родовий</a:t>
                      </a:r>
                      <a:br>
                        <a:rPr lang="uk-UA"/>
                      </a:br>
                      <a:r>
                        <a:rPr lang="en-US"/>
                        <a:t>Genitiv</a:t>
                      </a:r>
                    </a:p>
                  </a:txBody>
                  <a:tcPr marL="190500" marR="190500" marT="95250" marB="95250" anchor="ctr"/>
                </a:tc>
                <a:tc>
                  <a:txBody>
                    <a:bodyPr/>
                    <a:lstStyle/>
                    <a:p>
                      <a:pPr algn="ctr"/>
                      <a:r>
                        <a:rPr lang="en-US"/>
                        <a:t>unser</a:t>
                      </a:r>
                      <a:br>
                        <a:rPr lang="en-US"/>
                      </a:br>
                      <a:r>
                        <a:rPr lang="uk-UA"/>
                        <a:t>наш</a:t>
                      </a:r>
                    </a:p>
                  </a:txBody>
                  <a:tcPr marL="190500" marR="190500" marT="95250" marB="95250" anchor="ctr"/>
                </a:tc>
                <a:tc>
                  <a:txBody>
                    <a:bodyPr/>
                    <a:lstStyle/>
                    <a:p>
                      <a:pPr algn="ctr"/>
                      <a:r>
                        <a:rPr lang="en-US"/>
                        <a:t>euer</a:t>
                      </a:r>
                      <a:br>
                        <a:rPr lang="en-US"/>
                      </a:br>
                      <a:r>
                        <a:rPr lang="uk-UA"/>
                        <a:t>ваш</a:t>
                      </a:r>
                    </a:p>
                  </a:txBody>
                  <a:tcPr marL="190500" marR="190500" marT="95250" marB="95250" anchor="ctr"/>
                </a:tc>
                <a:tc>
                  <a:txBody>
                    <a:bodyPr/>
                    <a:lstStyle/>
                    <a:p>
                      <a:pPr algn="ctr"/>
                      <a:r>
                        <a:rPr lang="en-US"/>
                        <a:t>ihrer</a:t>
                      </a:r>
                      <a:br>
                        <a:rPr lang="en-US"/>
                      </a:br>
                      <a:r>
                        <a:rPr lang="uk-UA"/>
                        <a:t>їхній</a:t>
                      </a:r>
                    </a:p>
                  </a:txBody>
                  <a:tcPr marL="190500" marR="190500" marT="95250" marB="95250" anchor="ctr"/>
                </a:tc>
                <a:tc>
                  <a:txBody>
                    <a:bodyPr/>
                    <a:lstStyle/>
                    <a:p>
                      <a:pPr algn="ctr"/>
                      <a:r>
                        <a:rPr lang="en-US" dirty="0" err="1"/>
                        <a:t>Ihrer</a:t>
                      </a:r>
                      <a:r>
                        <a:rPr lang="en-US" dirty="0"/>
                        <a:t/>
                      </a:r>
                      <a:br>
                        <a:rPr lang="en-US" dirty="0"/>
                      </a:br>
                      <a:r>
                        <a:rPr lang="uk-UA" dirty="0"/>
                        <a:t>Ваш</a:t>
                      </a:r>
                    </a:p>
                  </a:txBody>
                  <a:tcPr marL="190500" marR="190500" marT="95250" marB="95250"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36469" y="2638697"/>
            <a:ext cx="10217331" cy="3538266"/>
          </a:xfrm>
        </p:spPr>
        <p:txBody>
          <a:bodyPr/>
          <a:lstStyle/>
          <a:p>
            <a:r>
              <a:rPr lang="uk-UA" dirty="0" smtClean="0"/>
              <a:t>Приклади: - </a:t>
            </a:r>
            <a:r>
              <a:rPr lang="de-DE" dirty="0" smtClean="0"/>
              <a:t>Ich helfe (wem? – Dat.) dir / ihr / euch / Ihnen.</a:t>
            </a:r>
            <a:endParaRPr lang="uk-UA" dirty="0" smtClean="0"/>
          </a:p>
          <a:p>
            <a:r>
              <a:rPr lang="de-DE" dirty="0" smtClean="0"/>
              <a:t>                   - Ich sehe (wen? – Akk.) dich / ihn / es / sie.</a:t>
            </a:r>
            <a:endParaRPr lang="uk-UA" dirty="0" smtClean="0"/>
          </a:p>
          <a:p>
            <a:r>
              <a:rPr lang="uk-UA" dirty="0" smtClean="0"/>
              <a:t>                   </a:t>
            </a:r>
            <a:r>
              <a:rPr lang="de-DE" dirty="0" smtClean="0"/>
              <a:t>- Kennst du </a:t>
            </a:r>
            <a:r>
              <a:rPr lang="de-DE" i="1" dirty="0" smtClean="0"/>
              <a:t>den Mann</a:t>
            </a:r>
            <a:r>
              <a:rPr lang="de-DE" dirty="0" smtClean="0"/>
              <a:t>? – Ja, ich kenne (wen? – Akk.) </a:t>
            </a:r>
            <a:r>
              <a:rPr lang="de-DE" i="1" dirty="0" smtClean="0"/>
              <a:t>ihn</a:t>
            </a:r>
            <a:r>
              <a:rPr lang="de-DE" dirty="0" smtClean="0"/>
              <a:t>.</a:t>
            </a:r>
            <a:endParaRPr lang="uk-UA" dirty="0" smtClean="0"/>
          </a:p>
          <a:p>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7440" y="365125"/>
            <a:ext cx="8976360" cy="1325563"/>
          </a:xfrm>
        </p:spPr>
        <p:txBody>
          <a:bodyPr/>
          <a:lstStyle/>
          <a:p>
            <a:r>
              <a:rPr lang="uk-UA" b="1" i="1" dirty="0" smtClean="0"/>
              <a:t>Запам’ятайте:</a:t>
            </a:r>
            <a:endParaRPr lang="uk-UA" dirty="0"/>
          </a:p>
        </p:txBody>
      </p:sp>
      <p:sp>
        <p:nvSpPr>
          <p:cNvPr id="3" name="Содержимое 2"/>
          <p:cNvSpPr>
            <a:spLocks noGrp="1"/>
          </p:cNvSpPr>
          <p:nvPr>
            <p:ph idx="1"/>
          </p:nvPr>
        </p:nvSpPr>
        <p:spPr/>
        <p:txBody>
          <a:bodyPr>
            <a:normAutofit/>
          </a:bodyPr>
          <a:lstStyle/>
          <a:p>
            <a:r>
              <a:rPr lang="uk-UA" dirty="0" smtClean="0"/>
              <a:t>в реченнях з додатками в </a:t>
            </a:r>
            <a:r>
              <a:rPr lang="de-DE" i="1" dirty="0" smtClean="0"/>
              <a:t>Dativ</a:t>
            </a:r>
            <a:r>
              <a:rPr lang="uk-UA" dirty="0" smtClean="0"/>
              <a:t> та </a:t>
            </a:r>
            <a:r>
              <a:rPr lang="de-DE" i="1" dirty="0" smtClean="0"/>
              <a:t>Akkusativ</a:t>
            </a:r>
            <a:r>
              <a:rPr lang="uk-UA" dirty="0" smtClean="0"/>
              <a:t> діють такі правила:</a:t>
            </a:r>
          </a:p>
          <a:p>
            <a:r>
              <a:rPr lang="uk-UA" dirty="0" smtClean="0"/>
              <a:t>а) спочатку особовий займенник, потім іменник (відмінок ролі не грає):</a:t>
            </a:r>
          </a:p>
          <a:p>
            <a:r>
              <a:rPr lang="uk-UA" dirty="0" smtClean="0"/>
              <a:t>   - </a:t>
            </a:r>
            <a:r>
              <a:rPr lang="de-DE" dirty="0" smtClean="0"/>
              <a:t>Er gibt </a:t>
            </a:r>
            <a:r>
              <a:rPr lang="de-DE" i="1" dirty="0" smtClean="0"/>
              <a:t>ihr</a:t>
            </a:r>
            <a:r>
              <a:rPr lang="de-DE" dirty="0" smtClean="0"/>
              <a:t> (z. B. der Sekretärin – Dat.)</a:t>
            </a:r>
            <a:r>
              <a:rPr lang="de-DE" i="1" dirty="0" smtClean="0"/>
              <a:t> den Brief</a:t>
            </a:r>
            <a:r>
              <a:rPr lang="de-DE" dirty="0" smtClean="0"/>
              <a:t> (Akk.).</a:t>
            </a:r>
            <a:endParaRPr lang="uk-UA" dirty="0" smtClean="0"/>
          </a:p>
          <a:p>
            <a:r>
              <a:rPr lang="de-DE" dirty="0" smtClean="0"/>
              <a:t>   - Er gibt </a:t>
            </a:r>
            <a:r>
              <a:rPr lang="de-DE" i="1" dirty="0" smtClean="0"/>
              <a:t>ihn </a:t>
            </a:r>
            <a:r>
              <a:rPr lang="de-DE" dirty="0" smtClean="0"/>
              <a:t>(z. B. den Brief – Akk.) </a:t>
            </a:r>
            <a:r>
              <a:rPr lang="de-DE" i="1" dirty="0" smtClean="0"/>
              <a:t>der Sekretärin </a:t>
            </a:r>
            <a:r>
              <a:rPr lang="de-DE" dirty="0" smtClean="0"/>
              <a:t>(Dat.).</a:t>
            </a:r>
            <a:endParaRPr lang="uk-UA" dirty="0" smtClean="0"/>
          </a:p>
          <a:p>
            <a:r>
              <a:rPr lang="uk-UA" dirty="0" smtClean="0"/>
              <a:t>б) у випадках з двома займенниками спочатку вживається той, що стоїть в </a:t>
            </a:r>
            <a:r>
              <a:rPr lang="de-DE" dirty="0" smtClean="0"/>
              <a:t>Akkusativ</a:t>
            </a:r>
            <a:r>
              <a:rPr lang="ru-RU" dirty="0" smtClean="0"/>
              <a:t>, </a:t>
            </a:r>
            <a:r>
              <a:rPr lang="uk-UA" dirty="0" smtClean="0"/>
              <a:t>а потім той, що стоїть в </a:t>
            </a:r>
            <a:r>
              <a:rPr lang="de-DE" dirty="0" smtClean="0"/>
              <a:t>Dativ</a:t>
            </a:r>
            <a:r>
              <a:rPr lang="ru-RU" dirty="0" smtClean="0"/>
              <a:t>:</a:t>
            </a:r>
            <a:endParaRPr lang="uk-UA" dirty="0" smtClean="0"/>
          </a:p>
          <a:p>
            <a:r>
              <a:rPr lang="ru-RU" dirty="0" smtClean="0"/>
              <a:t>   </a:t>
            </a:r>
            <a:r>
              <a:rPr lang="de-DE" dirty="0" smtClean="0"/>
              <a:t>- Er gibt </a:t>
            </a:r>
            <a:r>
              <a:rPr lang="de-DE" i="1" dirty="0" smtClean="0"/>
              <a:t>ihn</a:t>
            </a:r>
            <a:r>
              <a:rPr lang="de-DE" dirty="0" smtClean="0"/>
              <a:t> (Akk.)</a:t>
            </a:r>
            <a:r>
              <a:rPr lang="de-DE" i="1" dirty="0" smtClean="0"/>
              <a:t> ihr </a:t>
            </a:r>
            <a:r>
              <a:rPr lang="de-DE" dirty="0" smtClean="0"/>
              <a:t>(Dat.)</a:t>
            </a:r>
            <a:r>
              <a:rPr lang="de-DE" i="1" dirty="0" smtClean="0"/>
              <a:t>.</a:t>
            </a:r>
            <a:endParaRPr lang="uk-UA" dirty="0" smtClean="0"/>
          </a:p>
          <a:p>
            <a:r>
              <a:rPr lang="de-DE" dirty="0" smtClean="0"/>
              <a:t>   - Er schenkt </a:t>
            </a:r>
            <a:r>
              <a:rPr lang="de-DE" i="1" dirty="0" smtClean="0"/>
              <a:t>es</a:t>
            </a:r>
            <a:r>
              <a:rPr lang="de-DE" dirty="0" smtClean="0"/>
              <a:t> (Akk.)</a:t>
            </a:r>
            <a:r>
              <a:rPr lang="de-DE" i="1" dirty="0" smtClean="0"/>
              <a:t> ihm </a:t>
            </a:r>
            <a:r>
              <a:rPr lang="de-DE" dirty="0" smtClean="0"/>
              <a:t>(Dat.)</a:t>
            </a:r>
            <a:r>
              <a:rPr lang="de-DE" i="1" dirty="0" smtClean="0"/>
              <a:t>.</a:t>
            </a:r>
            <a:endParaRPr lang="uk-UA" dirty="0" smtClean="0"/>
          </a:p>
          <a:p>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1656" y="365125"/>
            <a:ext cx="7892143" cy="1325563"/>
          </a:xfrm>
        </p:spPr>
        <p:txBody>
          <a:bodyPr>
            <a:normAutofit fontScale="90000"/>
          </a:bodyPr>
          <a:lstStyle/>
          <a:p>
            <a:r>
              <a:rPr lang="de-DE" b="1" dirty="0" smtClean="0"/>
              <a:t>Übung 1. </a:t>
            </a:r>
            <a:r>
              <a:rPr lang="de-DE" dirty="0" smtClean="0"/>
              <a:t>Welche Personalpronomen fehlen in den Lücken?</a:t>
            </a:r>
            <a:endParaRPr lang="uk-UA" dirty="0"/>
          </a:p>
        </p:txBody>
      </p:sp>
      <p:sp>
        <p:nvSpPr>
          <p:cNvPr id="3" name="Содержимое 2"/>
          <p:cNvSpPr>
            <a:spLocks noGrp="1"/>
          </p:cNvSpPr>
          <p:nvPr>
            <p:ph idx="1"/>
          </p:nvPr>
        </p:nvSpPr>
        <p:spPr/>
        <p:txBody>
          <a:bodyPr>
            <a:normAutofit/>
          </a:bodyPr>
          <a:lstStyle/>
          <a:p>
            <a:r>
              <a:rPr lang="de-DE" dirty="0" smtClean="0"/>
              <a:t>1. Ich habe einen Kugelschreiber, aber ich finde … nicht. </a:t>
            </a:r>
            <a:endParaRPr lang="pl-PL" dirty="0" smtClean="0"/>
          </a:p>
          <a:p>
            <a:r>
              <a:rPr lang="de-DE" dirty="0" smtClean="0"/>
              <a:t>2. Ich brauche das Buch im Unterricht, aber ich habe … zu Hause vergessen. </a:t>
            </a:r>
            <a:endParaRPr lang="pl-PL" dirty="0" smtClean="0"/>
          </a:p>
          <a:p>
            <a:r>
              <a:rPr lang="de-DE" dirty="0" smtClean="0"/>
              <a:t>3. Ich habe eine neue Uhr gekauft, aber … ist plötzlich stehen geblieben. </a:t>
            </a:r>
            <a:endParaRPr lang="pl-PL" dirty="0" smtClean="0"/>
          </a:p>
          <a:p>
            <a:r>
              <a:rPr lang="de-DE" dirty="0" smtClean="0"/>
              <a:t>4. Da liegen einige Bücher. Ich schenke … meinem Bruder, … hat morgen Geburtstag. </a:t>
            </a:r>
            <a:endParaRPr lang="pl-PL" dirty="0" smtClean="0"/>
          </a:p>
          <a:p>
            <a:r>
              <a:rPr lang="de-DE" dirty="0" smtClean="0"/>
              <a:t>5. Wo ist mein Schlüssel? Ich habe … doch in die Tasche gesteckt. </a:t>
            </a:r>
            <a:endParaRPr lang="pl-PL" dirty="0" smtClean="0"/>
          </a:p>
          <a:p>
            <a:r>
              <a:rPr lang="de-DE" dirty="0" smtClean="0"/>
              <a:t>6. Ich fahre in die Universität. … liegt in der Nähe einer U-Bahnstation. </a:t>
            </a:r>
            <a:endParaRPr lang="uk-UA" dirty="0" smtClean="0"/>
          </a:p>
          <a:p>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1656" y="365125"/>
            <a:ext cx="7892143" cy="1325563"/>
          </a:xfrm>
        </p:spPr>
        <p:txBody>
          <a:bodyPr>
            <a:normAutofit fontScale="90000"/>
          </a:bodyPr>
          <a:lstStyle/>
          <a:p>
            <a:r>
              <a:rPr lang="de-DE" b="1" dirty="0" smtClean="0"/>
              <a:t>Übung 1. </a:t>
            </a:r>
            <a:r>
              <a:rPr lang="de-DE" dirty="0" smtClean="0"/>
              <a:t>Welche Personalpronomen fehlen in den Lücken?</a:t>
            </a:r>
            <a:endParaRPr lang="uk-UA" dirty="0"/>
          </a:p>
        </p:txBody>
      </p:sp>
      <p:sp>
        <p:nvSpPr>
          <p:cNvPr id="3" name="Содержимое 2"/>
          <p:cNvSpPr>
            <a:spLocks noGrp="1"/>
          </p:cNvSpPr>
          <p:nvPr>
            <p:ph idx="1"/>
          </p:nvPr>
        </p:nvSpPr>
        <p:spPr/>
        <p:txBody>
          <a:bodyPr>
            <a:normAutofit lnSpcReduction="10000"/>
          </a:bodyPr>
          <a:lstStyle/>
          <a:p>
            <a:r>
              <a:rPr lang="de-DE" dirty="0" smtClean="0"/>
              <a:t>7. Wo ist denn mein Handy? … war doch auf dem Tisch.</a:t>
            </a:r>
            <a:endParaRPr lang="pl-PL" dirty="0" smtClean="0"/>
          </a:p>
          <a:p>
            <a:r>
              <a:rPr lang="de-DE" dirty="0" smtClean="0"/>
              <a:t>8. Im Garten wachsen viele Blumen. Meine Mutter gießt … regelmäßig. </a:t>
            </a:r>
            <a:endParaRPr lang="pl-PL" dirty="0" smtClean="0"/>
          </a:p>
          <a:p>
            <a:r>
              <a:rPr lang="de-DE" dirty="0" smtClean="0"/>
              <a:t>9. Auf der Karte sehe ich Deutschland. … hat keine Grenze zu Ungarn. </a:t>
            </a:r>
            <a:endParaRPr lang="pl-PL" dirty="0" smtClean="0"/>
          </a:p>
          <a:p>
            <a:r>
              <a:rPr lang="de-DE" dirty="0" smtClean="0"/>
              <a:t>10. Ich komme aus der Ukraine. … liegt im Zentrum Europas. </a:t>
            </a:r>
            <a:endParaRPr lang="pl-PL" dirty="0" smtClean="0"/>
          </a:p>
          <a:p>
            <a:r>
              <a:rPr lang="de-DE" dirty="0" smtClean="0"/>
              <a:t>11. Sie haben ein Kind. … ist drei Jahre alt. </a:t>
            </a:r>
            <a:endParaRPr lang="pl-PL" dirty="0" smtClean="0"/>
          </a:p>
          <a:p>
            <a:r>
              <a:rPr lang="de-DE" dirty="0" smtClean="0"/>
              <a:t>12. Da stehen einige moderne Häuser, aber … gefallen mir nicht. </a:t>
            </a:r>
            <a:endParaRPr lang="pl-PL" dirty="0" smtClean="0"/>
          </a:p>
          <a:p>
            <a:r>
              <a:rPr lang="de-DE" dirty="0" smtClean="0"/>
              <a:t>13. Wo ist meine Tasse? - … steht im Küchenregal. </a:t>
            </a:r>
            <a:endParaRPr lang="pl-PL" dirty="0" smtClean="0"/>
          </a:p>
          <a:p>
            <a:r>
              <a:rPr lang="de-DE" dirty="0" smtClean="0"/>
              <a:t>14. Wohin stellen wir den Schrank? – Wir stellen … an die Wand links. </a:t>
            </a:r>
            <a:endParaRPr lang="uk-UA" dirty="0" smtClean="0"/>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1656" y="365125"/>
            <a:ext cx="7892143" cy="1325563"/>
          </a:xfrm>
        </p:spPr>
        <p:txBody>
          <a:bodyPr>
            <a:normAutofit fontScale="90000"/>
          </a:bodyPr>
          <a:lstStyle/>
          <a:p>
            <a:r>
              <a:rPr lang="de-DE" b="1" dirty="0" smtClean="0"/>
              <a:t>Übung 1. </a:t>
            </a:r>
            <a:r>
              <a:rPr lang="de-DE" dirty="0" smtClean="0"/>
              <a:t>Welche Personalpronomen fehlen in den Lücken?</a:t>
            </a:r>
            <a:endParaRPr lang="uk-UA" dirty="0"/>
          </a:p>
        </p:txBody>
      </p:sp>
      <p:sp>
        <p:nvSpPr>
          <p:cNvPr id="3" name="Содержимое 2"/>
          <p:cNvSpPr>
            <a:spLocks noGrp="1"/>
          </p:cNvSpPr>
          <p:nvPr>
            <p:ph idx="1"/>
          </p:nvPr>
        </p:nvSpPr>
        <p:spPr/>
        <p:txBody>
          <a:bodyPr>
            <a:normAutofit/>
          </a:bodyPr>
          <a:lstStyle/>
          <a:p>
            <a:r>
              <a:rPr lang="de-DE" dirty="0" smtClean="0"/>
              <a:t>15. Das ist ein Messer. … ist sehr scharf. </a:t>
            </a:r>
            <a:endParaRPr lang="pl-PL" dirty="0" smtClean="0"/>
          </a:p>
          <a:p>
            <a:r>
              <a:rPr lang="de-DE" dirty="0" smtClean="0"/>
              <a:t>16. Da stehen viele Teller. … sind aus Porzellan. </a:t>
            </a:r>
            <a:endParaRPr lang="pl-PL" dirty="0" smtClean="0"/>
          </a:p>
          <a:p>
            <a:r>
              <a:rPr lang="de-DE" dirty="0" smtClean="0"/>
              <a:t>17. Das ist mein Löffel. … ist aus Edelstahl. </a:t>
            </a:r>
            <a:endParaRPr lang="pl-PL" dirty="0" smtClean="0"/>
          </a:p>
          <a:p>
            <a:r>
              <a:rPr lang="de-DE" dirty="0" smtClean="0"/>
              <a:t>18. Dieses Bücherregal gefällt mir, aber … ist zu hoch. </a:t>
            </a:r>
            <a:endParaRPr lang="pl-PL" dirty="0" smtClean="0"/>
          </a:p>
          <a:p>
            <a:r>
              <a:rPr lang="de-DE" dirty="0" smtClean="0"/>
              <a:t>19. Da ist eine Tür, … führt in die Küche. </a:t>
            </a:r>
            <a:endParaRPr lang="pl-PL" dirty="0" smtClean="0"/>
          </a:p>
          <a:p>
            <a:r>
              <a:rPr lang="de-DE" dirty="0" smtClean="0"/>
              <a:t>20. Das Jahr hat vier Jahreszeiten. … heißen der Frühling, der Sommer, der Herbst und der Winter. </a:t>
            </a:r>
            <a:endParaRPr lang="pl-PL" dirty="0" smtClean="0"/>
          </a:p>
          <a:p>
            <a:r>
              <a:rPr lang="de-DE" dirty="0" smtClean="0"/>
              <a:t>21. Gibst du mir dein Taschenmesser? – Na klar, ich brauche … nicht mehr.</a:t>
            </a:r>
            <a:endParaRPr lang="uk-UA" dirty="0" smtClean="0"/>
          </a:p>
          <a:p>
            <a:endParaRPr lang="uk-U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2295</Words>
  <Application>Microsoft Macintosh PowerPoint</Application>
  <PresentationFormat>Произвольный</PresentationFormat>
  <Paragraphs>293</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Pronomen</vt:lpstr>
      <vt:lpstr>Slide title</vt:lpstr>
      <vt:lpstr>Особові займенники - Personalpronomen</vt:lpstr>
      <vt:lpstr>Особові займенники - Personalpronomen</vt:lpstr>
      <vt:lpstr>Слайд 5</vt:lpstr>
      <vt:lpstr>Запам’ятайте:</vt:lpstr>
      <vt:lpstr>Übung 1. Welche Personalpronomen fehlen in den Lücken?</vt:lpstr>
      <vt:lpstr>Übung 1. Welche Personalpronomen fehlen in den Lücken?</vt:lpstr>
      <vt:lpstr>Übung 1. Welche Personalpronomen fehlen in den Lücken?</vt:lpstr>
      <vt:lpstr>Übung 2. Welche Personalpronomen fehlen in den Lücken?</vt:lpstr>
      <vt:lpstr>Übung 2. Welche Personalpronomen fehlen in den Lücken?</vt:lpstr>
      <vt:lpstr>Übung 2. Welche Personalpronomen fehlen in den Lücken?</vt:lpstr>
      <vt:lpstr>Übung 3. Ersetzen Sie die Substantive durch die entsprechenden Personalpronomen. Achten Sie besonders auf die Wortfolge. Beispiel: Er zeigt seinen Eltern sein neues Haus. – Er zeigt es ihnen.</vt:lpstr>
      <vt:lpstr>Übung 3. Ersetzen Sie die Substantive durch die entsprechenden Personalpronomen. Achten Sie besonders auf die Wortfolge. Beispiel: Er zeigt seinen Eltern sein neues Haus. – Er zeigt es ihnen.</vt:lpstr>
      <vt:lpstr>Übung 4. Beantworten Sie die Fragen nach dem Muster: Wann gibst du mir mein Heft zurück? – Ich gebe es dir morgen zurück.</vt:lpstr>
      <vt:lpstr>Übung 4. Beantworten Sie die Fragen nach dem Muster: Wann gibst du mir mein Heft zurück? – Ich gebe es dir morgen zurück.</vt:lpstr>
      <vt:lpstr>Übung 4. Beantworten Sie die Fragen nach dem Muster: Wann gibst du mir mein Heft zurück? – Ich gebe es dir morgen zurück.</vt:lpstr>
      <vt:lpstr>Зворотні дієслова (Reflexive Verben)</vt:lpstr>
      <vt:lpstr>Слайд 19</vt:lpstr>
      <vt:lpstr>Місце зворотного займенника sich в реченні – самостійно сформулюйте правила на основі наведених нижче прикладів: </vt:lpstr>
      <vt:lpstr>Слайд 21</vt:lpstr>
      <vt:lpstr>Слайд 22</vt:lpstr>
      <vt:lpstr>Слайд 23</vt:lpstr>
      <vt:lpstr>Übung 6. Setzen Sie die reflexiven Verben richtig ein. Achten Sie auf die Wortfolge.</vt:lpstr>
      <vt:lpstr>Übung 6. Setzen Sie die reflexiven Verben richtig ein. Achten Sie auf die Wortfolge.</vt:lpstr>
      <vt:lpstr>Übung 6. Setzen Sie die reflexiven Verben richtig ein. Achten Sie auf die Wortfolge.</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User</cp:lastModifiedBy>
  <cp:revision>3</cp:revision>
  <dcterms:created xsi:type="dcterms:W3CDTF">2022-05-10T13:22:45Z</dcterms:created>
  <dcterms:modified xsi:type="dcterms:W3CDTF">2022-10-31T14:39:06Z</dcterms:modified>
</cp:coreProperties>
</file>