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8" r:id="rId4"/>
    <p:sldId id="260" r:id="rId5"/>
    <p:sldId id="277" r:id="rId6"/>
    <p:sldId id="278" r:id="rId7"/>
    <p:sldId id="279" r:id="rId8"/>
    <p:sldId id="280" r:id="rId9"/>
    <p:sldId id="269" r:id="rId10"/>
    <p:sldId id="270" r:id="rId11"/>
    <p:sldId id="287" r:id="rId12"/>
    <p:sldId id="288" r:id="rId13"/>
    <p:sldId id="271" r:id="rId14"/>
    <p:sldId id="272" r:id="rId15"/>
    <p:sldId id="282" r:id="rId16"/>
    <p:sldId id="283" r:id="rId17"/>
    <p:sldId id="281" r:id="rId18"/>
    <p:sldId id="284" r:id="rId19"/>
    <p:sldId id="285" r:id="rId20"/>
    <p:sldId id="286" r:id="rId21"/>
    <p:sldId id="289" r:id="rId22"/>
    <p:sldId id="290" r:id="rId23"/>
    <p:sldId id="273" r:id="rId24"/>
    <p:sldId id="274" r:id="rId25"/>
    <p:sldId id="293" r:id="rId26"/>
    <p:sldId id="294" r:id="rId27"/>
    <p:sldId id="275" r:id="rId28"/>
    <p:sldId id="276" r:id="rId29"/>
    <p:sldId id="291" r:id="rId30"/>
    <p:sldId id="292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3922" autoAdjust="0"/>
  </p:normalViewPr>
  <p:slideViewPr>
    <p:cSldViewPr>
      <p:cViewPr>
        <p:scale>
          <a:sx n="70" d="100"/>
          <a:sy n="70" d="100"/>
        </p:scale>
        <p:origin x="-702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eutsch.lingolia.com/de/grammatik/zeitformen/praesens/uebungen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A43419-7E9B-40A6-A3FD-5105F83F69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096000" y="233363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00" y="684000"/>
            <a:ext cx="5308697" cy="1325563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Präsens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1" y="2259000"/>
            <a:ext cx="5535486" cy="942314"/>
          </a:xfrm>
        </p:spPr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</a:rPr>
              <a:t>Теперішній час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слабких дієслів (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die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schwachen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Verben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</a:p>
          <a:p>
            <a:r>
              <a:rPr lang="uk-UA" sz="2400" dirty="0" smtClean="0"/>
              <a:t>Дієслова, основа яких закінчується на </a:t>
            </a:r>
            <a:r>
              <a:rPr lang="uk-UA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s, -</a:t>
            </a:r>
            <a:r>
              <a:rPr lang="en-US" sz="2400" dirty="0" err="1" smtClean="0">
                <a:solidFill>
                  <a:srgbClr val="FF0000"/>
                </a:solidFill>
              </a:rPr>
              <a:t>ss</a:t>
            </a:r>
            <a:r>
              <a:rPr lang="en-US" sz="2400" dirty="0" smtClean="0">
                <a:solidFill>
                  <a:srgbClr val="FF0000"/>
                </a:solidFill>
              </a:rPr>
              <a:t>, -ß, -z, -</a:t>
            </a:r>
            <a:r>
              <a:rPr lang="en-US" sz="2400" dirty="0" err="1" smtClean="0">
                <a:solidFill>
                  <a:srgbClr val="FF0000"/>
                </a:solidFill>
              </a:rPr>
              <a:t>tz</a:t>
            </a:r>
            <a:r>
              <a:rPr lang="en-US" sz="2400" dirty="0" smtClean="0">
                <a:solidFill>
                  <a:srgbClr val="FF0000"/>
                </a:solidFill>
              </a:rPr>
              <a:t>, -x</a:t>
            </a:r>
            <a:r>
              <a:rPr lang="en-US" sz="2400" dirty="0" smtClean="0"/>
              <a:t> </a:t>
            </a:r>
            <a:r>
              <a:rPr lang="uk-UA" sz="2400" dirty="0" smtClean="0"/>
              <a:t>у 2-й особі однини приєднують особове закінчення -</a:t>
            </a:r>
            <a:r>
              <a:rPr lang="en-US" sz="2400" dirty="0" smtClean="0"/>
              <a:t>t </a:t>
            </a:r>
            <a:r>
              <a:rPr lang="uk-UA" sz="2400" dirty="0" smtClean="0"/>
              <a:t>замість -</a:t>
            </a:r>
            <a:r>
              <a:rPr lang="en-US" sz="2400" dirty="0" err="1" smtClean="0"/>
              <a:t>st</a:t>
            </a:r>
            <a:r>
              <a:rPr lang="en-US" sz="2400" dirty="0" smtClean="0"/>
              <a:t>: </a:t>
            </a:r>
            <a:r>
              <a:rPr lang="pl-PL" sz="2400" dirty="0" smtClean="0"/>
              <a:t>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8216" y="2143116"/>
          <a:ext cx="10072759" cy="3106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7943"/>
                <a:gridCol w="2848436"/>
                <a:gridCol w="1549655"/>
                <a:gridCol w="3486725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heiße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sitze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heißen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sitzen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ß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ß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ß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heißen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sitzen</a:t>
                      </a:r>
                      <a:endParaRPr lang="uk-UA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3</a:t>
            </a:r>
            <a:r>
              <a:rPr lang="de-DE" sz="3200" b="1" dirty="0" smtClean="0"/>
              <a:t>. Gebrauchen Sie die in Klammern stehenden Verben in richtiger Form.</a:t>
            </a:r>
            <a:endParaRPr lang="uk-UA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1071546"/>
            <a:ext cx="7739117" cy="5500726"/>
          </a:xfrm>
        </p:spPr>
        <p:txBody>
          <a:bodyPr>
            <a:normAutofit/>
          </a:bodyPr>
          <a:lstStyle/>
          <a:p>
            <a:r>
              <a:rPr lang="de-DE" dirty="0" smtClean="0"/>
              <a:t>1. Der Schnee (bedecken) die Erde. </a:t>
            </a:r>
            <a:endParaRPr lang="pl-PL" dirty="0" smtClean="0"/>
          </a:p>
          <a:p>
            <a:r>
              <a:rPr lang="de-DE" dirty="0" smtClean="0"/>
              <a:t>2. Die Straßen (bilden) hier eine Kreuzung. </a:t>
            </a:r>
            <a:endParaRPr lang="pl-PL" dirty="0" smtClean="0"/>
          </a:p>
          <a:p>
            <a:r>
              <a:rPr lang="de-DE" dirty="0" smtClean="0"/>
              <a:t>3. (Hören) ihr jetzt weniger Radio? </a:t>
            </a:r>
            <a:endParaRPr lang="pl-PL" dirty="0" smtClean="0"/>
          </a:p>
          <a:p>
            <a:r>
              <a:rPr lang="de-DE" dirty="0" smtClean="0"/>
              <a:t>4. Wie hoch (hängen) du die Uhr? </a:t>
            </a:r>
            <a:endParaRPr lang="pl-PL" dirty="0" smtClean="0"/>
          </a:p>
          <a:p>
            <a:r>
              <a:rPr lang="de-DE" dirty="0" smtClean="0"/>
              <a:t>5. Die Dame (warten) auf das Taxi. </a:t>
            </a:r>
            <a:endParaRPr lang="pl-PL" dirty="0" smtClean="0"/>
          </a:p>
          <a:p>
            <a:r>
              <a:rPr lang="de-DE" dirty="0" smtClean="0"/>
              <a:t>6. Wie oft (putzen) du die Fenster? </a:t>
            </a:r>
            <a:endParaRPr lang="pl-PL" dirty="0" smtClean="0"/>
          </a:p>
          <a:p>
            <a:r>
              <a:rPr lang="de-DE" dirty="0" smtClean="0"/>
              <a:t>7. Der Ausländer (wiederholen) die Wörter. </a:t>
            </a:r>
            <a:endParaRPr lang="pl-PL" dirty="0" smtClean="0"/>
          </a:p>
          <a:p>
            <a:r>
              <a:rPr lang="de-DE" dirty="0" smtClean="0"/>
              <a:t>8. Diese Arbeit (schaden) seiner Gesundheit. </a:t>
            </a:r>
            <a:endParaRPr lang="pl-PL" dirty="0" smtClean="0"/>
          </a:p>
          <a:p>
            <a:r>
              <a:rPr lang="de-DE" dirty="0" smtClean="0"/>
              <a:t>9. (Lernen) du in der Schule einen Beruf? </a:t>
            </a:r>
            <a:endParaRPr lang="pl-PL" dirty="0" smtClean="0"/>
          </a:p>
          <a:p>
            <a:r>
              <a:rPr lang="de-DE" dirty="0" smtClean="0"/>
              <a:t>10. Wie oft (besuchen) Sie Ihren Sohn ? 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214290"/>
            <a:ext cx="7453365" cy="642942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11. Die Reise (dauern) fünf Tage.</a:t>
            </a:r>
            <a:endParaRPr lang="pl-PL" sz="2800" dirty="0" smtClean="0"/>
          </a:p>
          <a:p>
            <a:r>
              <a:rPr lang="de-DE" sz="2800" dirty="0" smtClean="0"/>
              <a:t> 12. </a:t>
            </a:r>
            <a:r>
              <a:rPr lang="de-DE" sz="2800" dirty="0" err="1" smtClean="0"/>
              <a:t>Wieviel</a:t>
            </a:r>
            <a:r>
              <a:rPr lang="de-DE" sz="2800" dirty="0" smtClean="0"/>
              <a:t> (kosten) dieser Wagen?</a:t>
            </a:r>
            <a:endParaRPr lang="pl-PL" sz="2800" dirty="0" smtClean="0"/>
          </a:p>
          <a:p>
            <a:r>
              <a:rPr lang="de-DE" sz="2800" dirty="0" smtClean="0"/>
              <a:t> 13. Die Polizei (verhaften) die Räuber. </a:t>
            </a:r>
            <a:endParaRPr lang="pl-PL" sz="2800" dirty="0" smtClean="0"/>
          </a:p>
          <a:p>
            <a:r>
              <a:rPr lang="de-DE" sz="2800" dirty="0" smtClean="0"/>
              <a:t>14. Wann (bestellen) ihr die Fahrkarten? </a:t>
            </a:r>
            <a:endParaRPr lang="pl-PL" sz="2800" dirty="0" smtClean="0"/>
          </a:p>
          <a:p>
            <a:r>
              <a:rPr lang="de-DE" sz="2800" dirty="0" smtClean="0"/>
              <a:t>15. Der Vater (beobachten) die Kinder. </a:t>
            </a:r>
            <a:endParaRPr lang="pl-PL" sz="2800" dirty="0" smtClean="0"/>
          </a:p>
          <a:p>
            <a:r>
              <a:rPr lang="de-DE" sz="2800" dirty="0" smtClean="0"/>
              <a:t>16. Warum (beachten) ihr die Verkehrszeichen nicht? </a:t>
            </a:r>
            <a:endParaRPr lang="pl-PL" sz="2800" dirty="0" smtClean="0"/>
          </a:p>
          <a:p>
            <a:r>
              <a:rPr lang="de-DE" sz="2800" dirty="0" smtClean="0"/>
              <a:t>17. Wir (feiern) heute das Ende des Semesters. </a:t>
            </a:r>
            <a:endParaRPr lang="pl-PL" sz="2800" dirty="0" smtClean="0"/>
          </a:p>
          <a:p>
            <a:r>
              <a:rPr lang="de-DE" sz="2800" dirty="0" smtClean="0"/>
              <a:t>18. Was (bedeuten) dieses Wort? </a:t>
            </a:r>
            <a:endParaRPr lang="pl-PL" sz="2800" dirty="0" smtClean="0"/>
          </a:p>
          <a:p>
            <a:r>
              <a:rPr lang="de-DE" sz="2800" dirty="0" smtClean="0"/>
              <a:t>19. Wie viele Sprachen (beherrschen) du? </a:t>
            </a:r>
            <a:endParaRPr lang="uk-UA" sz="2800" dirty="0" smtClean="0"/>
          </a:p>
          <a:p>
            <a:endParaRPr lang="uk-UA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</a:rPr>
              <a:t>сильних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</a:rPr>
              <a:t>дієслів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 (die starken Verben)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dirty="0" err="1" smtClean="0"/>
              <a:t>Дієслова</a:t>
            </a:r>
            <a:r>
              <a:rPr lang="ru-RU" dirty="0" smtClean="0"/>
              <a:t> </a:t>
            </a:r>
            <a:r>
              <a:rPr lang="ru-RU" dirty="0" err="1" smtClean="0"/>
              <a:t>сильної</a:t>
            </a:r>
            <a:r>
              <a:rPr lang="ru-RU" dirty="0" smtClean="0"/>
              <a:t> </a:t>
            </a:r>
            <a:r>
              <a:rPr lang="ru-RU" dirty="0" err="1" smtClean="0"/>
              <a:t>дієвідміни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кореневими</a:t>
            </a:r>
            <a:r>
              <a:rPr lang="ru-RU" dirty="0" smtClean="0"/>
              <a:t> </a:t>
            </a:r>
            <a:r>
              <a:rPr lang="ru-RU" dirty="0" err="1" smtClean="0"/>
              <a:t>голосними</a:t>
            </a:r>
            <a:r>
              <a:rPr lang="ru-RU" dirty="0" smtClean="0"/>
              <a:t> а, о, </a:t>
            </a:r>
            <a:r>
              <a:rPr lang="ru-RU" dirty="0" err="1" smtClean="0"/>
              <a:t>u</a:t>
            </a:r>
            <a:r>
              <a:rPr lang="ru-RU" dirty="0" smtClean="0"/>
              <a:t>, </a:t>
            </a:r>
            <a:r>
              <a:rPr lang="ru-RU" dirty="0" err="1" smtClean="0"/>
              <a:t>au</a:t>
            </a:r>
            <a:r>
              <a:rPr lang="ru-RU" dirty="0" smtClean="0"/>
              <a:t> у 2-й </a:t>
            </a:r>
            <a:r>
              <a:rPr lang="ru-RU" dirty="0" err="1" smtClean="0"/>
              <a:t>і</a:t>
            </a:r>
            <a:r>
              <a:rPr lang="ru-RU" dirty="0" smtClean="0"/>
              <a:t> 3-й </a:t>
            </a:r>
            <a:r>
              <a:rPr lang="ru-RU" dirty="0" err="1" smtClean="0"/>
              <a:t>особі</a:t>
            </a:r>
            <a:r>
              <a:rPr lang="ru-RU" dirty="0" smtClean="0"/>
              <a:t> </a:t>
            </a:r>
            <a:r>
              <a:rPr lang="ru-RU" dirty="0" err="1" smtClean="0"/>
              <a:t>однини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умлаут: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1158" y="2285993"/>
          <a:ext cx="9001188" cy="3106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9848"/>
                <a:gridCol w="2600746"/>
                <a:gridCol w="1051388"/>
                <a:gridCol w="3449206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fahre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stoße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laufe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fahren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stoßen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laufen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ä</a:t>
                      </a:r>
                      <a:r>
                        <a:rPr lang="en-US" sz="2400" dirty="0" err="1" smtClean="0"/>
                        <a:t>hrst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ö</a:t>
                      </a:r>
                      <a:r>
                        <a:rPr lang="en-US" sz="2400" dirty="0" err="1" smtClean="0"/>
                        <a:t>ßt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ä</a:t>
                      </a:r>
                      <a:r>
                        <a:rPr lang="en-US" sz="2400" dirty="0" err="1" smtClean="0"/>
                        <a:t>ufst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fahrt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stoßt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lauft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ä</a:t>
                      </a:r>
                      <a:r>
                        <a:rPr lang="en-US" sz="2400" dirty="0" err="1" smtClean="0"/>
                        <a:t>hrt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ö</a:t>
                      </a:r>
                      <a:r>
                        <a:rPr lang="en-US" sz="2400" dirty="0" err="1" smtClean="0"/>
                        <a:t>ßt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ä</a:t>
                      </a:r>
                      <a:r>
                        <a:rPr lang="en-US" sz="2400" dirty="0" err="1" smtClean="0"/>
                        <a:t>uft</a:t>
                      </a:r>
                      <a:r>
                        <a:rPr lang="en-US" sz="2400" dirty="0" smtClean="0"/>
                        <a:t> 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fahren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stoßen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laufen</a:t>
                      </a:r>
                      <a:endParaRPr lang="uk-UA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</a:rPr>
              <a:t>сильних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Calibri" pitchFamily="34" charset="0"/>
              </a:rPr>
              <a:t>дієслів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</a:rPr>
              <a:t> (die starken Verben)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dirty="0" err="1" smtClean="0"/>
              <a:t>Сильні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дієслова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кореневим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голосним</a:t>
            </a:r>
            <a:r>
              <a:rPr lang="ru-RU" sz="2400" dirty="0" smtClean="0"/>
              <a:t> -е </a:t>
            </a:r>
            <a:r>
              <a:rPr lang="ru-RU" sz="2400" dirty="0" err="1" smtClean="0"/>
              <a:t>змінюють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на -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на -</a:t>
            </a:r>
            <a:r>
              <a:rPr lang="ru-RU" sz="2400" dirty="0" err="1" smtClean="0"/>
              <a:t>іе</a:t>
            </a:r>
            <a:r>
              <a:rPr lang="ru-RU" sz="2400" dirty="0" smtClean="0"/>
              <a:t> у 2-й </a:t>
            </a:r>
            <a:r>
              <a:rPr lang="ru-RU" sz="2400" dirty="0" err="1" smtClean="0"/>
              <a:t>і</a:t>
            </a:r>
            <a:r>
              <a:rPr lang="ru-RU" sz="2400" dirty="0" smtClean="0"/>
              <a:t> 3-й </a:t>
            </a:r>
            <a:r>
              <a:rPr lang="ru-RU" sz="2400" dirty="0" err="1" smtClean="0"/>
              <a:t>особі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однини</a:t>
            </a:r>
            <a:r>
              <a:rPr lang="ru-RU" sz="2400" dirty="0" smtClean="0"/>
              <a:t>: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52595" y="2285993"/>
          <a:ext cx="9953654" cy="3106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3075"/>
                <a:gridCol w="3500462"/>
                <a:gridCol w="1364621"/>
                <a:gridCol w="3445496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lese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gebe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nehme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lesen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geben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nehmen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g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sz="2400" dirty="0" err="1" smtClean="0"/>
                        <a:t>bst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sz="2400" dirty="0" err="1" smtClean="0"/>
                        <a:t>mmst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lest, </a:t>
                      </a:r>
                      <a:r>
                        <a:rPr lang="en-US" sz="2400" dirty="0" err="1" smtClean="0"/>
                        <a:t>gebt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nehmt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ie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g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sz="2400" dirty="0" err="1" smtClean="0"/>
                        <a:t>bt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sz="2400" dirty="0" err="1" smtClean="0"/>
                        <a:t>mmt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lesen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geben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nehmen</a:t>
                      </a:r>
                      <a:endParaRPr lang="uk-UA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1525288" cy="571504"/>
          </a:xfrm>
        </p:spPr>
        <p:txBody>
          <a:bodyPr>
            <a:noAutofit/>
          </a:bodyPr>
          <a:lstStyle/>
          <a:p>
            <a:r>
              <a:rPr lang="uk-UA" b="1" dirty="0" smtClean="0"/>
              <a:t>4</a:t>
            </a:r>
            <a:r>
              <a:rPr lang="de-DE" b="1" dirty="0" smtClean="0"/>
              <a:t>. Setzen Sie die Personalendungen der Verben ein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785794"/>
            <a:ext cx="7000924" cy="5786478"/>
          </a:xfrm>
        </p:spPr>
        <p:txBody>
          <a:bodyPr>
            <a:noAutofit/>
          </a:bodyPr>
          <a:lstStyle/>
          <a:p>
            <a:r>
              <a:rPr lang="de-DE" sz="2800" dirty="0" smtClean="0"/>
              <a:t> 1. Wann </a:t>
            </a:r>
            <a:r>
              <a:rPr lang="de-DE" sz="2800" dirty="0" err="1" smtClean="0"/>
              <a:t>läut</a:t>
            </a:r>
            <a:r>
              <a:rPr lang="de-DE" sz="2800" dirty="0" smtClean="0"/>
              <a:t>_ es zur Stunde?</a:t>
            </a:r>
            <a:endParaRPr lang="uk-UA" sz="2800" dirty="0" smtClean="0"/>
          </a:p>
          <a:p>
            <a:r>
              <a:rPr lang="de-DE" sz="2800" dirty="0" smtClean="0"/>
              <a:t> 2. Der Junge kletter_ auf die Stange.</a:t>
            </a:r>
            <a:endParaRPr lang="uk-UA" sz="2800" dirty="0" smtClean="0"/>
          </a:p>
          <a:p>
            <a:r>
              <a:rPr lang="de-DE" sz="2800" dirty="0" smtClean="0"/>
              <a:t> 3. Die Mutter erklär_ etwas den Kindern. </a:t>
            </a:r>
            <a:endParaRPr lang="uk-UA" sz="2800" dirty="0" smtClean="0"/>
          </a:p>
          <a:p>
            <a:r>
              <a:rPr lang="de-DE" sz="2800" dirty="0" smtClean="0"/>
              <a:t>4. Der Mann hass_ seine Arbeit. </a:t>
            </a:r>
            <a:endParaRPr lang="uk-UA" sz="2800" dirty="0" smtClean="0"/>
          </a:p>
          <a:p>
            <a:r>
              <a:rPr lang="de-DE" sz="2800" dirty="0" smtClean="0"/>
              <a:t>5. Er übersetz_ einen Roman. </a:t>
            </a:r>
            <a:endParaRPr lang="uk-UA" sz="2800" dirty="0" smtClean="0"/>
          </a:p>
          <a:p>
            <a:r>
              <a:rPr lang="de-DE" sz="2800" dirty="0" smtClean="0"/>
              <a:t>6. In diesem Sommer </a:t>
            </a:r>
            <a:r>
              <a:rPr lang="de-DE" sz="2800" dirty="0" err="1" smtClean="0"/>
              <a:t>regn</a:t>
            </a:r>
            <a:r>
              <a:rPr lang="de-DE" sz="2800" dirty="0" smtClean="0"/>
              <a:t>_ es sehr oft.</a:t>
            </a:r>
            <a:endParaRPr lang="uk-UA" sz="2800" dirty="0" smtClean="0"/>
          </a:p>
          <a:p>
            <a:r>
              <a:rPr lang="de-DE" sz="2800" dirty="0" smtClean="0"/>
              <a:t> 7. Mein Freund sammel_ Briefmarken.</a:t>
            </a:r>
            <a:endParaRPr lang="uk-UA" sz="2800" dirty="0" smtClean="0"/>
          </a:p>
          <a:p>
            <a:r>
              <a:rPr lang="de-DE" sz="2800" dirty="0" smtClean="0"/>
              <a:t> 8. Sie </a:t>
            </a:r>
            <a:r>
              <a:rPr lang="de-DE" sz="2800" dirty="0" err="1" smtClean="0"/>
              <a:t>lüft</a:t>
            </a:r>
            <a:r>
              <a:rPr lang="de-DE" sz="2800" dirty="0" smtClean="0"/>
              <a:t>_ das Zimmer jeden Morgen. </a:t>
            </a:r>
            <a:endParaRPr lang="uk-UA" sz="2800" dirty="0" smtClean="0"/>
          </a:p>
          <a:p>
            <a:r>
              <a:rPr lang="de-DE" sz="2800" dirty="0" smtClean="0"/>
              <a:t>9. Mein Freund grüß_ mich herzlich. </a:t>
            </a:r>
            <a:endParaRPr lang="uk-UA" sz="2800" dirty="0" smtClean="0"/>
          </a:p>
          <a:p>
            <a:r>
              <a:rPr lang="de-DE" sz="2800" dirty="0" smtClean="0"/>
              <a:t>10. Der Skiläufer </a:t>
            </a:r>
            <a:r>
              <a:rPr lang="de-DE" sz="2800" dirty="0" err="1" smtClean="0"/>
              <a:t>atm</a:t>
            </a:r>
            <a:r>
              <a:rPr lang="de-DE" sz="2800" dirty="0" smtClean="0"/>
              <a:t>_ schwer. </a:t>
            </a:r>
            <a:endParaRPr lang="uk-UA" sz="2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357166"/>
            <a:ext cx="7296163" cy="607223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11. Er kauf_ eine Zeitung. </a:t>
            </a:r>
            <a:endParaRPr lang="uk-UA" dirty="0" smtClean="0"/>
          </a:p>
          <a:p>
            <a:r>
              <a:rPr lang="de-DE" dirty="0" smtClean="0"/>
              <a:t>Sie kost_ zwei Mark. </a:t>
            </a:r>
            <a:endParaRPr lang="uk-UA" dirty="0" smtClean="0"/>
          </a:p>
          <a:p>
            <a:r>
              <a:rPr lang="de-DE" dirty="0" smtClean="0"/>
              <a:t>12. Meine Schwester wohn_ in einer anderen Stadt. </a:t>
            </a:r>
            <a:endParaRPr lang="uk-UA" dirty="0" smtClean="0"/>
          </a:p>
          <a:p>
            <a:r>
              <a:rPr lang="de-DE" dirty="0" smtClean="0"/>
              <a:t>13. Arbeit_ er in dieser Fabrik? </a:t>
            </a:r>
            <a:endParaRPr lang="uk-UA" dirty="0" smtClean="0"/>
          </a:p>
          <a:p>
            <a:r>
              <a:rPr lang="de-DE" dirty="0" smtClean="0"/>
              <a:t>14. Die Frau häng_ den Kalender über den Tisch. </a:t>
            </a:r>
            <a:endParaRPr lang="uk-UA" dirty="0" smtClean="0"/>
          </a:p>
          <a:p>
            <a:r>
              <a:rPr lang="de-DE" dirty="0" smtClean="0"/>
              <a:t>15. Der Hund fass_ den Hasen. </a:t>
            </a:r>
            <a:endParaRPr lang="uk-UA" dirty="0" smtClean="0"/>
          </a:p>
          <a:p>
            <a:r>
              <a:rPr lang="de-DE" dirty="0" smtClean="0"/>
              <a:t>16. Im Winter heiz_ er den Ofen jeden Tag. </a:t>
            </a:r>
            <a:endParaRPr lang="uk-UA" dirty="0" smtClean="0"/>
          </a:p>
          <a:p>
            <a:r>
              <a:rPr lang="de-DE" dirty="0" smtClean="0"/>
              <a:t>17. Er gratulier_ mir zum Geburtstag und wünsch_ mir alles Gute. </a:t>
            </a:r>
            <a:endParaRPr lang="uk-UA" dirty="0" smtClean="0"/>
          </a:p>
          <a:p>
            <a:r>
              <a:rPr lang="de-DE" dirty="0" smtClean="0"/>
              <a:t>18. Sie hör_ mich nicht. </a:t>
            </a:r>
            <a:endParaRPr lang="uk-UA" dirty="0" smtClean="0"/>
          </a:p>
          <a:p>
            <a:r>
              <a:rPr lang="de-DE" dirty="0" smtClean="0"/>
              <a:t>19. Das Mädchen stell_ den Stuhl an den Tisch. </a:t>
            </a:r>
            <a:endParaRPr lang="uk-UA" dirty="0" smtClean="0"/>
          </a:p>
          <a:p>
            <a:r>
              <a:rPr lang="de-DE" dirty="0" smtClean="0"/>
              <a:t>20. Das Flugzeug </a:t>
            </a:r>
            <a:r>
              <a:rPr lang="de-DE" dirty="0" err="1" smtClean="0"/>
              <a:t>land</a:t>
            </a:r>
            <a:r>
              <a:rPr lang="de-DE" dirty="0" smtClean="0"/>
              <a:t>_ um 10 Uhr.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1066800"/>
          </a:xfrm>
        </p:spPr>
        <p:txBody>
          <a:bodyPr>
            <a:normAutofit/>
          </a:bodyPr>
          <a:lstStyle/>
          <a:p>
            <a:r>
              <a:rPr lang="de-DE" b="1" i="1" dirty="0" smtClean="0"/>
              <a:t> </a:t>
            </a:r>
            <a:r>
              <a:rPr lang="uk-UA" b="1" dirty="0" smtClean="0"/>
              <a:t>5</a:t>
            </a:r>
            <a:r>
              <a:rPr lang="de-DE" b="1" dirty="0" smtClean="0"/>
              <a:t>. Setzen Sie das Verb „lesen“ ein!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1285860"/>
            <a:ext cx="9701242" cy="557214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1. Wir sind zu Hause.</a:t>
            </a:r>
            <a:endParaRPr lang="uk-UA" dirty="0" smtClean="0"/>
          </a:p>
          <a:p>
            <a:r>
              <a:rPr lang="de-DE" dirty="0" smtClean="0"/>
              <a:t> 2. Wir </a:t>
            </a:r>
            <a:r>
              <a:rPr lang="uk-UA" dirty="0" smtClean="0"/>
              <a:t>________________</a:t>
            </a:r>
          </a:p>
          <a:p>
            <a:r>
              <a:rPr lang="de-DE" dirty="0" smtClean="0"/>
              <a:t> 3. Was </a:t>
            </a:r>
            <a:r>
              <a:rPr lang="uk-UA" dirty="0" smtClean="0"/>
              <a:t>________________</a:t>
            </a:r>
            <a:r>
              <a:rPr lang="de-DE" dirty="0" smtClean="0"/>
              <a:t> Herr </a:t>
            </a:r>
            <a:r>
              <a:rPr lang="de-DE" dirty="0" err="1" smtClean="0"/>
              <a:t>Frolow</a:t>
            </a:r>
            <a:r>
              <a:rPr lang="uk-UA" dirty="0" smtClean="0"/>
              <a:t>?</a:t>
            </a:r>
          </a:p>
          <a:p>
            <a:r>
              <a:rPr lang="de-DE" dirty="0" smtClean="0"/>
              <a:t> 4. Er </a:t>
            </a:r>
            <a:r>
              <a:rPr lang="uk-UA" dirty="0" smtClean="0"/>
              <a:t>________________</a:t>
            </a:r>
            <a:r>
              <a:rPr lang="de-DE" dirty="0" smtClean="0"/>
              <a:t> einen Roman.</a:t>
            </a:r>
            <a:endParaRPr lang="uk-UA" dirty="0" smtClean="0"/>
          </a:p>
          <a:p>
            <a:r>
              <a:rPr lang="de-DE" dirty="0" smtClean="0"/>
              <a:t> 5. Und Frau </a:t>
            </a:r>
            <a:r>
              <a:rPr lang="de-DE" dirty="0" err="1" smtClean="0"/>
              <a:t>Frolowa</a:t>
            </a:r>
            <a:r>
              <a:rPr lang="uk-UA" dirty="0" smtClean="0"/>
              <a:t>?</a:t>
            </a:r>
            <a:r>
              <a:rPr lang="de-DE" dirty="0" smtClean="0"/>
              <a:t> – Sie </a:t>
            </a:r>
            <a:r>
              <a:rPr lang="uk-UA" dirty="0" smtClean="0"/>
              <a:t>________________</a:t>
            </a:r>
            <a:r>
              <a:rPr lang="de-DE" dirty="0" smtClean="0"/>
              <a:t> ein Buch.</a:t>
            </a:r>
            <a:endParaRPr lang="uk-UA" dirty="0" smtClean="0"/>
          </a:p>
          <a:p>
            <a:r>
              <a:rPr lang="de-DE" dirty="0" smtClean="0"/>
              <a:t> 6. </a:t>
            </a:r>
            <a:r>
              <a:rPr lang="uk-UA" dirty="0" smtClean="0"/>
              <a:t>________________</a:t>
            </a:r>
            <a:r>
              <a:rPr lang="de-DE" dirty="0" smtClean="0"/>
              <a:t> Sascha und Anja auch</a:t>
            </a:r>
            <a:r>
              <a:rPr lang="uk-UA" dirty="0" smtClean="0"/>
              <a:t>?</a:t>
            </a:r>
            <a:r>
              <a:rPr lang="de-DE" dirty="0" smtClean="0"/>
              <a:t> </a:t>
            </a:r>
            <a:endParaRPr lang="uk-UA" dirty="0" smtClean="0"/>
          </a:p>
          <a:p>
            <a:r>
              <a:rPr lang="de-DE" dirty="0" smtClean="0"/>
              <a:t>7. Ja Sacha </a:t>
            </a:r>
            <a:r>
              <a:rPr lang="uk-UA" dirty="0" smtClean="0"/>
              <a:t>________________</a:t>
            </a:r>
            <a:r>
              <a:rPr lang="de-DE" dirty="0" smtClean="0"/>
              <a:t> Chemie. </a:t>
            </a:r>
            <a:endParaRPr lang="uk-UA" dirty="0" smtClean="0"/>
          </a:p>
          <a:p>
            <a:r>
              <a:rPr lang="de-DE" dirty="0" smtClean="0"/>
              <a:t>8. Er fragt Anja „Was </a:t>
            </a:r>
            <a:r>
              <a:rPr lang="uk-UA" dirty="0" smtClean="0"/>
              <a:t>________________</a:t>
            </a:r>
            <a:r>
              <a:rPr lang="de-DE" dirty="0" smtClean="0"/>
              <a:t> du</a:t>
            </a:r>
            <a:r>
              <a:rPr lang="uk-UA" dirty="0" smtClean="0"/>
              <a:t>?</a:t>
            </a:r>
            <a:r>
              <a:rPr lang="de-DE" dirty="0" smtClean="0"/>
              <a:t>“</a:t>
            </a:r>
            <a:endParaRPr lang="uk-UA" dirty="0" smtClean="0"/>
          </a:p>
          <a:p>
            <a:r>
              <a:rPr lang="de-DE" dirty="0" smtClean="0"/>
              <a:t> 9. Sie sagt: „Ich </a:t>
            </a:r>
            <a:r>
              <a:rPr lang="uk-UA" dirty="0" smtClean="0"/>
              <a:t>________________</a:t>
            </a:r>
            <a:r>
              <a:rPr lang="de-DE" dirty="0" smtClean="0"/>
              <a:t> Geschichte“. </a:t>
            </a:r>
            <a:endParaRPr lang="uk-UA" dirty="0" smtClean="0"/>
          </a:p>
          <a:p>
            <a:r>
              <a:rPr lang="de-DE" dirty="0" smtClean="0"/>
              <a:t>10. Herr </a:t>
            </a:r>
            <a:r>
              <a:rPr lang="de-DE" dirty="0" err="1" smtClean="0"/>
              <a:t>Frolow</a:t>
            </a:r>
            <a:r>
              <a:rPr lang="de-DE" dirty="0" smtClean="0"/>
              <a:t> fragt: „Sascha, Anja </a:t>
            </a:r>
            <a:r>
              <a:rPr lang="uk-UA" dirty="0" smtClean="0"/>
              <a:t>________________</a:t>
            </a:r>
            <a:r>
              <a:rPr lang="de-DE" dirty="0" smtClean="0"/>
              <a:t> ihr einen Kriminalroman</a:t>
            </a:r>
            <a:r>
              <a:rPr lang="uk-UA" dirty="0" smtClean="0"/>
              <a:t>?</a:t>
            </a:r>
            <a:r>
              <a:rPr lang="de-DE" dirty="0" smtClean="0"/>
              <a:t>“ – „Nein, wir </a:t>
            </a:r>
            <a:r>
              <a:rPr lang="uk-UA" dirty="0" smtClean="0"/>
              <a:t>________________</a:t>
            </a:r>
            <a:r>
              <a:rPr lang="de-DE" dirty="0" smtClean="0"/>
              <a:t> Chemie und Geschichte“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500042"/>
            <a:ext cx="11668207" cy="10668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6</a:t>
            </a:r>
            <a:r>
              <a:rPr lang="de-DE" sz="3200" b="1" dirty="0" smtClean="0"/>
              <a:t>. </a:t>
            </a:r>
            <a:r>
              <a:rPr lang="de-DE" sz="3200" b="1" dirty="0" err="1" smtClean="0"/>
              <a:t>Entklammern</a:t>
            </a:r>
            <a:r>
              <a:rPr lang="de-DE" sz="3200" b="1" dirty="0" smtClean="0"/>
              <a:t> Sie die Verben. Gebrauchen Sie Präsens</a:t>
            </a:r>
            <a:r>
              <a:rPr lang="de-DE" sz="3200" dirty="0" smtClean="0"/>
              <a:t>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216" y="1357298"/>
            <a:ext cx="8643998" cy="4931486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l.Du</a:t>
            </a:r>
            <a:r>
              <a:rPr lang="de-DE" dirty="0" smtClean="0"/>
              <a:t>(sprechen) </a:t>
            </a:r>
            <a:r>
              <a:rPr lang="uk-UA" dirty="0" smtClean="0"/>
              <a:t>________________ </a:t>
            </a:r>
            <a:r>
              <a:rPr lang="de-DE" dirty="0" smtClean="0"/>
              <a:t>sehr leise. </a:t>
            </a:r>
            <a:endParaRPr lang="uk-UA" dirty="0" smtClean="0"/>
          </a:p>
          <a:p>
            <a:r>
              <a:rPr lang="de-DE" dirty="0" smtClean="0"/>
              <a:t>2.(Sehen) </a:t>
            </a:r>
            <a:r>
              <a:rPr lang="uk-UA" dirty="0" smtClean="0"/>
              <a:t>________________ </a:t>
            </a:r>
            <a:r>
              <a:rPr lang="de-DE" dirty="0" smtClean="0"/>
              <a:t>du das Heft? </a:t>
            </a:r>
            <a:endParaRPr lang="uk-UA" dirty="0" smtClean="0"/>
          </a:p>
          <a:p>
            <a:r>
              <a:rPr lang="ru-RU" dirty="0" smtClean="0"/>
              <a:t>З</a:t>
            </a:r>
            <a:r>
              <a:rPr lang="de-DE" dirty="0" smtClean="0"/>
              <a:t>.</a:t>
            </a:r>
            <a:r>
              <a:rPr lang="ru-RU" dirty="0" smtClean="0"/>
              <a:t>Е</a:t>
            </a:r>
            <a:r>
              <a:rPr lang="de-DE" dirty="0" smtClean="0"/>
              <a:t>r (nehmen)</a:t>
            </a:r>
            <a:r>
              <a:rPr lang="uk-UA" dirty="0" smtClean="0"/>
              <a:t>________________</a:t>
            </a:r>
            <a:r>
              <a:rPr lang="de-DE" dirty="0" smtClean="0"/>
              <a:t> ein Buch.</a:t>
            </a:r>
            <a:endParaRPr lang="uk-UA" dirty="0" smtClean="0"/>
          </a:p>
          <a:p>
            <a:r>
              <a:rPr lang="de-DE" dirty="0" smtClean="0"/>
              <a:t>4.Anna sprechen gut Deutsch. </a:t>
            </a:r>
            <a:endParaRPr lang="uk-UA" dirty="0" smtClean="0"/>
          </a:p>
          <a:p>
            <a:r>
              <a:rPr lang="de-DE" dirty="0" smtClean="0"/>
              <a:t>5.Wir(lesen) </a:t>
            </a:r>
            <a:r>
              <a:rPr lang="uk-UA" dirty="0" smtClean="0"/>
              <a:t>________________ </a:t>
            </a:r>
            <a:r>
              <a:rPr lang="de-DE" dirty="0" smtClean="0"/>
              <a:t>in der</a:t>
            </a:r>
            <a:r>
              <a:rPr lang="uk-UA" dirty="0" smtClean="0"/>
              <a:t> </a:t>
            </a:r>
            <a:r>
              <a:rPr lang="de-DE" dirty="0" smtClean="0"/>
              <a:t>Deutschstunde. </a:t>
            </a:r>
            <a:endParaRPr lang="uk-UA" dirty="0" smtClean="0"/>
          </a:p>
          <a:p>
            <a:r>
              <a:rPr lang="de-DE" dirty="0" smtClean="0"/>
              <a:t>6.(Gehen) </a:t>
            </a:r>
            <a:r>
              <a:rPr lang="uk-UA" dirty="0" smtClean="0"/>
              <a:t>________________ </a:t>
            </a:r>
            <a:r>
              <a:rPr lang="de-DE" dirty="0" smtClean="0"/>
              <a:t>du nach Hause? </a:t>
            </a:r>
            <a:endParaRPr lang="uk-UA" dirty="0" smtClean="0"/>
          </a:p>
          <a:p>
            <a:r>
              <a:rPr lang="de-DE" dirty="0" smtClean="0"/>
              <a:t>7.Die Kinder (essen) </a:t>
            </a:r>
            <a:r>
              <a:rPr lang="uk-UA" dirty="0" smtClean="0"/>
              <a:t>________________ </a:t>
            </a:r>
            <a:r>
              <a:rPr lang="de-DE" dirty="0" smtClean="0"/>
              <a:t>gern Eis. </a:t>
            </a:r>
            <a:endParaRPr lang="uk-UA" dirty="0" smtClean="0"/>
          </a:p>
          <a:p>
            <a:r>
              <a:rPr lang="de-DE" dirty="0" smtClean="0"/>
              <a:t>8.Er (nehmen) </a:t>
            </a:r>
            <a:r>
              <a:rPr lang="uk-UA" dirty="0" smtClean="0"/>
              <a:t>________________</a:t>
            </a:r>
            <a:r>
              <a:rPr lang="de-DE" dirty="0" smtClean="0"/>
              <a:t>eine Zeitung. </a:t>
            </a:r>
            <a:endParaRPr lang="uk-UA" dirty="0" smtClean="0"/>
          </a:p>
          <a:p>
            <a:r>
              <a:rPr lang="de-DE" dirty="0" smtClean="0"/>
              <a:t>9.(Essen) </a:t>
            </a:r>
            <a:r>
              <a:rPr lang="uk-UA" dirty="0" smtClean="0"/>
              <a:t>________________ </a:t>
            </a:r>
            <a:r>
              <a:rPr lang="de-DE" dirty="0" smtClean="0"/>
              <a:t>du Kuchen? </a:t>
            </a:r>
            <a:endParaRPr lang="uk-UA" dirty="0" smtClean="0"/>
          </a:p>
          <a:p>
            <a:r>
              <a:rPr lang="de-DE" dirty="0" smtClean="0"/>
              <a:t>10.(Sehen) du sie?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96462" y="2143116"/>
          <a:ext cx="2286016" cy="412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1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10972800" cy="10668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7. </a:t>
            </a:r>
            <a:r>
              <a:rPr lang="de-DE" sz="3200" b="1" dirty="0" err="1" smtClean="0"/>
              <a:t>Entklammern</a:t>
            </a:r>
            <a:r>
              <a:rPr lang="de-DE" sz="3200" b="1" dirty="0" smtClean="0"/>
              <a:t> Sie die Verben. Gebrauchen Sie Präsens.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30" y="1571612"/>
            <a:ext cx="10129870" cy="5002924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l.Hans</a:t>
            </a:r>
            <a:r>
              <a:rPr lang="de-DE" dirty="0" smtClean="0"/>
              <a:t> (fahren)</a:t>
            </a:r>
            <a:r>
              <a:rPr lang="uk-UA" dirty="0" smtClean="0"/>
              <a:t> ____________</a:t>
            </a:r>
            <a:r>
              <a:rPr lang="de-DE" dirty="0" smtClean="0"/>
              <a:t> nach Kiew.</a:t>
            </a:r>
            <a:endParaRPr lang="uk-UA" dirty="0" smtClean="0"/>
          </a:p>
          <a:p>
            <a:r>
              <a:rPr lang="de-DE" dirty="0" smtClean="0"/>
              <a:t> 2. Wir (tragen) </a:t>
            </a:r>
            <a:r>
              <a:rPr lang="uk-UA" dirty="0" smtClean="0"/>
              <a:t>____________ </a:t>
            </a:r>
            <a:r>
              <a:rPr lang="de-DE" dirty="0" smtClean="0"/>
              <a:t>die Bücher. </a:t>
            </a:r>
            <a:endParaRPr lang="uk-UA" dirty="0" smtClean="0"/>
          </a:p>
          <a:p>
            <a:r>
              <a:rPr lang="de-DE" dirty="0" smtClean="0"/>
              <a:t>3. Wohin (fahren) </a:t>
            </a:r>
            <a:r>
              <a:rPr lang="uk-UA" dirty="0" smtClean="0"/>
              <a:t>____________ </a:t>
            </a:r>
            <a:r>
              <a:rPr lang="de-DE" dirty="0" smtClean="0"/>
              <a:t>er? </a:t>
            </a:r>
            <a:endParaRPr lang="uk-UA" dirty="0" smtClean="0"/>
          </a:p>
          <a:p>
            <a:r>
              <a:rPr lang="de-DE" dirty="0" smtClean="0"/>
              <a:t>4. Die Fotos gefallen) uns. </a:t>
            </a:r>
            <a:endParaRPr lang="uk-UA" dirty="0" smtClean="0"/>
          </a:p>
          <a:p>
            <a:r>
              <a:rPr lang="de-DE" dirty="0" smtClean="0"/>
              <a:t>5. Er (tragen) </a:t>
            </a:r>
            <a:r>
              <a:rPr lang="uk-UA" dirty="0" smtClean="0"/>
              <a:t>____________ </a:t>
            </a:r>
            <a:r>
              <a:rPr lang="de-DE" dirty="0" smtClean="0"/>
              <a:t>die Tasche. </a:t>
            </a:r>
            <a:endParaRPr lang="uk-UA" dirty="0" smtClean="0"/>
          </a:p>
          <a:p>
            <a:r>
              <a:rPr lang="de-DE" dirty="0" smtClean="0"/>
              <a:t>6. Meine Schwester (fahren) </a:t>
            </a:r>
            <a:r>
              <a:rPr lang="uk-UA" dirty="0" smtClean="0"/>
              <a:t>____________ </a:t>
            </a:r>
            <a:r>
              <a:rPr lang="de-DE" dirty="0" smtClean="0"/>
              <a:t>nach München. </a:t>
            </a:r>
            <a:endParaRPr lang="uk-UA" dirty="0" smtClean="0"/>
          </a:p>
          <a:p>
            <a:r>
              <a:rPr lang="de-DE" dirty="0" smtClean="0"/>
              <a:t>7. Mein Bruder (schlafen) </a:t>
            </a:r>
            <a:r>
              <a:rPr lang="uk-UA" dirty="0" smtClean="0"/>
              <a:t>____________ </a:t>
            </a:r>
            <a:r>
              <a:rPr lang="de-DE" dirty="0" smtClean="0"/>
              <a:t>fest.</a:t>
            </a:r>
            <a:endParaRPr lang="uk-UA" dirty="0" smtClean="0"/>
          </a:p>
          <a:p>
            <a:r>
              <a:rPr lang="de-DE" dirty="0" smtClean="0"/>
              <a:t>8. Was (gefallen) </a:t>
            </a:r>
            <a:r>
              <a:rPr lang="uk-UA" dirty="0" smtClean="0"/>
              <a:t>____________ </a:t>
            </a:r>
            <a:r>
              <a:rPr lang="de-DE" dirty="0" smtClean="0"/>
              <a:t>dir? </a:t>
            </a:r>
            <a:endParaRPr lang="uk-UA" dirty="0" smtClean="0"/>
          </a:p>
          <a:p>
            <a:r>
              <a:rPr lang="de-DE" dirty="0" smtClean="0"/>
              <a:t>9. Wer (tragen) </a:t>
            </a:r>
            <a:r>
              <a:rPr lang="uk-UA" dirty="0" smtClean="0"/>
              <a:t>____________ </a:t>
            </a:r>
            <a:r>
              <a:rPr lang="de-DE" dirty="0" smtClean="0"/>
              <a:t>diesen Mantel?</a:t>
            </a:r>
            <a:endParaRPr lang="uk-UA" dirty="0" smtClean="0"/>
          </a:p>
          <a:p>
            <a:r>
              <a:rPr lang="de-DE" dirty="0" smtClean="0"/>
              <a:t>10. Er (schlafen) </a:t>
            </a:r>
            <a:r>
              <a:rPr lang="uk-UA" dirty="0" smtClean="0"/>
              <a:t>____________ </a:t>
            </a:r>
            <a:r>
              <a:rPr lang="de-DE" dirty="0" smtClean="0"/>
              <a:t>lange.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EF6182C-7CDA-43DD-8536-C76D40EC7FA0}"/>
              </a:ext>
            </a:extLst>
          </p:cNvPr>
          <p:cNvSpPr/>
          <p:nvPr/>
        </p:nvSpPr>
        <p:spPr>
          <a:xfrm>
            <a:off x="523836" y="2000240"/>
            <a:ext cx="5572006" cy="205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69849EE-5963-4529-BDB4-2926876D2BDF}"/>
              </a:ext>
            </a:extLst>
          </p:cNvPr>
          <p:cNvSpPr/>
          <p:nvPr/>
        </p:nvSpPr>
        <p:spPr>
          <a:xfrm>
            <a:off x="6096000" y="2000240"/>
            <a:ext cx="5214974" cy="2058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5C94730-1176-44B3-B7BC-088B524B9082}"/>
              </a:ext>
            </a:extLst>
          </p:cNvPr>
          <p:cNvSpPr/>
          <p:nvPr/>
        </p:nvSpPr>
        <p:spPr>
          <a:xfrm>
            <a:off x="523836" y="4059000"/>
            <a:ext cx="5572006" cy="194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D99790-0B7C-4BA6-B8C9-5728B96C1E53}"/>
              </a:ext>
            </a:extLst>
          </p:cNvPr>
          <p:cNvSpPr/>
          <p:nvPr/>
        </p:nvSpPr>
        <p:spPr>
          <a:xfrm>
            <a:off x="6096000" y="4059000"/>
            <a:ext cx="5214974" cy="1941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1405" y="2905456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59193" y="2905455"/>
            <a:ext cx="702362" cy="702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11405" y="4615456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64716" y="4562818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E036EF7-6BBB-45F5-902D-A8F2FF7ADDD5}"/>
              </a:ext>
            </a:extLst>
          </p:cNvPr>
          <p:cNvSpPr/>
          <p:nvPr/>
        </p:nvSpPr>
        <p:spPr>
          <a:xfrm>
            <a:off x="738150" y="2285992"/>
            <a:ext cx="4491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Дія яка відбувається в момент мовлення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/>
              <a:t>Jetzt habe ich Deutschunterricht.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6BCED08-0AA9-4AB6-BD1D-7CF742185677}"/>
              </a:ext>
            </a:extLst>
          </p:cNvPr>
          <p:cNvSpPr/>
          <p:nvPr/>
        </p:nvSpPr>
        <p:spPr>
          <a:xfrm>
            <a:off x="6953256" y="2143116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Дія яка періодично повторюється</a:t>
            </a:r>
            <a:endParaRPr lang="pl-PL" sz="2800" dirty="0" smtClean="0"/>
          </a:p>
          <a:p>
            <a:pPr lvl="0"/>
            <a:endParaRPr lang="pl-PL" sz="2800" dirty="0" smtClean="0"/>
          </a:p>
          <a:p>
            <a:pPr lvl="0"/>
            <a:r>
              <a:rPr lang="pl-PL" sz="2400" dirty="0" smtClean="0"/>
              <a:t>Jeden Tag stehe ich um 8 Uhr auf</a:t>
            </a:r>
            <a:endParaRPr lang="uk-UA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671FF66-9BF3-40F6-9D26-0D73928C35CF}"/>
              </a:ext>
            </a:extLst>
          </p:cNvPr>
          <p:cNvSpPr/>
          <p:nvPr/>
        </p:nvSpPr>
        <p:spPr>
          <a:xfrm>
            <a:off x="595274" y="4071942"/>
            <a:ext cx="46338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/>
              <a:t>Дія яка відбудеться в майбутньому, якщо відомо коли саме вона відбудеться</a:t>
            </a:r>
            <a:r>
              <a:rPr lang="pl-PL" sz="2400" dirty="0" smtClean="0"/>
              <a:t> </a:t>
            </a:r>
            <a:r>
              <a:rPr lang="uk-UA" sz="2400" dirty="0" smtClean="0"/>
              <a:t>(обставина часу)</a:t>
            </a:r>
            <a:endParaRPr lang="pl-PL" sz="2400" dirty="0" smtClean="0"/>
          </a:p>
          <a:p>
            <a:pPr lvl="0"/>
            <a:r>
              <a:rPr lang="pl-PL" sz="2000" dirty="0" smtClean="0"/>
              <a:t>Morgen gehe ich zum Arzt</a:t>
            </a:r>
            <a:endParaRPr lang="uk-UA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1412EAD-BAA8-447F-A154-034C6301EC96}"/>
              </a:ext>
            </a:extLst>
          </p:cNvPr>
          <p:cNvSpPr/>
          <p:nvPr/>
        </p:nvSpPr>
        <p:spPr>
          <a:xfrm>
            <a:off x="6961555" y="4252280"/>
            <a:ext cx="406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Загальновідомі факти</a:t>
            </a:r>
          </a:p>
          <a:p>
            <a:endParaRPr lang="uk-UA" sz="2800" dirty="0" smtClean="0"/>
          </a:p>
          <a:p>
            <a:r>
              <a:rPr lang="pl-PL" sz="2400" dirty="0" smtClean="0"/>
              <a:t>Die Erde ist ein Planet</a:t>
            </a:r>
            <a:endParaRPr lang="ru-RU" sz="2400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60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60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60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r>
              <a:rPr lang="pl-PL" sz="60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 – </a:t>
            </a:r>
            <a:r>
              <a:rPr lang="ru-RU" sz="6000" dirty="0" err="1" smtClean="0">
                <a:solidFill>
                  <a:srgbClr val="002060"/>
                </a:solidFill>
                <a:latin typeface="Calibri" pitchFamily="34" charset="0"/>
              </a:rPr>
              <a:t>це</a:t>
            </a:r>
            <a:r>
              <a:rPr lang="ru-RU" sz="6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Calibri" pitchFamily="34" charset="0"/>
              </a:rPr>
              <a:t>простий</a:t>
            </a:r>
            <a:r>
              <a:rPr lang="ru-RU" sz="6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Calibri" pitchFamily="34" charset="0"/>
              </a:rPr>
              <a:t>теперішній</a:t>
            </a:r>
            <a:r>
              <a:rPr lang="ru-RU" sz="6000" dirty="0" smtClean="0">
                <a:solidFill>
                  <a:srgbClr val="002060"/>
                </a:solidFill>
                <a:latin typeface="Calibri" pitchFamily="34" charset="0"/>
              </a:rPr>
              <a:t> час</a:t>
            </a:r>
            <a:br>
              <a:rPr lang="ru-RU" sz="6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6000" dirty="0" err="1" smtClean="0">
                <a:solidFill>
                  <a:srgbClr val="002060"/>
                </a:solidFill>
                <a:latin typeface="Calibri" pitchFamily="34" charset="0"/>
              </a:rPr>
              <a:t>Сфери</a:t>
            </a:r>
            <a:r>
              <a:rPr lang="ru-RU" sz="6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Calibri" pitchFamily="34" charset="0"/>
              </a:rPr>
              <a:t>вживання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47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8. </a:t>
            </a:r>
            <a:r>
              <a:rPr lang="de-DE" b="1" dirty="0" smtClean="0"/>
              <a:t>Schreiben Sie in zwei Gruppen schwache und starke Verben.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2143116"/>
            <a:ext cx="10972800" cy="4325112"/>
          </a:xfrm>
        </p:spPr>
        <p:txBody>
          <a:bodyPr>
            <a:normAutofit/>
          </a:bodyPr>
          <a:lstStyle/>
          <a:p>
            <a:r>
              <a:rPr lang="de-DE" dirty="0" smtClean="0"/>
              <a:t>studieren, lesen, turnen, fahren, tanzen, essen, sprechen, schreiben, fehlen, sehen, kommen, schweigen, lernen, erzählen, bleiben, antworten, wiederholen, schicken, ziehen.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starke Verben</a:t>
            </a:r>
            <a:r>
              <a:rPr lang="uk-UA" dirty="0" smtClean="0"/>
              <a:t>                                </a:t>
            </a:r>
            <a:r>
              <a:rPr lang="de-DE" dirty="0" smtClean="0"/>
              <a:t>schwache Verben</a:t>
            </a:r>
            <a:endParaRPr lang="uk-UA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57213" y="5429264"/>
            <a:ext cx="10668075" cy="7143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4536282" y="5488784"/>
            <a:ext cx="2643182" cy="95251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9</a:t>
            </a:r>
            <a:r>
              <a:rPr lang="de-DE" sz="2800" b="1" dirty="0" smtClean="0"/>
              <a:t> Gebrauchen Sie die in Klammern stehenden Verben in richtiger Form.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71546"/>
            <a:ext cx="8153419" cy="5786454"/>
          </a:xfrm>
        </p:spPr>
        <p:txBody>
          <a:bodyPr>
            <a:normAutofit/>
          </a:bodyPr>
          <a:lstStyle/>
          <a:p>
            <a:r>
              <a:rPr lang="de-DE" dirty="0" smtClean="0"/>
              <a:t>1. Warum (essen) ihr die Suppe nicht?</a:t>
            </a:r>
            <a:endParaRPr lang="pl-PL" dirty="0" smtClean="0"/>
          </a:p>
          <a:p>
            <a:r>
              <a:rPr lang="de-DE" dirty="0" smtClean="0"/>
              <a:t> 2. Welchen Sport (treiben) Sie? </a:t>
            </a:r>
            <a:endParaRPr lang="pl-PL" dirty="0" smtClean="0"/>
          </a:p>
          <a:p>
            <a:r>
              <a:rPr lang="de-DE" dirty="0" smtClean="0"/>
              <a:t>3. Sie (schweigen) heute den ganzen Tag.</a:t>
            </a:r>
            <a:endParaRPr lang="pl-PL" dirty="0" smtClean="0"/>
          </a:p>
          <a:p>
            <a:r>
              <a:rPr lang="de-DE" dirty="0" smtClean="0"/>
              <a:t> 4. Was (versprechen) er dir? </a:t>
            </a:r>
            <a:endParaRPr lang="pl-PL" dirty="0" smtClean="0"/>
          </a:p>
          <a:p>
            <a:r>
              <a:rPr lang="de-DE" dirty="0" smtClean="0"/>
              <a:t>5. Welches Buch (lesen) ihr als Hauslektüre? </a:t>
            </a:r>
            <a:endParaRPr lang="pl-PL" dirty="0" smtClean="0"/>
          </a:p>
          <a:p>
            <a:r>
              <a:rPr lang="de-DE" dirty="0" smtClean="0"/>
              <a:t>6. Wer (helfen) der Mutter im Haushalt? </a:t>
            </a:r>
            <a:endParaRPr lang="pl-PL" dirty="0" smtClean="0"/>
          </a:p>
          <a:p>
            <a:r>
              <a:rPr lang="de-DE" dirty="0" smtClean="0"/>
              <a:t>7. Warum (schneiden) du viel Brot? </a:t>
            </a:r>
            <a:endParaRPr lang="pl-PL" dirty="0" smtClean="0"/>
          </a:p>
          <a:p>
            <a:r>
              <a:rPr lang="de-DE" dirty="0" smtClean="0"/>
              <a:t>8. Welches Kleid (gefallen) dir? </a:t>
            </a:r>
            <a:endParaRPr lang="pl-PL" dirty="0" smtClean="0"/>
          </a:p>
          <a:p>
            <a:r>
              <a:rPr lang="de-DE" dirty="0" smtClean="0"/>
              <a:t>9. (Fahren) du zur Arbeit mit dem Bus oder (gehen) du zu Fuß? 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85795"/>
            <a:ext cx="8629672" cy="5340369"/>
          </a:xfrm>
        </p:spPr>
        <p:txBody>
          <a:bodyPr>
            <a:normAutofit/>
          </a:bodyPr>
          <a:lstStyle/>
          <a:p>
            <a:r>
              <a:rPr lang="de-DE" dirty="0" smtClean="0"/>
              <a:t>10. Was (fressen) deine Katze?</a:t>
            </a:r>
            <a:endParaRPr lang="pl-PL" dirty="0" smtClean="0"/>
          </a:p>
          <a:p>
            <a:r>
              <a:rPr lang="de-DE" dirty="0" smtClean="0"/>
              <a:t> 11. Was (trinken) diese Herren?</a:t>
            </a:r>
            <a:endParaRPr lang="pl-PL" dirty="0" smtClean="0"/>
          </a:p>
          <a:p>
            <a:r>
              <a:rPr lang="de-DE" dirty="0" smtClean="0"/>
              <a:t> 12. Im Hof (wachsen) eine Tanne. </a:t>
            </a:r>
            <a:endParaRPr lang="pl-PL" dirty="0" smtClean="0"/>
          </a:p>
          <a:p>
            <a:r>
              <a:rPr lang="de-DE" dirty="0" smtClean="0"/>
              <a:t>13. (Schaffen) du das heute?</a:t>
            </a:r>
            <a:endParaRPr lang="pl-PL" dirty="0" smtClean="0"/>
          </a:p>
          <a:p>
            <a:r>
              <a:rPr lang="de-DE" dirty="0" smtClean="0"/>
              <a:t> 14. Wir (schreiben) ihm jede Woche. </a:t>
            </a:r>
            <a:endParaRPr lang="pl-PL" dirty="0" smtClean="0"/>
          </a:p>
          <a:p>
            <a:r>
              <a:rPr lang="de-DE" dirty="0" smtClean="0"/>
              <a:t>15. Der Schüler (vergleichen) zwei Sätze. </a:t>
            </a:r>
            <a:endParaRPr lang="pl-PL" dirty="0" smtClean="0"/>
          </a:p>
          <a:p>
            <a:r>
              <a:rPr lang="de-DE" dirty="0" smtClean="0"/>
              <a:t>16. Von wem (sprechen) ihr so lange?</a:t>
            </a:r>
            <a:endParaRPr lang="pl-PL" dirty="0" smtClean="0"/>
          </a:p>
          <a:p>
            <a:r>
              <a:rPr lang="de-DE" dirty="0" smtClean="0"/>
              <a:t> 17. Du (vergessen) deinen Schlüssel hier.</a:t>
            </a:r>
            <a:endParaRPr lang="pl-PL" dirty="0" smtClean="0"/>
          </a:p>
          <a:p>
            <a:r>
              <a:rPr lang="de-DE" dirty="0" smtClean="0"/>
              <a:t> 18. Der Bleistift (fallen) unter den Tisch.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22" y="1214423"/>
          <a:ext cx="2762269" cy="3632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-e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du –(e)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        -(e)t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-(e)t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2428892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</a:rPr>
              <a:t>Відмінювання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</a:rPr>
              <a:t>модальних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alibri" pitchFamily="34" charset="0"/>
              </a:rPr>
              <a:t>дієслів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</a:rPr>
              <a:t> müssen, sollen, können, dürfen, wollen, mögen (die Modalverben)</a:t>
            </a:r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uk-UA" sz="2400" dirty="0" smtClean="0"/>
              <a:t>Модальні дієслова мають у теперішньому часі такі особливості: </a:t>
            </a:r>
            <a:endParaRPr lang="pl-PL" sz="2400" dirty="0" smtClean="0"/>
          </a:p>
          <a:p>
            <a:pPr algn="ctr"/>
            <a:r>
              <a:rPr lang="uk-UA" sz="2400" dirty="0" smtClean="0"/>
              <a:t>1) у 1-й і 3-й особі однини модальні дієслова не мають особові закінчення, </a:t>
            </a:r>
            <a:endParaRPr lang="pl-PL" sz="2400" dirty="0" smtClean="0"/>
          </a:p>
          <a:p>
            <a:pPr algn="ctr"/>
            <a:r>
              <a:rPr lang="uk-UA" sz="2400" dirty="0" smtClean="0"/>
              <a:t>2) всі модальні дієслова, окрім </a:t>
            </a:r>
            <a:r>
              <a:rPr lang="en-US" sz="2400" dirty="0" err="1" smtClean="0"/>
              <a:t>sollen</a:t>
            </a:r>
            <a:r>
              <a:rPr lang="en-US" sz="2400" dirty="0" smtClean="0"/>
              <a:t> </a:t>
            </a:r>
            <a:r>
              <a:rPr lang="uk-UA" sz="2400" dirty="0" smtClean="0"/>
              <a:t>в однині змінюють свою кореневу голосну.</a:t>
            </a:r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09" y="2928935"/>
          <a:ext cx="11620539" cy="35266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8760"/>
                <a:gridCol w="4095779"/>
                <a:gridCol w="1524011"/>
                <a:gridCol w="4571989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muß</a:t>
                      </a:r>
                      <a:r>
                        <a:rPr lang="de-DE" sz="2400" dirty="0" smtClean="0"/>
                        <a:t>, soll, kann, darf, will, mag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müssen, sollen, können, dürfen, wollen, mögen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mußt</a:t>
                      </a:r>
                      <a:r>
                        <a:rPr lang="de-DE" sz="2400" dirty="0" smtClean="0"/>
                        <a:t>, sollst, kannst, darfst, willst, magst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müsst, sollt, könnt, dürft, wollt, mögt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muß</a:t>
                      </a:r>
                      <a:r>
                        <a:rPr lang="de-DE" sz="2400" dirty="0" smtClean="0"/>
                        <a:t>, soll, kann, darf, will, mag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müssen, sollen, können, dürfen, wollen, mögen</a:t>
                      </a:r>
                      <a:endParaRPr lang="uk-UA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зворотних дієслів (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Reflexivverben</a:t>
            </a:r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de-DE" sz="2400" dirty="0" smtClean="0"/>
              <a:t>Sich interessieren, sich verspäten, sich irren, sich erkälten, sich waschen, sich setzen…</a:t>
            </a:r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09" y="2285993"/>
          <a:ext cx="11620540" cy="3106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7775"/>
                <a:gridCol w="4022495"/>
                <a:gridCol w="1787775"/>
                <a:gridCol w="4022495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interessiere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/>
                        <a:t>mich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interessieren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/>
                        <a:t>uns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interessierst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/>
                        <a:t>dich</a:t>
                      </a:r>
                      <a:r>
                        <a:rPr lang="en-US" sz="2400" dirty="0" smtClean="0"/>
                        <a:t> 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interessiert </a:t>
                      </a:r>
                      <a:r>
                        <a:rPr lang="de-DE" sz="2400" b="1" dirty="0" smtClean="0"/>
                        <a:t>euch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interessiert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dirty="0" err="1" smtClean="0"/>
                        <a:t>sich</a:t>
                      </a:r>
                      <a:endParaRPr lang="uk-UA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interessieren</a:t>
                      </a:r>
                      <a:r>
                        <a:rPr lang="en-US" sz="2400" dirty="0" smtClean="0"/>
                        <a:t> </a:t>
                      </a:r>
                      <a:r>
                        <a:rPr lang="pl-PL" sz="2400" b="1" dirty="0" smtClean="0"/>
                        <a:t>sich</a:t>
                      </a:r>
                      <a:endParaRPr lang="uk-UA" sz="2400" b="1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10. Gebrauchen Sie die in Klammern stehenden Reflexivverben in richtiger Form.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928670"/>
            <a:ext cx="5953167" cy="564360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Muster: Ich (sich erkälten) leicht. – Ich erkälte mich leicht.</a:t>
            </a:r>
            <a:endParaRPr lang="pl-PL" dirty="0" smtClean="0"/>
          </a:p>
          <a:p>
            <a:r>
              <a:rPr lang="de-DE" dirty="0" smtClean="0"/>
              <a:t> 1. Wir (sich bedanken) bei unserem Gastgeber.</a:t>
            </a:r>
            <a:endParaRPr lang="pl-PL" dirty="0" smtClean="0"/>
          </a:p>
          <a:p>
            <a:r>
              <a:rPr lang="de-DE" dirty="0" smtClean="0"/>
              <a:t> 2. Der Schüler (sich verspäten) zum Unterricht.</a:t>
            </a:r>
            <a:endParaRPr lang="pl-PL" dirty="0" smtClean="0"/>
          </a:p>
          <a:p>
            <a:r>
              <a:rPr lang="de-DE" dirty="0" smtClean="0"/>
              <a:t> 3. Die Mädchen (sich anziehen) langsam.</a:t>
            </a:r>
            <a:endParaRPr lang="pl-PL" dirty="0" smtClean="0"/>
          </a:p>
          <a:p>
            <a:r>
              <a:rPr lang="de-DE" dirty="0" smtClean="0"/>
              <a:t> 4. Ich (sich anhören) die Jazzmusik sehr selten. </a:t>
            </a:r>
            <a:endParaRPr lang="pl-PL" dirty="0" smtClean="0"/>
          </a:p>
          <a:p>
            <a:r>
              <a:rPr lang="de-DE" dirty="0" smtClean="0"/>
              <a:t>5. Ich (sich verabreden) mit ihm.</a:t>
            </a:r>
            <a:endParaRPr lang="pl-PL" dirty="0" smtClean="0"/>
          </a:p>
          <a:p>
            <a:r>
              <a:rPr lang="de-DE" dirty="0" smtClean="0"/>
              <a:t> 6. Der Mann (sich rasieren) mit seinem neuen Rasierapparat. 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16" y="1643051"/>
          <a:ext cx="2762269" cy="3632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    mich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du –(e)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dich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        -(e)t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sich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  uns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-(e)t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euch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sich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844" y="214290"/>
            <a:ext cx="6143668" cy="6429420"/>
          </a:xfrm>
        </p:spPr>
        <p:txBody>
          <a:bodyPr>
            <a:normAutofit/>
          </a:bodyPr>
          <a:lstStyle/>
          <a:p>
            <a:r>
              <a:rPr lang="de-DE" dirty="0" smtClean="0"/>
              <a:t>7. Du (sich merken) den Weg. </a:t>
            </a:r>
            <a:endParaRPr lang="pl-PL" dirty="0" smtClean="0"/>
          </a:p>
          <a:p>
            <a:r>
              <a:rPr lang="de-DE" dirty="0" smtClean="0"/>
              <a:t>8. Die Touristen (sich nähern) einem kleinen See. </a:t>
            </a:r>
            <a:endParaRPr lang="pl-PL" dirty="0" smtClean="0"/>
          </a:p>
          <a:p>
            <a:r>
              <a:rPr lang="de-DE" dirty="0" smtClean="0"/>
              <a:t>9. Mein Bruder (sich ärgern) über mich.</a:t>
            </a:r>
            <a:endParaRPr lang="pl-PL" dirty="0" smtClean="0"/>
          </a:p>
          <a:p>
            <a:r>
              <a:rPr lang="de-DE" dirty="0" smtClean="0"/>
              <a:t> 10. Du (sich irren). </a:t>
            </a:r>
            <a:endParaRPr lang="pl-PL" dirty="0" smtClean="0"/>
          </a:p>
          <a:p>
            <a:r>
              <a:rPr lang="de-DE" dirty="0" smtClean="0"/>
              <a:t>11. Wir (sich unterhalten) mit unseren Bekannten. </a:t>
            </a:r>
            <a:endParaRPr lang="pl-PL" dirty="0" smtClean="0"/>
          </a:p>
          <a:p>
            <a:r>
              <a:rPr lang="de-DE" dirty="0" smtClean="0"/>
              <a:t>12. Ich (sich vorstellen) sein Gesicht. </a:t>
            </a:r>
            <a:endParaRPr lang="pl-PL" dirty="0" smtClean="0"/>
          </a:p>
          <a:p>
            <a:r>
              <a:rPr lang="de-DE" dirty="0" smtClean="0"/>
              <a:t>13. Ihr (sich setzen) immer hier. </a:t>
            </a:r>
            <a:endParaRPr lang="pl-PL" dirty="0" smtClean="0"/>
          </a:p>
          <a:p>
            <a:r>
              <a:rPr lang="de-DE" dirty="0" smtClean="0"/>
              <a:t>14. Du (sich gewöhnen) an das Leben im Ferienheim.</a:t>
            </a:r>
            <a:endParaRPr lang="pl-PL" dirty="0" smtClean="0"/>
          </a:p>
          <a:p>
            <a:r>
              <a:rPr lang="de-DE" dirty="0" smtClean="0"/>
              <a:t> 15. Die Frauen (sich schön machen) vor dem Konzert.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16" y="1643051"/>
          <a:ext cx="2762269" cy="3632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    mich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du –(e)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dich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        -(e)t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sich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  uns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-(e)t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      euch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   sich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Дієслова з відокремлюваними та невідокремлюваними префіксами (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die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Verben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mit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trennbaren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und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untrennbaren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Präfixen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2071678"/>
            <a:ext cx="11144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Префікси </a:t>
            </a:r>
            <a:r>
              <a:rPr lang="en-US" sz="2800" dirty="0" smtClean="0">
                <a:solidFill>
                  <a:srgbClr val="C00000"/>
                </a:solidFill>
              </a:rPr>
              <a:t>be-, </a:t>
            </a:r>
            <a:r>
              <a:rPr lang="en-US" sz="2800" dirty="0" err="1" smtClean="0">
                <a:solidFill>
                  <a:srgbClr val="C00000"/>
                </a:solidFill>
              </a:rPr>
              <a:t>ge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er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ver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zer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ent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emp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miß</a:t>
            </a:r>
            <a:r>
              <a:rPr lang="en-US" sz="2800" dirty="0" smtClean="0">
                <a:solidFill>
                  <a:srgbClr val="C00000"/>
                </a:solidFill>
              </a:rPr>
              <a:t>- </a:t>
            </a:r>
            <a:r>
              <a:rPr lang="uk-UA" sz="2800" dirty="0" smtClean="0"/>
              <a:t>є ненаголошеними і невідокремлюваними від дієслова.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uk-UA" sz="2800" dirty="0" smtClean="0"/>
              <a:t> </a:t>
            </a:r>
            <a:r>
              <a:rPr lang="en-US" sz="2800" dirty="0" err="1" smtClean="0"/>
              <a:t>Ich</a:t>
            </a:r>
            <a:r>
              <a:rPr lang="en-US" sz="2800" dirty="0" smtClean="0"/>
              <a:t> </a:t>
            </a:r>
            <a:r>
              <a:rPr lang="en-US" sz="2800" dirty="0" err="1" smtClean="0"/>
              <a:t>bekomme</a:t>
            </a:r>
            <a:r>
              <a:rPr lang="en-US" sz="2800" dirty="0" smtClean="0"/>
              <a:t> </a:t>
            </a:r>
            <a:r>
              <a:rPr lang="en-US" sz="2800" dirty="0" err="1" smtClean="0"/>
              <a:t>Briefe</a:t>
            </a:r>
            <a:r>
              <a:rPr lang="en-US" sz="2800" dirty="0" smtClean="0"/>
              <a:t> von </a:t>
            </a:r>
            <a:r>
              <a:rPr lang="en-US" sz="2800" dirty="0" err="1" smtClean="0"/>
              <a:t>meiner</a:t>
            </a:r>
            <a:r>
              <a:rPr lang="en-US" sz="2800" dirty="0" smtClean="0"/>
              <a:t> </a:t>
            </a:r>
            <a:r>
              <a:rPr lang="en-US" sz="2800" dirty="0" err="1" smtClean="0"/>
              <a:t>Freundin</a:t>
            </a:r>
            <a:r>
              <a:rPr lang="en-US" sz="2800" dirty="0" smtClean="0"/>
              <a:t>. – </a:t>
            </a:r>
            <a:r>
              <a:rPr lang="uk-UA" sz="2800" dirty="0" smtClean="0"/>
              <a:t>Я отримую листи від своєї подруги. </a:t>
            </a:r>
            <a:endParaRPr lang="pl-PL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Дієслова з відокремлюваними та невідокремлюваними префіксами (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die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Verben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mit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trennbaren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und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untrennbaren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Präfixen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11" y="1785927"/>
            <a:ext cx="11144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Префікси </a:t>
            </a:r>
            <a:r>
              <a:rPr lang="en-US" sz="2800" dirty="0" smtClean="0">
                <a:solidFill>
                  <a:srgbClr val="C00000"/>
                </a:solidFill>
              </a:rPr>
              <a:t>an-, auf-, </a:t>
            </a:r>
            <a:r>
              <a:rPr lang="en-US" sz="2800" dirty="0" err="1" smtClean="0">
                <a:solidFill>
                  <a:srgbClr val="C00000"/>
                </a:solidFill>
              </a:rPr>
              <a:t>aus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bei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dar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ein</a:t>
            </a:r>
            <a:r>
              <a:rPr lang="en-US" sz="2800" dirty="0" smtClean="0">
                <a:solidFill>
                  <a:srgbClr val="C00000"/>
                </a:solidFill>
              </a:rPr>
              <a:t>-, fort-, her-, </a:t>
            </a:r>
            <a:r>
              <a:rPr lang="en-US" sz="2800" dirty="0" err="1" smtClean="0">
                <a:solidFill>
                  <a:srgbClr val="C00000"/>
                </a:solidFill>
              </a:rPr>
              <a:t>heraus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hin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mit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nach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vor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vorbei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zu</a:t>
            </a:r>
            <a:r>
              <a:rPr lang="en-US" sz="2800" dirty="0" smtClean="0">
                <a:solidFill>
                  <a:srgbClr val="C00000"/>
                </a:solidFill>
              </a:rPr>
              <a:t>-, </a:t>
            </a:r>
            <a:r>
              <a:rPr lang="en-US" sz="2800" dirty="0" err="1" smtClean="0">
                <a:solidFill>
                  <a:srgbClr val="C00000"/>
                </a:solidFill>
              </a:rPr>
              <a:t>zurück</a:t>
            </a:r>
            <a:r>
              <a:rPr lang="en-US" sz="2800" dirty="0" smtClean="0">
                <a:solidFill>
                  <a:srgbClr val="C00000"/>
                </a:solidFill>
              </a:rPr>
              <a:t>- </a:t>
            </a:r>
            <a:r>
              <a:rPr lang="uk-UA" sz="2800" dirty="0" smtClean="0"/>
              <a:t>є наголошеними та відокремлюваними. </a:t>
            </a:r>
            <a:r>
              <a:rPr lang="uk-UA" sz="2800" u="sng" dirty="0" smtClean="0"/>
              <a:t>Відокремлюваний префікс стоїть в кінці речення.</a:t>
            </a:r>
            <a:endParaRPr lang="pl-PL" sz="2800" u="sng" dirty="0" smtClean="0"/>
          </a:p>
          <a:p>
            <a:endParaRPr lang="pl-PL" sz="2800" dirty="0"/>
          </a:p>
          <a:p>
            <a:r>
              <a:rPr lang="uk-UA" sz="2800" dirty="0" smtClean="0"/>
              <a:t> </a:t>
            </a:r>
            <a:r>
              <a:rPr lang="en-US" sz="2800" dirty="0" smtClean="0"/>
              <a:t>Die </a:t>
            </a:r>
            <a:r>
              <a:rPr lang="en-US" sz="2800" dirty="0" err="1" smtClean="0"/>
              <a:t>Studenten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schreiben</a:t>
            </a:r>
            <a:r>
              <a:rPr lang="en-US" sz="2800" dirty="0" smtClean="0"/>
              <a:t> </a:t>
            </a:r>
            <a:r>
              <a:rPr lang="en-US" sz="2800" dirty="0" err="1" smtClean="0"/>
              <a:t>neue</a:t>
            </a:r>
            <a:r>
              <a:rPr lang="en-US" sz="2800" dirty="0" smtClean="0"/>
              <a:t> </a:t>
            </a:r>
            <a:r>
              <a:rPr lang="en-US" sz="2800" dirty="0" err="1" smtClean="0"/>
              <a:t>Wörter</a:t>
            </a:r>
            <a:r>
              <a:rPr lang="en-US" sz="2800" dirty="0" smtClean="0"/>
              <a:t> </a:t>
            </a:r>
            <a:r>
              <a:rPr lang="en-US" sz="2800" dirty="0" err="1" smtClean="0"/>
              <a:t>aus</a:t>
            </a:r>
            <a:r>
              <a:rPr lang="en-US" sz="2800" dirty="0" smtClean="0"/>
              <a:t> </a:t>
            </a:r>
            <a:r>
              <a:rPr lang="en-US" sz="2800" dirty="0" err="1" smtClean="0"/>
              <a:t>dem</a:t>
            </a:r>
            <a:r>
              <a:rPr lang="en-US" sz="2800" dirty="0" smtClean="0"/>
              <a:t> Text </a:t>
            </a:r>
            <a:r>
              <a:rPr lang="en-US" sz="2800" dirty="0" err="1" smtClean="0"/>
              <a:t>heraus</a:t>
            </a:r>
            <a:r>
              <a:rPr lang="en-US" sz="2800" dirty="0" smtClean="0"/>
              <a:t>. – </a:t>
            </a:r>
            <a:r>
              <a:rPr lang="uk-UA" sz="2800" dirty="0" smtClean="0"/>
              <a:t>Студенти виписують нові слова з тексту.</a:t>
            </a:r>
            <a:endParaRPr lang="uk-UA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346"/>
          </a:xfrm>
        </p:spPr>
        <p:txBody>
          <a:bodyPr>
            <a:normAutofit/>
          </a:bodyPr>
          <a:lstStyle/>
          <a:p>
            <a:r>
              <a:rPr lang="uk-UA" sz="2700" b="1" dirty="0" smtClean="0"/>
              <a:t>11</a:t>
            </a:r>
            <a:r>
              <a:rPr lang="de-DE" sz="2700" b="1" dirty="0" smtClean="0"/>
              <a:t>. Setzen Sie die in Klammern stehenden Verben mit trennbaren und untrennbaren Präfixen in richtiger Form ein.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85794"/>
            <a:ext cx="8534421" cy="6072206"/>
          </a:xfrm>
        </p:spPr>
        <p:txBody>
          <a:bodyPr>
            <a:normAutofit/>
          </a:bodyPr>
          <a:lstStyle/>
          <a:p>
            <a:r>
              <a:rPr lang="de-DE" dirty="0" smtClean="0"/>
              <a:t>Muster: Ich …oft Briefe von meiner Freundin. (bekommen) – Ich bekomme oft Briefe von meiner Freundin. Bald … meine Freundin in </a:t>
            </a:r>
            <a:r>
              <a:rPr lang="de-DE" dirty="0" err="1" smtClean="0"/>
              <a:t>Winnyzja</a:t>
            </a:r>
            <a:r>
              <a:rPr lang="de-DE" dirty="0" smtClean="0"/>
              <a:t>. (ankommen) – Bald kommt meine Freundin in </a:t>
            </a:r>
            <a:r>
              <a:rPr lang="de-DE" dirty="0" err="1" smtClean="0"/>
              <a:t>Winnyzja</a:t>
            </a:r>
            <a:r>
              <a:rPr lang="de-DE" dirty="0" smtClean="0"/>
              <a:t> an. </a:t>
            </a:r>
            <a:endParaRPr lang="pl-PL" dirty="0" smtClean="0"/>
          </a:p>
          <a:p>
            <a:r>
              <a:rPr lang="de-DE" dirty="0" smtClean="0"/>
              <a:t>1. Im Sommer … die Sonne sehr früh. (aufstehen). 2. Die Mutter … das Geschirr. (abtrocknen) </a:t>
            </a:r>
            <a:endParaRPr lang="pl-PL" dirty="0" smtClean="0"/>
          </a:p>
          <a:p>
            <a:r>
              <a:rPr lang="de-DE" dirty="0" smtClean="0"/>
              <a:t>3. Am Sonnabend … er nach München. (zurückfliegen) </a:t>
            </a:r>
            <a:endParaRPr lang="pl-PL" dirty="0" smtClean="0"/>
          </a:p>
          <a:p>
            <a:r>
              <a:rPr lang="de-DE" dirty="0" smtClean="0"/>
              <a:t>4. Die Polizei … den Dieb. (verfolgen)</a:t>
            </a:r>
            <a:endParaRPr lang="pl-PL" dirty="0" smtClean="0"/>
          </a:p>
          <a:p>
            <a:r>
              <a:rPr lang="de-DE" dirty="0" smtClean="0"/>
              <a:t> 5. Der Arzt … den Kranken. (untersuchen)</a:t>
            </a:r>
            <a:endParaRPr lang="pl-PL" dirty="0" smtClean="0"/>
          </a:p>
          <a:p>
            <a:r>
              <a:rPr lang="de-DE" dirty="0" smtClean="0"/>
              <a:t> 6. Ich … die Post jeden Tag. (bekommen) </a:t>
            </a:r>
            <a:endParaRPr lang="pl-PL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29731" y="785795"/>
          <a:ext cx="2762269" cy="3632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-e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du –(e)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        -(e)t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-(e)t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3979" y="4786323"/>
          <a:ext cx="3048021" cy="1775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21"/>
              </a:tblGrid>
              <a:tr h="428628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Невідокремлювані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префікси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Be, ge, er, ver, zer, ent, emp, miss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7991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Теперішній час дієслів утворюється від основи інфінітива за допомогою особових закінчень.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uk-UA" sz="3200" dirty="0" smtClean="0"/>
              <a:t>Кожній особі в однині і множині відповідає певне закінчення.</a:t>
            </a:r>
            <a:endParaRPr lang="uk-UA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81026" y="2571744"/>
          <a:ext cx="10668064" cy="35916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16"/>
                <a:gridCol w="2667016"/>
                <a:gridCol w="2667016"/>
                <a:gridCol w="2667016"/>
              </a:tblGrid>
              <a:tr h="85373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Особа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Однина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Особа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Множина </a:t>
                      </a:r>
                    </a:p>
                    <a:p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3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     </a:t>
                      </a:r>
                      <a:r>
                        <a:rPr lang="en-US" sz="2800" dirty="0" err="1" smtClean="0"/>
                        <a:t>ich</a:t>
                      </a:r>
                      <a:r>
                        <a:rPr lang="en-US" sz="2800" dirty="0" smtClean="0"/>
                        <a:t> -e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ich</a:t>
                      </a:r>
                      <a:r>
                        <a:rPr lang="en-US" sz="2800" dirty="0" smtClean="0"/>
                        <a:t> sage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wir</a:t>
                      </a:r>
                      <a:r>
                        <a:rPr lang="en-US" sz="2800" dirty="0" smtClean="0"/>
                        <a:t> -en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wir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sagen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73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     du –(e)</a:t>
                      </a:r>
                      <a:r>
                        <a:rPr lang="en-US" sz="2800" dirty="0" err="1" smtClean="0"/>
                        <a:t>st</a:t>
                      </a:r>
                      <a:r>
                        <a:rPr lang="en-US" sz="2800" dirty="0" smtClean="0"/>
                        <a:t>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du </a:t>
                      </a:r>
                      <a:r>
                        <a:rPr lang="en-US" sz="2800" dirty="0" err="1" smtClean="0"/>
                        <a:t>sagst</a:t>
                      </a:r>
                      <a:r>
                        <a:rPr lang="en-US" sz="2800" dirty="0" smtClean="0"/>
                        <a:t> 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ihr</a:t>
                      </a:r>
                      <a:r>
                        <a:rPr lang="en-US" sz="2800" dirty="0" smtClean="0"/>
                        <a:t> -(e)t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ihr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sagt</a:t>
                      </a:r>
                      <a:r>
                        <a:rPr lang="en-US" sz="2800" dirty="0" smtClean="0"/>
                        <a:t> 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9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III</a:t>
                      </a:r>
                      <a:r>
                        <a:rPr lang="en-US" sz="2800" baseline="0" dirty="0" smtClean="0"/>
                        <a:t>   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er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sie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es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r>
                        <a:rPr lang="en-US" sz="2800" dirty="0" smtClean="0"/>
                        <a:t>           -(e)t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er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sie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es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sagt</a:t>
                      </a:r>
                      <a:r>
                        <a:rPr lang="en-US" sz="2800" dirty="0" smtClean="0"/>
                        <a:t> 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sie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Sie</a:t>
                      </a:r>
                      <a:r>
                        <a:rPr lang="en-US" sz="2800" dirty="0" smtClean="0"/>
                        <a:t> -en </a:t>
                      </a:r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sie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sagen</a:t>
                      </a:r>
                      <a:r>
                        <a:rPr lang="en-US" sz="2800" dirty="0" smtClean="0"/>
                        <a:t> </a:t>
                      </a:r>
                      <a:endParaRPr lang="uk-UA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214290"/>
            <a:ext cx="8001056" cy="6643710"/>
          </a:xfrm>
        </p:spPr>
        <p:txBody>
          <a:bodyPr>
            <a:normAutofit/>
          </a:bodyPr>
          <a:lstStyle/>
          <a:p>
            <a:r>
              <a:rPr lang="de-DE" dirty="0" smtClean="0"/>
              <a:t>7. Die Großeltern … die Feiertage lieber zu Hause. (verbringen)</a:t>
            </a:r>
            <a:endParaRPr lang="uk-UA" dirty="0" smtClean="0"/>
          </a:p>
          <a:p>
            <a:r>
              <a:rPr lang="de-DE" dirty="0" smtClean="0"/>
              <a:t>8. Die Schüler … die neuen Wörter. (aufschreiben) </a:t>
            </a:r>
            <a:endParaRPr lang="pl-PL" dirty="0" smtClean="0"/>
          </a:p>
          <a:p>
            <a:r>
              <a:rPr lang="de-DE" dirty="0" smtClean="0"/>
              <a:t>9. Der Zug … in der Nacht. (ankommen). </a:t>
            </a:r>
            <a:endParaRPr lang="pl-PL" dirty="0" smtClean="0"/>
          </a:p>
          <a:p>
            <a:r>
              <a:rPr lang="de-DE" dirty="0" smtClean="0"/>
              <a:t>10. Die Frau … schöne Blumen. (gießen) </a:t>
            </a:r>
            <a:endParaRPr lang="pl-PL" dirty="0" smtClean="0"/>
          </a:p>
          <a:p>
            <a:r>
              <a:rPr lang="de-DE" dirty="0" smtClean="0"/>
              <a:t>11. Das Fest … im Mai. (stattfinden). </a:t>
            </a:r>
            <a:endParaRPr lang="pl-PL" dirty="0" smtClean="0"/>
          </a:p>
          <a:p>
            <a:r>
              <a:rPr lang="de-DE" dirty="0" smtClean="0"/>
              <a:t>12. Wann … Ihre Freunde von ihrer Reise? (zurückkommen) </a:t>
            </a:r>
            <a:endParaRPr lang="pl-PL" dirty="0" smtClean="0"/>
          </a:p>
          <a:p>
            <a:r>
              <a:rPr lang="de-DE" dirty="0" smtClean="0"/>
              <a:t>13. Mein Freund und ich … im Sommer eine große Radtour. (unternehmen). </a:t>
            </a:r>
            <a:endParaRPr lang="pl-PL" dirty="0" smtClean="0"/>
          </a:p>
          <a:p>
            <a:r>
              <a:rPr lang="de-DE" dirty="0" smtClean="0"/>
              <a:t>14. Sie … uns in der kommenden Woche. (besuchen)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48771" y="214291"/>
          <a:ext cx="2762269" cy="3632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-e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du –(e)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        -(e)t 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0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-(e)t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–en 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58270" y="4500571"/>
          <a:ext cx="3048021" cy="1775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21"/>
              </a:tblGrid>
              <a:tr h="428628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Невідокремлювані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префікси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Be, ge, er, ver, zer, ent, emp, miss</a:t>
                      </a:r>
                      <a:endParaRPr lang="uk-U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785818"/>
          </a:xfrm>
        </p:spPr>
        <p:txBody>
          <a:bodyPr>
            <a:normAutofit/>
          </a:bodyPr>
          <a:lstStyle/>
          <a:p>
            <a:r>
              <a:rPr lang="uk-UA" b="1" dirty="0" smtClean="0"/>
              <a:t>12.</a:t>
            </a:r>
            <a:r>
              <a:rPr lang="de-DE" b="1" dirty="0" smtClean="0"/>
              <a:t> </a:t>
            </a:r>
            <a:r>
              <a:rPr lang="de-DE" b="1" dirty="0" err="1" smtClean="0"/>
              <a:t>Entklammern</a:t>
            </a:r>
            <a:r>
              <a:rPr lang="de-DE" b="1" dirty="0" smtClean="0"/>
              <a:t> Sie die Verben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142984"/>
            <a:ext cx="10239404" cy="5431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1.Der Schüler(besuchen) </a:t>
            </a:r>
            <a:r>
              <a:rPr lang="uk-UA" dirty="0" smtClean="0"/>
              <a:t>____________ </a:t>
            </a:r>
            <a:r>
              <a:rPr lang="de-DE" dirty="0" smtClean="0"/>
              <a:t>die Schule.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2. Das Mädchen (lernen) </a:t>
            </a:r>
            <a:r>
              <a:rPr lang="uk-UA" dirty="0" smtClean="0"/>
              <a:t>____________ </a:t>
            </a:r>
            <a:r>
              <a:rPr lang="de-DE" dirty="0" smtClean="0"/>
              <a:t>das Gedicht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de-DE" dirty="0" smtClean="0"/>
              <a:t>3.Sie (sich anhören) </a:t>
            </a:r>
            <a:r>
              <a:rPr lang="uk-UA" dirty="0" smtClean="0"/>
              <a:t>____________ </a:t>
            </a:r>
            <a:r>
              <a:rPr lang="de-DE" dirty="0" smtClean="0"/>
              <a:t>Musik. 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4. Er (schreiben) </a:t>
            </a:r>
            <a:r>
              <a:rPr lang="uk-UA" dirty="0" smtClean="0"/>
              <a:t>____________ </a:t>
            </a:r>
            <a:r>
              <a:rPr lang="de-DE" dirty="0" smtClean="0"/>
              <a:t>das Diktat. 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5. Wir (arbeiten) </a:t>
            </a:r>
            <a:r>
              <a:rPr lang="uk-UA" dirty="0" smtClean="0"/>
              <a:t>____________ </a:t>
            </a:r>
            <a:r>
              <a:rPr lang="de-DE" dirty="0" smtClean="0"/>
              <a:t>an der Aussprache fleißig. 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6. Ich (aufstehen) </a:t>
            </a:r>
            <a:r>
              <a:rPr lang="uk-UA" dirty="0" smtClean="0"/>
              <a:t>____________ </a:t>
            </a:r>
            <a:r>
              <a:rPr lang="de-DE" dirty="0" smtClean="0"/>
              <a:t>um 7 Uhr täglich. 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7. Anna (sich setzen) </a:t>
            </a:r>
            <a:r>
              <a:rPr lang="uk-UA" dirty="0" smtClean="0"/>
              <a:t>____________ </a:t>
            </a:r>
            <a:r>
              <a:rPr lang="de-DE" dirty="0" smtClean="0"/>
              <a:t>an den Tisch. 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8. Die Tochter (gleichen) </a:t>
            </a:r>
            <a:r>
              <a:rPr lang="uk-UA" dirty="0" smtClean="0"/>
              <a:t>____________ </a:t>
            </a:r>
            <a:r>
              <a:rPr lang="de-DE" dirty="0" smtClean="0"/>
              <a:t>der Mutter.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9. Die Mutter (verzeihen) </a:t>
            </a:r>
            <a:r>
              <a:rPr lang="uk-UA" dirty="0" smtClean="0"/>
              <a:t>____________ </a:t>
            </a:r>
            <a:r>
              <a:rPr lang="de-DE" dirty="0" smtClean="0"/>
              <a:t>ihrem Sohn seine schlechte Tat.</a:t>
            </a:r>
            <a:endParaRPr lang="uk-UA" dirty="0" smtClean="0"/>
          </a:p>
          <a:p>
            <a:pPr>
              <a:buNone/>
            </a:pPr>
            <a:r>
              <a:rPr lang="de-DE" dirty="0" smtClean="0"/>
              <a:t>10. Sie (leiden) </a:t>
            </a:r>
            <a:r>
              <a:rPr lang="uk-UA" dirty="0" smtClean="0"/>
              <a:t>____________ </a:t>
            </a:r>
            <a:r>
              <a:rPr lang="de-DE" dirty="0" smtClean="0"/>
              <a:t>an Schlaflosigkeit.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11</a:t>
            </a:r>
            <a:r>
              <a:rPr lang="de-DE" dirty="0" smtClean="0"/>
              <a:t>. Er (halten) </a:t>
            </a:r>
            <a:r>
              <a:rPr lang="uk-UA" dirty="0" smtClean="0"/>
              <a:t>____________ </a:t>
            </a:r>
            <a:r>
              <a:rPr lang="de-DE" dirty="0" smtClean="0"/>
              <a:t>immer sein Wort.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357166"/>
            <a:ext cx="10558498" cy="1066800"/>
          </a:xfrm>
        </p:spPr>
        <p:txBody>
          <a:bodyPr>
            <a:normAutofit/>
          </a:bodyPr>
          <a:lstStyle/>
          <a:p>
            <a:r>
              <a:rPr lang="uk-UA" b="1" dirty="0" smtClean="0"/>
              <a:t>13. </a:t>
            </a:r>
            <a:r>
              <a:rPr lang="de-DE" b="1" dirty="0" smtClean="0"/>
              <a:t>Übersetzen Sie ins Deutsche.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4166" y="1428736"/>
            <a:ext cx="8558234" cy="5429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1 .Ми </a:t>
            </a:r>
            <a:r>
              <a:rPr lang="ru-RU" sz="2400" dirty="0" err="1" smtClean="0"/>
              <a:t>вивча</a:t>
            </a:r>
            <a:r>
              <a:rPr lang="uk-UA" sz="2400" dirty="0" smtClean="0"/>
              <a:t>є</a:t>
            </a:r>
            <a:r>
              <a:rPr lang="ru-RU" sz="2400" dirty="0" smtClean="0"/>
              <a:t>мо </a:t>
            </a:r>
            <a:r>
              <a:rPr lang="ru-RU" sz="2400" dirty="0" err="1" smtClean="0"/>
              <a:t>анг</a:t>
            </a:r>
            <a:r>
              <a:rPr lang="uk-UA" sz="2400" dirty="0" err="1" smtClean="0"/>
              <a:t>лійську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ru-RU" sz="2400" dirty="0" smtClean="0"/>
              <a:t>2.Я </a:t>
            </a:r>
            <a:r>
              <a:rPr lang="ru-RU" sz="2400" dirty="0" err="1" smtClean="0"/>
              <a:t>розмовляю</a:t>
            </a:r>
            <a:r>
              <a:rPr lang="ru-RU" sz="2400" dirty="0" smtClean="0"/>
              <a:t> </a:t>
            </a:r>
            <a:r>
              <a:rPr lang="uk-UA" sz="2400" dirty="0" smtClean="0"/>
              <a:t>німецькою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ru-RU" sz="2400" dirty="0" smtClean="0"/>
              <a:t>3.Коли </a:t>
            </a:r>
            <a:r>
              <a:rPr lang="ru-RU" sz="2400" dirty="0" err="1" smtClean="0"/>
              <a:t>починаються</a:t>
            </a:r>
            <a:r>
              <a:rPr lang="ru-RU" sz="2400" dirty="0" smtClean="0"/>
              <a:t> уроки? </a:t>
            </a:r>
            <a:r>
              <a:rPr lang="uk-UA" sz="2400" dirty="0" smtClean="0"/>
              <a:t>___________________</a:t>
            </a:r>
          </a:p>
          <a:p>
            <a:r>
              <a:rPr lang="ru-RU" sz="2400" dirty="0" smtClean="0"/>
              <a:t>4.</a:t>
            </a:r>
            <a:r>
              <a:rPr lang="uk-UA" sz="2400" dirty="0" smtClean="0"/>
              <a:t>Він відповідає вірно. _______________________</a:t>
            </a:r>
          </a:p>
          <a:p>
            <a:r>
              <a:rPr lang="ru-RU" sz="2400" dirty="0" smtClean="0"/>
              <a:t>5.Вони </a:t>
            </a:r>
            <a:r>
              <a:rPr lang="ru-RU" sz="2400" dirty="0" err="1" smtClean="0"/>
              <a:t>читають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перекладають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uk-UA" sz="2400" dirty="0" smtClean="0"/>
              <a:t>6</a:t>
            </a:r>
            <a:r>
              <a:rPr lang="ru-RU" sz="2400" dirty="0" smtClean="0"/>
              <a:t>.Д</a:t>
            </a:r>
            <a:r>
              <a:rPr lang="uk-UA" sz="2400" dirty="0" smtClean="0"/>
              <a:t>е</a:t>
            </a:r>
            <a:r>
              <a:rPr lang="ru-RU" sz="2400" dirty="0" smtClean="0"/>
              <a:t>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</a:t>
            </a:r>
            <a:r>
              <a:rPr lang="uk-UA" sz="2400" dirty="0" smtClean="0"/>
              <a:t>є</a:t>
            </a:r>
            <a:r>
              <a:rPr lang="ru-RU" sz="2400" dirty="0" err="1" smtClean="0"/>
              <a:t>ш</a:t>
            </a:r>
            <a:r>
              <a:rPr lang="ru-RU" sz="2400" dirty="0" smtClean="0"/>
              <a:t>? </a:t>
            </a:r>
            <a:r>
              <a:rPr lang="uk-UA" sz="2400" dirty="0" smtClean="0"/>
              <a:t>__________________________</a:t>
            </a:r>
          </a:p>
          <a:p>
            <a:r>
              <a:rPr lang="ru-RU" sz="2400" dirty="0" smtClean="0"/>
              <a:t>7.Ти </a:t>
            </a:r>
            <a:r>
              <a:rPr lang="ru-RU" sz="2400" dirty="0" err="1" smtClean="0"/>
              <a:t>навча</a:t>
            </a:r>
            <a:r>
              <a:rPr lang="uk-UA" sz="2400" dirty="0" smtClean="0"/>
              <a:t>є</a:t>
            </a:r>
            <a:r>
              <a:rPr lang="ru-RU" sz="2400" dirty="0" err="1" smtClean="0"/>
              <a:t>ш</a:t>
            </a:r>
            <a:r>
              <a:rPr lang="uk-UA" sz="2400" dirty="0" smtClean="0"/>
              <a:t>с</a:t>
            </a:r>
            <a:r>
              <a:rPr lang="ru-RU" sz="2400" dirty="0" smtClean="0"/>
              <a:t>я? </a:t>
            </a:r>
            <a:r>
              <a:rPr lang="uk-UA" sz="2400" dirty="0" smtClean="0"/>
              <a:t>____________________________</a:t>
            </a:r>
          </a:p>
          <a:p>
            <a:r>
              <a:rPr lang="ru-RU" sz="2400" dirty="0" smtClean="0"/>
              <a:t>8.</a:t>
            </a:r>
            <a:r>
              <a:rPr lang="uk-UA" sz="2400" dirty="0" smtClean="0"/>
              <a:t>Він</a:t>
            </a:r>
            <a:r>
              <a:rPr lang="ru-RU" sz="2400" dirty="0" smtClean="0"/>
              <a:t> студент. </a:t>
            </a:r>
            <a:r>
              <a:rPr lang="uk-UA" sz="2400" dirty="0" smtClean="0"/>
              <a:t>______________________________</a:t>
            </a:r>
          </a:p>
          <a:p>
            <a:r>
              <a:rPr lang="ru-RU" sz="2400" dirty="0" smtClean="0"/>
              <a:t>9.Ти </a:t>
            </a:r>
            <a:r>
              <a:rPr lang="ru-RU" sz="2400" dirty="0" err="1" smtClean="0"/>
              <a:t>учень</a:t>
            </a:r>
            <a:r>
              <a:rPr lang="ru-RU" sz="2400" dirty="0" smtClean="0"/>
              <a:t>?</a:t>
            </a:r>
            <a:r>
              <a:rPr lang="uk-UA" sz="2400" dirty="0" smtClean="0"/>
              <a:t> _______________________________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https://deutsch.lingolia.com/de/grammatik/zeitformen/praesens/uebungen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642918"/>
            <a:ext cx="107171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3" y="642918"/>
            <a:ext cx="1066103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180000" y="2304000"/>
            <a:ext cx="3240000" cy="3125264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230000" y="2297400"/>
            <a:ext cx="3240000" cy="3131864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240000" cy="3125264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23836" y="2571744"/>
            <a:ext cx="2143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ich             habe</a:t>
            </a:r>
          </a:p>
          <a:p>
            <a:r>
              <a:rPr lang="pl-PL" sz="2400" dirty="0" smtClean="0"/>
              <a:t>du              hast</a:t>
            </a:r>
          </a:p>
          <a:p>
            <a:r>
              <a:rPr lang="pl-PL" sz="2400" dirty="0" smtClean="0"/>
              <a:t>er, sie, es  hat </a:t>
            </a:r>
          </a:p>
          <a:p>
            <a:endParaRPr lang="pl-PL" sz="2400" dirty="0" smtClean="0"/>
          </a:p>
          <a:p>
            <a:r>
              <a:rPr lang="pl-PL" sz="2400" dirty="0" smtClean="0"/>
              <a:t>wir         haben</a:t>
            </a:r>
          </a:p>
          <a:p>
            <a:r>
              <a:rPr lang="pl-PL" sz="2400" dirty="0" smtClean="0"/>
              <a:t>ihr          habt</a:t>
            </a:r>
          </a:p>
          <a:p>
            <a:r>
              <a:rPr lang="pl-PL" sz="2400" dirty="0" smtClean="0"/>
              <a:t>Sie sie    haben</a:t>
            </a:r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ED6E7A6-B8D6-4244-B6A1-E489EE2D22CB}"/>
              </a:ext>
            </a:extLst>
          </p:cNvPr>
          <p:cNvSpPr/>
          <p:nvPr/>
        </p:nvSpPr>
        <p:spPr>
          <a:xfrm>
            <a:off x="4381488" y="2500306"/>
            <a:ext cx="324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ich             bin</a:t>
            </a:r>
          </a:p>
          <a:p>
            <a:r>
              <a:rPr lang="pl-PL" sz="2400" dirty="0" smtClean="0"/>
              <a:t>du              bist</a:t>
            </a:r>
          </a:p>
          <a:p>
            <a:r>
              <a:rPr lang="pl-PL" sz="2400" dirty="0" smtClean="0"/>
              <a:t>er, sie, es  ist</a:t>
            </a:r>
          </a:p>
          <a:p>
            <a:endParaRPr lang="pl-PL" sz="2400" dirty="0" smtClean="0"/>
          </a:p>
          <a:p>
            <a:r>
              <a:rPr lang="pl-PL" sz="2400" dirty="0" smtClean="0"/>
              <a:t>wir              sind</a:t>
            </a:r>
          </a:p>
          <a:p>
            <a:r>
              <a:rPr lang="pl-PL" sz="2400" dirty="0" smtClean="0"/>
              <a:t>ihr               seid</a:t>
            </a:r>
          </a:p>
          <a:p>
            <a:r>
              <a:rPr lang="pl-PL" sz="2400" dirty="0" smtClean="0"/>
              <a:t>Sie sie         sind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E02702E-7844-42D4-9E92-2120B722CE75}"/>
              </a:ext>
            </a:extLst>
          </p:cNvPr>
          <p:cNvSpPr/>
          <p:nvPr/>
        </p:nvSpPr>
        <p:spPr>
          <a:xfrm>
            <a:off x="8453454" y="2571744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ich               werde</a:t>
            </a:r>
          </a:p>
          <a:p>
            <a:r>
              <a:rPr lang="pl-PL" sz="2400" dirty="0" smtClean="0"/>
              <a:t>du                wirst</a:t>
            </a:r>
          </a:p>
          <a:p>
            <a:r>
              <a:rPr lang="pl-PL" sz="2400" dirty="0" smtClean="0"/>
              <a:t>er, sie, es    wird </a:t>
            </a:r>
          </a:p>
          <a:p>
            <a:endParaRPr lang="pl-PL" sz="2400" dirty="0" smtClean="0"/>
          </a:p>
          <a:p>
            <a:r>
              <a:rPr lang="pl-PL" sz="2400" dirty="0" smtClean="0"/>
              <a:t>wir               werden</a:t>
            </a:r>
          </a:p>
          <a:p>
            <a:r>
              <a:rPr lang="pl-PL" sz="2400" dirty="0" smtClean="0"/>
              <a:t>ihr                werdet</a:t>
            </a:r>
          </a:p>
          <a:p>
            <a:r>
              <a:rPr lang="pl-PL" sz="2400" dirty="0" smtClean="0"/>
              <a:t>Sie sie          werden</a:t>
            </a:r>
            <a:endParaRPr lang="ru-RU" sz="2400" dirty="0"/>
          </a:p>
        </p:txBody>
      </p:sp>
      <p:sp>
        <p:nvSpPr>
          <p:cNvPr id="19" name="Заголовок 17">
            <a:extLst>
              <a:ext uri="{FF2B5EF4-FFF2-40B4-BE49-F238E27FC236}">
                <a16:creationId xmlns=""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214290"/>
            <a:ext cx="10801352" cy="132556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неправильних</a:t>
            </a:r>
            <a:r>
              <a:rPr lang="pl-PL" sz="3600" b="1" dirty="0" smtClean="0">
                <a:solidFill>
                  <a:srgbClr val="002060"/>
                </a:solidFill>
                <a:latin typeface="Calibri" pitchFamily="34" charset="0"/>
              </a:rPr>
              <a:t>/ </a:t>
            </a:r>
            <a:r>
              <a:rPr lang="uk-UA" sz="3600" b="1" dirty="0" smtClean="0">
                <a:solidFill>
                  <a:srgbClr val="002060"/>
                </a:solidFill>
                <a:latin typeface="Calibri" pitchFamily="34" charset="0"/>
              </a:rPr>
              <a:t>допоміжних дієслів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haben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sein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werden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(die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unregelmäßigen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Verben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pl-PL" sz="36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084" y="21429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de-DE" b="1" dirty="0" smtClean="0"/>
              <a:t>1. Setzen Sie die Verben sein, haben oder werden in richtiger Form ein.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30" y="1500174"/>
            <a:ext cx="10129870" cy="535782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1. Ich … Studentin, meine Schwester … Schülerin, und unsere Eltern … Ingenieure. 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2. Ich … eine Katze, meine Freundin … auch eine Katze, und unsere Freunde … einen Hund.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3. Ich studiere Deutsch und … Deutschlehrerin. Mein Bruder studiert Geschichte, er … auch Lehrer. Und was … du?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4. Was … in deiner Mappe?</a:t>
            </a:r>
            <a:endParaRPr lang="pl-PL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5. In zwei Jahren … er Arzt. 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786" y="285728"/>
            <a:ext cx="9215502" cy="6215105"/>
          </a:xfrm>
        </p:spPr>
        <p:txBody>
          <a:bodyPr>
            <a:noAutofit/>
          </a:bodyPr>
          <a:lstStyle/>
          <a:p>
            <a:r>
              <a:rPr lang="de-DE" dirty="0" smtClean="0"/>
              <a:t>6. „Monika, … du gesund?“ fragt die Mutter.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7. „… du einen Radiergummi?“ fragt der Bruder.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8. Ich … sehr müde. 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9. „Kinder, wo … ihr?“ ruft die Tante.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10. Das Wetter … heute gut. 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11. Meine Mutter … viel Geduld.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12. Hier … viele Menschen.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365125"/>
            <a:ext cx="10829964" cy="1325563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2. Gebrauchen Sie die in Klammern stehenden Verben in richtiger Form.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1714488"/>
            <a:ext cx="7105661" cy="490063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1. Gewöhnlich (gehen) ich früh ins Bett.</a:t>
            </a:r>
          </a:p>
          <a:p>
            <a:r>
              <a:rPr lang="de-DE" dirty="0" smtClean="0"/>
              <a:t> 2. Was (tun) du hier? </a:t>
            </a:r>
          </a:p>
          <a:p>
            <a:r>
              <a:rPr lang="de-DE" dirty="0" smtClean="0"/>
              <a:t>3. Wann (bringen) ihr mir meine Tennisschläger? </a:t>
            </a:r>
          </a:p>
          <a:p>
            <a:r>
              <a:rPr lang="de-DE" dirty="0" smtClean="0"/>
              <a:t>4. Deine Schuhe (stehen) an der Tür links. </a:t>
            </a:r>
          </a:p>
          <a:p>
            <a:r>
              <a:rPr lang="de-DE" dirty="0" smtClean="0"/>
              <a:t>5. Wann (werden) du etwas ernster? </a:t>
            </a:r>
          </a:p>
          <a:p>
            <a:r>
              <a:rPr lang="de-DE" dirty="0" smtClean="0"/>
              <a:t>6. Was (haben) du in der Hand? </a:t>
            </a:r>
          </a:p>
          <a:p>
            <a:r>
              <a:rPr lang="de-DE" dirty="0" smtClean="0"/>
              <a:t>7. Was (tun) wir jetzt?</a:t>
            </a:r>
          </a:p>
          <a:p>
            <a:r>
              <a:rPr lang="de-DE" dirty="0" smtClean="0"/>
              <a:t> 8. Ihr (sein) nicht immer fleißig.</a:t>
            </a:r>
          </a:p>
          <a:p>
            <a:r>
              <a:rPr lang="de-DE" dirty="0" smtClean="0"/>
              <a:t> 9. (Gehen) du jeden Tag diesen Weg?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882082" y="2143116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844" y="214290"/>
            <a:ext cx="7072362" cy="642942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 10. Warum (stehen) du hier?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11. Er (werden) zu einem guten Tennisspieler.</a:t>
            </a:r>
            <a:endParaRPr lang="pl-PL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12. (Haben) die Familie eine Wohnung?</a:t>
            </a:r>
            <a:endParaRPr lang="pl-PL" dirty="0" smtClean="0"/>
          </a:p>
          <a:p>
            <a:endParaRPr lang="de-DE" dirty="0" smtClean="0"/>
          </a:p>
          <a:p>
            <a:r>
              <a:rPr lang="de-DE" dirty="0" smtClean="0"/>
              <a:t> 13. Das Mädchen (gehen) ins Schwimmbad.</a:t>
            </a:r>
            <a:endParaRPr lang="pl-PL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 14. Der Kellner (bringen) eine Speisekarte. </a:t>
            </a:r>
            <a:endParaRPr lang="pl-PL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15. Welches Haus (stehen) neben dem Geschäft? </a:t>
            </a:r>
            <a:endParaRPr lang="pl-PL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16. Sie (sein) immer freundlich und geduldig.</a:t>
            </a:r>
            <a:endParaRPr lang="pl-PL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 17. Peter (tun) das gern.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2082" y="1643050"/>
          <a:ext cx="3000396" cy="3884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/>
              </a:tblGrid>
              <a:tr h="366125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 однини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Особи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</a:rPr>
                        <a:t> множ.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366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950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(e)t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 </a:t>
                      </a:r>
                      <a:endParaRPr lang="uk-UA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59" y="428605"/>
            <a:ext cx="10972800" cy="45259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Відмінювання слабких дієслів (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die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schwachen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Verben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</a:p>
          <a:p>
            <a:r>
              <a:rPr lang="uk-UA" sz="2400" dirty="0" smtClean="0"/>
              <a:t>Якщо основа слабкого дієслова закінчується на -</a:t>
            </a:r>
            <a:r>
              <a:rPr lang="en-US" sz="2400" dirty="0" smtClean="0">
                <a:solidFill>
                  <a:srgbClr val="FF0000"/>
                </a:solidFill>
              </a:rPr>
              <a:t>d, -t, -m, -n,</a:t>
            </a:r>
            <a:r>
              <a:rPr lang="en-US" sz="2400" dirty="0" smtClean="0"/>
              <a:t> </a:t>
            </a:r>
            <a:r>
              <a:rPr lang="uk-UA" sz="2400" dirty="0" smtClean="0"/>
              <a:t>то у 2-й особі однини і множини та у 3-й особі однини перед особовим закінченням вставляється голосний </a:t>
            </a:r>
            <a:r>
              <a:rPr lang="uk-UA" sz="2400" b="1" dirty="0" smtClean="0"/>
              <a:t>е</a:t>
            </a:r>
            <a:r>
              <a:rPr lang="pl-PL" sz="2400" dirty="0" smtClean="0"/>
              <a:t>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71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Pr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ӓ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sens</a:t>
            </a:r>
            <a:endParaRPr lang="uk-UA" sz="24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0" y="2143116"/>
          <a:ext cx="11620540" cy="3237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2507"/>
                <a:gridCol w="4857763"/>
                <a:gridCol w="1071591"/>
                <a:gridCol w="4738679"/>
              </a:tblGrid>
              <a:tr h="70768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Однина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Особа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</a:rPr>
                        <a:t>Множина </a:t>
                      </a:r>
                    </a:p>
                    <a:p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ich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arbeite</a:t>
                      </a:r>
                      <a:r>
                        <a:rPr lang="en-US" sz="2400" dirty="0" smtClean="0"/>
                        <a:t>, bade, </a:t>
                      </a:r>
                      <a:r>
                        <a:rPr lang="en-US" sz="2400" dirty="0" err="1" smtClean="0"/>
                        <a:t>rechne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zeichne</a:t>
                      </a:r>
                      <a:r>
                        <a:rPr lang="en-US" sz="2400" dirty="0" smtClean="0"/>
                        <a:t> 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baden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rechnen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zeichnen</a:t>
                      </a:r>
                      <a:r>
                        <a:rPr lang="en-US" sz="2400" dirty="0" smtClean="0"/>
                        <a:t> 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6128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du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bad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st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ihr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bad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 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10577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bad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400" dirty="0" err="1" smtClean="0"/>
                        <a:t>t</a:t>
                      </a:r>
                      <a:endParaRPr lang="uk-UA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arbeiten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baden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rechnen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zeichnen</a:t>
                      </a:r>
                      <a:endParaRPr lang="uk-UA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3328</Words>
  <Application>Microsoft Office PowerPoint</Application>
  <PresentationFormat>Произвольный</PresentationFormat>
  <Paragraphs>501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Präsens</vt:lpstr>
      <vt:lpstr>Prӓsens – це простий теперішній час Сфери вживання</vt:lpstr>
      <vt:lpstr>Теперішній час дієслів утворюється від основи інфінітива за допомогою особових закінчень.  Кожній особі в однині і множині відповідає певне закінчення.</vt:lpstr>
      <vt:lpstr>Відмінювання неправильних/ допоміжних дієслів haben, sein, werden (die unregelmäßigen Verben)</vt:lpstr>
      <vt:lpstr>1. Setzen Sie die Verben sein, haben oder werden in richtiger Form ein.</vt:lpstr>
      <vt:lpstr>Слайд 6</vt:lpstr>
      <vt:lpstr>2. Gebrauchen Sie die in Klammern stehenden Verben in richtiger Form. </vt:lpstr>
      <vt:lpstr>Слайд 8</vt:lpstr>
      <vt:lpstr>Слайд 9</vt:lpstr>
      <vt:lpstr>Слайд 10</vt:lpstr>
      <vt:lpstr>3. Gebrauchen Sie die in Klammern stehenden Verben in richtiger Form.</vt:lpstr>
      <vt:lpstr>Слайд 12</vt:lpstr>
      <vt:lpstr>Слайд 13</vt:lpstr>
      <vt:lpstr>Слайд 14</vt:lpstr>
      <vt:lpstr>4. Setzen Sie die Personalendungen der Verben ein</vt:lpstr>
      <vt:lpstr>Слайд 16</vt:lpstr>
      <vt:lpstr> 5. Setzen Sie das Verb „lesen“ ein!</vt:lpstr>
      <vt:lpstr>6. Entklammern Sie die Verben. Gebrauchen Sie Präsens.</vt:lpstr>
      <vt:lpstr>7. Entklammern Sie die Verben. Gebrauchen Sie Präsens.</vt:lpstr>
      <vt:lpstr>8. Schreiben Sie in zwei Gruppen schwache und starke Verben. </vt:lpstr>
      <vt:lpstr>9 Gebrauchen Sie die in Klammern stehenden Verben in richtiger Form. </vt:lpstr>
      <vt:lpstr>Слайд 22</vt:lpstr>
      <vt:lpstr>Слайд 23</vt:lpstr>
      <vt:lpstr>Слайд 24</vt:lpstr>
      <vt:lpstr>10. Gebrauchen Sie die in Klammern stehenden Reflexivverben in richtiger Form. </vt:lpstr>
      <vt:lpstr>Слайд 26</vt:lpstr>
      <vt:lpstr>Слайд 27</vt:lpstr>
      <vt:lpstr>Слайд 28</vt:lpstr>
      <vt:lpstr>11. Setzen Sie die in Klammern stehenden Verben mit trennbaren und untrennbaren Präfixen in richtiger Form ein. </vt:lpstr>
      <vt:lpstr>Слайд 30</vt:lpstr>
      <vt:lpstr>12. Entklammern Sie die Verben</vt:lpstr>
      <vt:lpstr>13. Übersetzen Sie ins Deutsche.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31</cp:revision>
  <dcterms:created xsi:type="dcterms:W3CDTF">2020-07-14T14:01:38Z</dcterms:created>
  <dcterms:modified xsi:type="dcterms:W3CDTF">2021-03-23T12:01:43Z</dcterms:modified>
</cp:coreProperties>
</file>