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4" d="100"/>
          <a:sy n="74" d="100"/>
        </p:scale>
        <p:origin x="-1266" y="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5B106E36-FD25-4E2D-B0AA-010F637433A0}" type="datetimeFigureOut">
              <a:rPr lang="ru-RU" smtClean="0"/>
              <a:pPr/>
              <a:t>03.04.2022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Прямоугольник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Равнобедренный треугольник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03.04.2022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03.04.2022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Закон всесвітнього тяжіння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D:\рабочий стол\мои к.р\дистанционное обучение\9Г 26.03\02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268760"/>
            <a:ext cx="7164288" cy="53732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Прискорення вільного падіння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>
          <a:xfrm>
            <a:off x="457200" y="1916832"/>
            <a:ext cx="8229600" cy="4240128"/>
          </a:xfrm>
        </p:spPr>
        <p:txBody>
          <a:bodyPr/>
          <a:lstStyle/>
          <a:p>
            <a:r>
              <a:rPr lang="uk-UA" dirty="0" err="1" smtClean="0"/>
              <a:t>Мз</a:t>
            </a:r>
            <a:r>
              <a:rPr lang="uk-UA" dirty="0" smtClean="0"/>
              <a:t> – маса планети</a:t>
            </a:r>
          </a:p>
          <a:p>
            <a:r>
              <a:rPr lang="en-US" dirty="0" smtClean="0"/>
              <a:t>R</a:t>
            </a:r>
            <a:r>
              <a:rPr lang="uk-UA" dirty="0" smtClean="0"/>
              <a:t>з – радіус планети</a:t>
            </a:r>
          </a:p>
          <a:p>
            <a:endParaRPr lang="uk-UA" dirty="0" smtClean="0"/>
          </a:p>
          <a:p>
            <a:r>
              <a:rPr lang="uk-UA" dirty="0" smtClean="0"/>
              <a:t>Для планети Земля:</a:t>
            </a:r>
            <a:endParaRPr lang="ru-RU" dirty="0"/>
          </a:p>
        </p:txBody>
      </p:sp>
      <p:pic>
        <p:nvPicPr>
          <p:cNvPr id="6" name="Picture 2" descr="D:\рабочий стол\мои к.р\дистанционное обучение\9Г 26.03\14.jpg"/>
          <p:cNvPicPr>
            <a:picLocks noChangeAspect="1" noChangeArrowheads="1"/>
          </p:cNvPicPr>
          <p:nvPr/>
        </p:nvPicPr>
        <p:blipFill>
          <a:blip r:embed="rId2" cstate="print"/>
          <a:srcRect l="33577" t="60157" r="31332" b="11436"/>
          <a:stretch>
            <a:fillRect/>
          </a:stretch>
        </p:blipFill>
        <p:spPr bwMode="auto">
          <a:xfrm>
            <a:off x="2699792" y="3933056"/>
            <a:ext cx="3685115" cy="223739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88368"/>
          </a:xfrm>
        </p:spPr>
        <p:txBody>
          <a:bodyPr>
            <a:normAutofit/>
          </a:bodyPr>
          <a:lstStyle/>
          <a:p>
            <a:pPr algn="ctr"/>
            <a:r>
              <a:rPr lang="uk-UA" dirty="0" smtClean="0"/>
              <a:t>Залежність прискорення вільного падіння від висоти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844824"/>
            <a:ext cx="8229600" cy="4312136"/>
          </a:xfrm>
        </p:spPr>
        <p:txBody>
          <a:bodyPr/>
          <a:lstStyle/>
          <a:p>
            <a:r>
              <a:rPr lang="uk-UA" dirty="0" smtClean="0"/>
              <a:t>Чим далі тіло від планети, тим слабше планета його притягує. </a:t>
            </a:r>
          </a:p>
          <a:p>
            <a:r>
              <a:rPr lang="uk-UA" dirty="0" smtClean="0"/>
              <a:t>Отже, зі збільшенням висоти прискорення вільного падіння зменшується!</a:t>
            </a:r>
            <a:endParaRPr lang="ru-RU" dirty="0"/>
          </a:p>
        </p:txBody>
      </p:sp>
      <p:pic>
        <p:nvPicPr>
          <p:cNvPr id="3074" name="Picture 2" descr="D:\рабочий стол\мои к.р\дистанционное обучение\9Г 26.03\13.jpg"/>
          <p:cNvPicPr>
            <a:picLocks noChangeAspect="1" noChangeArrowheads="1"/>
          </p:cNvPicPr>
          <p:nvPr/>
        </p:nvPicPr>
        <p:blipFill>
          <a:blip r:embed="rId2" cstate="print"/>
          <a:srcRect l="28846" t="53276" r="25000" b="15955"/>
          <a:stretch>
            <a:fillRect/>
          </a:stretch>
        </p:blipFill>
        <p:spPr bwMode="auto">
          <a:xfrm>
            <a:off x="2483768" y="3861048"/>
            <a:ext cx="4248472" cy="21242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2412504"/>
          </a:xfrm>
        </p:spPr>
        <p:txBody>
          <a:bodyPr>
            <a:normAutofit/>
          </a:bodyPr>
          <a:lstStyle/>
          <a:p>
            <a:pPr algn="just"/>
            <a:r>
              <a:rPr lang="uk-UA" dirty="0" smtClean="0"/>
              <a:t>Відстань між центрами куль 8 м. Кулі притягуються одна до одної з силою 26,68·10</a:t>
            </a:r>
            <a:r>
              <a:rPr lang="uk-UA" baseline="30000" dirty="0" smtClean="0"/>
              <a:t>-10 </a:t>
            </a:r>
            <a:r>
              <a:rPr lang="uk-UA" dirty="0" smtClean="0"/>
              <a:t>Н. Маса одної кулі 40 кг. Знайти масу другої кулі.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3645024"/>
            <a:ext cx="8229600" cy="2511936"/>
          </a:xfrm>
        </p:spPr>
        <p:txBody>
          <a:bodyPr/>
          <a:lstStyle/>
          <a:p>
            <a:r>
              <a:rPr lang="uk-UA" dirty="0" smtClean="0"/>
              <a:t>Розв'язання на наступному слайді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86409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R=8</a:t>
            </a:r>
            <a:r>
              <a:rPr lang="uk-UA" dirty="0" smtClean="0"/>
              <a:t>м</a:t>
            </a:r>
            <a:r>
              <a:rPr lang="en-US" dirty="0" smtClean="0"/>
              <a:t>     m1=40</a:t>
            </a:r>
            <a:r>
              <a:rPr lang="uk-UA" dirty="0" smtClean="0"/>
              <a:t>кг</a:t>
            </a:r>
            <a:r>
              <a:rPr lang="en-US" dirty="0" smtClean="0"/>
              <a:t>   F=</a:t>
            </a:r>
            <a:r>
              <a:rPr lang="uk-UA" dirty="0" smtClean="0"/>
              <a:t>26,68·10</a:t>
            </a:r>
            <a:r>
              <a:rPr lang="uk-UA" baseline="30000" dirty="0" smtClean="0"/>
              <a:t>-10 </a:t>
            </a:r>
            <a:r>
              <a:rPr lang="uk-UA" dirty="0" smtClean="0"/>
              <a:t>Н</a:t>
            </a:r>
            <a:r>
              <a:rPr lang="en-US" dirty="0" smtClean="0"/>
              <a:t>      m2- </a:t>
            </a:r>
            <a:r>
              <a:rPr lang="uk-UA" dirty="0" smtClean="0"/>
              <a:t>?</a:t>
            </a:r>
            <a:r>
              <a:rPr lang="en-US" dirty="0" smtClean="0"/>
              <a:t>      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>
          <a:xfrm>
            <a:off x="457200" y="1484784"/>
            <a:ext cx="8229600" cy="4672176"/>
          </a:xfrm>
        </p:spPr>
        <p:txBody>
          <a:bodyPr/>
          <a:lstStyle/>
          <a:p>
            <a:endParaRPr lang="uk-UA" dirty="0" smtClean="0"/>
          </a:p>
          <a:p>
            <a:r>
              <a:rPr lang="uk-UA" dirty="0" smtClean="0"/>
              <a:t>Розв'язання: </a:t>
            </a:r>
            <a:endParaRPr lang="ru-RU" dirty="0"/>
          </a:p>
        </p:txBody>
      </p:sp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638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87624" y="2708920"/>
            <a:ext cx="2088232" cy="968767"/>
          </a:xfrm>
          <a:prstGeom prst="rect">
            <a:avLst/>
          </a:prstGeom>
          <a:noFill/>
        </p:spPr>
      </p:pic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457200" y="885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6388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43608" y="4221088"/>
            <a:ext cx="6934924" cy="1152128"/>
          </a:xfrm>
          <a:prstGeom prst="rect">
            <a:avLst/>
          </a:prstGeom>
          <a:noFill/>
        </p:spPr>
      </p:pic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457200" y="9525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3132584"/>
          </a:xfrm>
        </p:spPr>
        <p:txBody>
          <a:bodyPr>
            <a:normAutofit/>
          </a:bodyPr>
          <a:lstStyle/>
          <a:p>
            <a:r>
              <a:rPr lang="uk-UA" dirty="0" smtClean="0"/>
              <a:t>Маса планети становить 0,4 маси Землі, а радіус планети становить 0,8 радіуса Землі. Знайти прискорення вільного падіння на цій планеті, якщо прискорення вільного падіння на Землі 9,8 м/с</a:t>
            </a:r>
            <a:r>
              <a:rPr lang="uk-UA" baseline="30000" dirty="0" smtClean="0"/>
              <a:t>2</a:t>
            </a:r>
            <a:r>
              <a:rPr lang="uk-UA" dirty="0" smtClean="0"/>
              <a:t>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4077072"/>
            <a:ext cx="8229600" cy="2079888"/>
          </a:xfrm>
        </p:spPr>
        <p:txBody>
          <a:bodyPr/>
          <a:lstStyle/>
          <a:p>
            <a:r>
              <a:rPr lang="uk-UA" dirty="0" smtClean="0"/>
              <a:t>Розв'язання на наступному слайді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88368"/>
          </a:xfrm>
        </p:spPr>
        <p:txBody>
          <a:bodyPr>
            <a:normAutofit/>
          </a:bodyPr>
          <a:lstStyle/>
          <a:p>
            <a:r>
              <a:rPr lang="en-US" dirty="0" smtClean="0"/>
              <a:t>m</a:t>
            </a:r>
            <a:r>
              <a:rPr lang="uk-UA" baseline="-25000" dirty="0" smtClean="0"/>
              <a:t>п</a:t>
            </a:r>
            <a:r>
              <a:rPr lang="ru-RU" dirty="0" smtClean="0"/>
              <a:t>=0,4m</a:t>
            </a:r>
            <a:r>
              <a:rPr lang="en-US" baseline="-25000" dirty="0" smtClean="0"/>
              <a:t>3</a:t>
            </a:r>
            <a:r>
              <a:rPr lang="ru-RU" dirty="0" smtClean="0"/>
              <a:t>               </a:t>
            </a:r>
            <a:r>
              <a:rPr lang="en-US" dirty="0" smtClean="0"/>
              <a:t>R</a:t>
            </a:r>
            <a:r>
              <a:rPr lang="uk-UA" baseline="-25000" dirty="0" smtClean="0"/>
              <a:t>п</a:t>
            </a:r>
            <a:r>
              <a:rPr lang="uk-UA" dirty="0" smtClean="0"/>
              <a:t>=0,8R</a:t>
            </a:r>
            <a:r>
              <a:rPr lang="en-US" baseline="-25000" dirty="0" smtClean="0"/>
              <a:t>3</a:t>
            </a:r>
            <a:r>
              <a:rPr lang="uk-UA" baseline="-25000" dirty="0" smtClean="0"/>
              <a:t> </a:t>
            </a:r>
            <a:r>
              <a:rPr lang="uk-UA" dirty="0" smtClean="0"/>
              <a:t> </a:t>
            </a:r>
            <a:br>
              <a:rPr lang="uk-UA" dirty="0" smtClean="0"/>
            </a:br>
            <a:r>
              <a:rPr lang="en-US" dirty="0" smtClean="0"/>
              <a:t> g</a:t>
            </a:r>
            <a:r>
              <a:rPr lang="en-US" baseline="-25000" dirty="0" smtClean="0"/>
              <a:t>3</a:t>
            </a:r>
            <a:r>
              <a:rPr lang="en-US" dirty="0" smtClean="0"/>
              <a:t>=9,8 м/с</a:t>
            </a:r>
            <a:r>
              <a:rPr lang="uk-UA" baseline="30000" dirty="0" smtClean="0"/>
              <a:t>2</a:t>
            </a:r>
            <a:r>
              <a:rPr lang="uk-UA" dirty="0" smtClean="0"/>
              <a:t>     </a:t>
            </a:r>
            <a:r>
              <a:rPr lang="uk-UA" dirty="0" err="1" smtClean="0"/>
              <a:t>g</a:t>
            </a:r>
            <a:r>
              <a:rPr lang="uk-UA" baseline="-25000" dirty="0" err="1" smtClean="0"/>
              <a:t>п</a:t>
            </a:r>
            <a:r>
              <a:rPr lang="uk-UA" dirty="0" smtClean="0"/>
              <a:t> - 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556792"/>
            <a:ext cx="8229600" cy="5040560"/>
          </a:xfrm>
        </p:spPr>
        <p:txBody>
          <a:bodyPr/>
          <a:lstStyle/>
          <a:p>
            <a:r>
              <a:rPr lang="uk-UA" dirty="0" smtClean="0"/>
              <a:t>Розв'язання:</a:t>
            </a:r>
          </a:p>
          <a:p>
            <a:endParaRPr lang="uk-UA" dirty="0" smtClean="0"/>
          </a:p>
          <a:p>
            <a:endParaRPr lang="uk-UA" dirty="0" smtClean="0"/>
          </a:p>
          <a:p>
            <a:r>
              <a:rPr lang="uk-UA" dirty="0" smtClean="0"/>
              <a:t>Зробимо заміну, використовуючи умову задачі умови:</a:t>
            </a:r>
          </a:p>
          <a:p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  <a:p>
            <a:r>
              <a:rPr lang="uk-UA" dirty="0" smtClean="0"/>
              <a:t>Винесемо числа вперед і зробимо заміну:</a:t>
            </a:r>
          </a:p>
          <a:p>
            <a:endParaRPr lang="ru-RU" dirty="0"/>
          </a:p>
        </p:txBody>
      </p:sp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8433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27584" y="2060848"/>
            <a:ext cx="1296144" cy="911351"/>
          </a:xfrm>
          <a:prstGeom prst="rect">
            <a:avLst/>
          </a:prstGeom>
          <a:noFill/>
        </p:spPr>
      </p:pic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457200" y="885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8436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131840" y="2060848"/>
            <a:ext cx="1584176" cy="1009912"/>
          </a:xfrm>
          <a:prstGeom prst="rect">
            <a:avLst/>
          </a:prstGeom>
          <a:noFill/>
        </p:spPr>
      </p:pic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457200" y="942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440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8439" name="Picture 7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24128" y="1988840"/>
            <a:ext cx="1512168" cy="926203"/>
          </a:xfrm>
          <a:prstGeom prst="rect">
            <a:avLst/>
          </a:prstGeom>
          <a:noFill/>
        </p:spPr>
      </p:pic>
      <p:sp>
        <p:nvSpPr>
          <p:cNvPr id="18441" name="Rectangle 9"/>
          <p:cNvSpPr>
            <a:spLocks noChangeArrowheads="1"/>
          </p:cNvSpPr>
          <p:nvPr/>
        </p:nvSpPr>
        <p:spPr bwMode="auto">
          <a:xfrm>
            <a:off x="457200" y="923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443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8442" name="Picture 10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71600" y="3717032"/>
            <a:ext cx="6883118" cy="936104"/>
          </a:xfrm>
          <a:prstGeom prst="rect">
            <a:avLst/>
          </a:prstGeom>
          <a:noFill/>
        </p:spPr>
      </p:pic>
      <p:sp>
        <p:nvSpPr>
          <p:cNvPr id="18444" name="Rectangle 12"/>
          <p:cNvSpPr>
            <a:spLocks noChangeArrowheads="1"/>
          </p:cNvSpPr>
          <p:nvPr/>
        </p:nvSpPr>
        <p:spPr bwMode="auto">
          <a:xfrm>
            <a:off x="457200" y="942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446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8445" name="Picture 13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5536" y="5445224"/>
            <a:ext cx="8231502" cy="792088"/>
          </a:xfrm>
          <a:prstGeom prst="rect">
            <a:avLst/>
          </a:prstGeom>
          <a:noFill/>
        </p:spPr>
      </p:pic>
      <p:sp>
        <p:nvSpPr>
          <p:cNvPr id="18447" name="Rectangle 15"/>
          <p:cNvSpPr>
            <a:spLocks noChangeArrowheads="1"/>
          </p:cNvSpPr>
          <p:nvPr/>
        </p:nvSpPr>
        <p:spPr bwMode="auto">
          <a:xfrm>
            <a:off x="457200" y="9429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Задачі для самостійного опрацювання: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412776"/>
            <a:ext cx="8229600" cy="4744184"/>
          </a:xfrm>
        </p:spPr>
        <p:txBody>
          <a:bodyPr/>
          <a:lstStyle/>
          <a:p>
            <a:r>
              <a:rPr lang="uk-UA" dirty="0" smtClean="0"/>
              <a:t>1. На якій відстані одна від одної перебувають кулі, якщо їх маси тіл 4 кг та 8 кг, а сила їх взаємодії 13,34·10</a:t>
            </a:r>
            <a:r>
              <a:rPr lang="uk-UA" baseline="30000" dirty="0" smtClean="0"/>
              <a:t>-11</a:t>
            </a:r>
            <a:r>
              <a:rPr lang="uk-UA" dirty="0" smtClean="0"/>
              <a:t> Н.</a:t>
            </a:r>
            <a:endParaRPr lang="ru-RU" dirty="0" smtClean="0"/>
          </a:p>
          <a:p>
            <a:endParaRPr lang="uk-UA" dirty="0" smtClean="0"/>
          </a:p>
          <a:p>
            <a:endParaRPr lang="uk-UA" dirty="0" smtClean="0"/>
          </a:p>
          <a:p>
            <a:r>
              <a:rPr lang="uk-UA" dirty="0" smtClean="0"/>
              <a:t>2. Знайти прискорення вільного падіння на планеті, якщо її маса в 3 рази більша за масу Землі, а радіус в 4 рази менший за радіус Землі. Прискорення вільного падіння на Землі 9,8 м/с</a:t>
            </a:r>
            <a:r>
              <a:rPr lang="uk-UA" baseline="30000" dirty="0" smtClean="0"/>
              <a:t>2</a:t>
            </a:r>
            <a:r>
              <a:rPr lang="uk-UA" dirty="0" smtClean="0"/>
              <a:t> .</a:t>
            </a:r>
          </a:p>
          <a:p>
            <a:endParaRPr lang="uk-UA" dirty="0" smtClean="0"/>
          </a:p>
          <a:p>
            <a:r>
              <a:rPr lang="uk-UA" sz="1000" dirty="0" smtClean="0"/>
              <a:t>(підказка: </a:t>
            </a:r>
            <a:r>
              <a:rPr lang="en-US" sz="1000" dirty="0" smtClean="0"/>
              <a:t>m</a:t>
            </a:r>
            <a:r>
              <a:rPr lang="uk-UA" sz="1000" baseline="-25000" dirty="0" smtClean="0"/>
              <a:t>п</a:t>
            </a:r>
            <a:r>
              <a:rPr lang="en-US" sz="1000" dirty="0" smtClean="0"/>
              <a:t>=3m</a:t>
            </a:r>
            <a:r>
              <a:rPr lang="en-US" sz="1000" baseline="-25000" dirty="0" smtClean="0"/>
              <a:t>3</a:t>
            </a:r>
            <a:r>
              <a:rPr lang="en-US" sz="1000" dirty="0" smtClean="0"/>
              <a:t>             </a:t>
            </a:r>
            <a:r>
              <a:rPr lang="uk-UA" sz="1000" dirty="0" smtClean="0"/>
              <a:t>   )</a:t>
            </a:r>
            <a:r>
              <a:rPr lang="en-US" sz="1000" dirty="0" smtClean="0"/>
              <a:t>                                         )  </a:t>
            </a:r>
            <a:endParaRPr lang="ru-RU" sz="1000" dirty="0"/>
          </a:p>
        </p:txBody>
      </p:sp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481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339752" y="5702087"/>
            <a:ext cx="1410469" cy="31577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46</TotalTime>
  <Words>229</Words>
  <Application>Microsoft Office PowerPoint</Application>
  <PresentationFormat>Экран (4:3)</PresentationFormat>
  <Paragraphs>32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Начальная</vt:lpstr>
      <vt:lpstr>Закон всесвітнього тяжіння</vt:lpstr>
      <vt:lpstr>Прискорення вільного падіння</vt:lpstr>
      <vt:lpstr>Залежність прискорення вільного падіння від висоти</vt:lpstr>
      <vt:lpstr>Відстань між центрами куль 8 м. Кулі притягуються одна до одної з силою 26,68·10-10 Н. Маса одної кулі 40 кг. Знайти масу другої кулі.</vt:lpstr>
      <vt:lpstr>R=8м     m1=40кг   F=26,68·10-10 Н      m2- ?      </vt:lpstr>
      <vt:lpstr>Маса планети становить 0,4 маси Землі, а радіус планети становить 0,8 радіуса Землі. Знайти прискорення вільного падіння на цій планеті, якщо прискорення вільного падіння на Землі 9,8 м/с2.</vt:lpstr>
      <vt:lpstr>mп=0,4m3               Rп=0,8R3    g3=9,8 м/с2     gп - ?</vt:lpstr>
      <vt:lpstr>Задачі для самостійного опрацювання: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Закон всесвітнього тяжіння</dc:title>
  <dc:creator>Professional</dc:creator>
  <cp:lastModifiedBy>Natalya</cp:lastModifiedBy>
  <cp:revision>10</cp:revision>
  <dcterms:created xsi:type="dcterms:W3CDTF">2020-03-20T06:19:18Z</dcterms:created>
  <dcterms:modified xsi:type="dcterms:W3CDTF">2022-04-03T16:09:25Z</dcterms:modified>
</cp:coreProperties>
</file>